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5" r:id="rId4"/>
  </p:sldMasterIdLst>
  <p:notesMasterIdLst>
    <p:notesMasterId r:id="rId27"/>
  </p:notesMasterIdLst>
  <p:handoutMasterIdLst>
    <p:handoutMasterId r:id="rId28"/>
  </p:handoutMasterIdLst>
  <p:sldIdLst>
    <p:sldId id="1547" r:id="rId5"/>
    <p:sldId id="1548" r:id="rId6"/>
    <p:sldId id="1675" r:id="rId7"/>
    <p:sldId id="1561" r:id="rId8"/>
    <p:sldId id="1562" r:id="rId9"/>
    <p:sldId id="1627" r:id="rId10"/>
    <p:sldId id="1628" r:id="rId11"/>
    <p:sldId id="1681" r:id="rId12"/>
    <p:sldId id="1626" r:id="rId13"/>
    <p:sldId id="1637" r:id="rId14"/>
    <p:sldId id="1638" r:id="rId15"/>
    <p:sldId id="1641" r:id="rId16"/>
    <p:sldId id="1642" r:id="rId17"/>
    <p:sldId id="1643" r:id="rId18"/>
    <p:sldId id="1644" r:id="rId19"/>
    <p:sldId id="1645" r:id="rId20"/>
    <p:sldId id="1646" r:id="rId21"/>
    <p:sldId id="1639" r:id="rId22"/>
    <p:sldId id="1647" r:id="rId23"/>
    <p:sldId id="1648" r:id="rId24"/>
    <p:sldId id="1551" r:id="rId25"/>
    <p:sldId id="1629" r:id="rId26"/>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Microsoft Office User" initials="MOU" lastIdx="9" clrIdx="7">
    <p:extLst>
      <p:ext uri="{19B8F6BF-5375-455C-9EA6-DF929625EA0E}">
        <p15:presenceInfo xmlns:p15="http://schemas.microsoft.com/office/powerpoint/2012/main" userId="Microsoft Office User" providerId="None"/>
      </p:ext>
    </p:extLst>
  </p:cmAuthor>
  <p:cmAuthor id="1" name="Mary Feil-Jacobs" initials="MFJ" lastIdx="43" clrIdx="1"/>
  <p:cmAuthor id="2" name="Monica Lueder" initials="ML" lastIdx="22" clrIdx="2"/>
  <p:cmAuthor id="3" name="Mary Feil-Jacobs" initials="MF" lastIdx="22" clrIdx="3"/>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Lepine, Michael" initials="LM" lastIdx="5" clrIdx="5">
    <p:extLst>
      <p:ext uri="{19B8F6BF-5375-455C-9EA6-DF929625EA0E}">
        <p15:presenceInfo xmlns:p15="http://schemas.microsoft.com/office/powerpoint/2012/main" userId="Lepine, Michael" providerId="None"/>
      </p:ext>
    </p:extLst>
  </p:cmAuthor>
  <p:cmAuthor id="6" name="Tom Kelly" initials="TK" lastIdx="297" clrIdx="6">
    <p:extLst>
      <p:ext uri="{19B8F6BF-5375-455C-9EA6-DF929625EA0E}">
        <p15:presenceInfo xmlns:p15="http://schemas.microsoft.com/office/powerpoint/2012/main" userId="Tom Kell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7F7E7F"/>
    <a:srgbClr val="332E92"/>
    <a:srgbClr val="D232AA"/>
    <a:srgbClr val="FAEAF6"/>
    <a:srgbClr val="4509EC"/>
    <a:srgbClr val="DE316F"/>
    <a:srgbClr val="3404FA"/>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36" autoAdjust="0"/>
    <p:restoredTop sz="72037" autoAdjust="0"/>
  </p:normalViewPr>
  <p:slideViewPr>
    <p:cSldViewPr snapToGrid="0">
      <p:cViewPr varScale="1">
        <p:scale>
          <a:sx n="77" d="100"/>
          <a:sy n="77" d="100"/>
        </p:scale>
        <p:origin x="1352" y="184"/>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7" d="100"/>
          <a:sy n="87" d="100"/>
        </p:scale>
        <p:origin x="2696"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6/30/20 7:54 AM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endParaRPr lang="en-US" altLang="x-none" sz="700" dirty="0">
              <a:solidFill>
                <a:srgbClr val="282828"/>
              </a:solidFill>
              <a:latin typeface="Amazon Ember" charset="0"/>
              <a:ea typeface="Amazon Ember" charset="0"/>
              <a:cs typeface="Amazon Ember"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endParaRPr lang="en-US" altLang="x-none" sz="700" dirty="0">
              <a:solidFill>
                <a:srgbClr val="282828"/>
              </a:solidFill>
              <a:latin typeface="Amazon Ember" charset="0"/>
              <a:ea typeface="Amazon Ember" charset="0"/>
              <a:cs typeface="Amazon Ember"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6/30/20 7:54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ftr="0" dt="0"/>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dfs.semanticscholar.org/4eeb/e0d12aefeedf3ca85256bc8aa3b4292d47d9.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sagemaker/latest/dg/deepar_hyperparameters.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aws.amazon.com/sagemaker/latest/dg/deepar_hyperparameters.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rchive.ics.uci.edu/ml/datasets/Individual+household+electric+power+consump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dfs.semanticscholar.org/4eeb/e0d12aefeedf3ca85256bc8aa3b4292d47d9.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dfs.semanticscholar.org/4eeb/e0d12aefeedf3ca85256bc8aa3b4292d47d9.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Calibri" panose="020F0502020204030204" pitchFamily="34" charset="0"/>
                <a:ea typeface="+mn-ea"/>
                <a:cs typeface="Calibri" panose="020F0502020204030204" pitchFamily="34" charset="0"/>
              </a:rPr>
              <a:t>Welcome back to Module 2 on </a:t>
            </a:r>
            <a:r>
              <a:rPr lang="en-US" sz="1200" i="1" kern="1200" dirty="0">
                <a:solidFill>
                  <a:schemeClr val="tx1"/>
                </a:solidFill>
                <a:effectLst/>
                <a:latin typeface="Calibri" panose="020F0502020204030204" pitchFamily="34" charset="0"/>
                <a:ea typeface="+mn-ea"/>
                <a:cs typeface="Calibri" panose="020F0502020204030204" pitchFamily="34" charset="0"/>
              </a:rPr>
              <a:t>Amazon SageMaker and DeepAR for Time Series Forecasting</a:t>
            </a:r>
            <a:r>
              <a:rPr lang="en-US" sz="1200" kern="1200" dirty="0">
                <a:solidFill>
                  <a:schemeClr val="tx1"/>
                </a:solidFill>
                <a:effectLst/>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1091569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Calibri" panose="020F0502020204030204" pitchFamily="34" charset="0"/>
                <a:ea typeface="+mn-ea"/>
                <a:cs typeface="Calibri" panose="020F0502020204030204" pitchFamily="34" charset="0"/>
              </a:rPr>
              <a:t>Now, to formally state the goal of DeepAR’s model: g</a:t>
            </a:r>
            <a:r>
              <a:rPr lang="en-US" sz="1200" dirty="0">
                <a:latin typeface="Calibri" panose="020F0502020204030204" pitchFamily="34" charset="0"/>
                <a:cs typeface="Calibri" panose="020F0502020204030204" pitchFamily="34" charset="0"/>
              </a:rPr>
              <a:t>iven observed values of a series, in dimension </a:t>
            </a:r>
            <a:r>
              <a:rPr lang="en-US" sz="1200" i="1" dirty="0">
                <a:latin typeface="Calibri" panose="020F0502020204030204" pitchFamily="34" charset="0"/>
                <a:ea typeface="Cambria Math" panose="02040503050406030204" pitchFamily="18" charset="0"/>
                <a:cs typeface="Calibri" panose="020F0502020204030204" pitchFamily="34" charset="0"/>
              </a:rPr>
              <a:t>d,</a:t>
            </a:r>
            <a:r>
              <a:rPr lang="en-US" sz="1200" dirty="0">
                <a:latin typeface="Calibri" panose="020F0502020204030204" pitchFamily="34" charset="0"/>
                <a:cs typeface="Calibri" panose="020F0502020204030204" pitchFamily="34" charset="0"/>
              </a:rPr>
              <a:t> for </a:t>
            </a:r>
            <a:r>
              <a:rPr lang="en-US" sz="1200" i="1" dirty="0">
                <a:latin typeface="Calibri" panose="020F0502020204030204" pitchFamily="34" charset="0"/>
                <a:ea typeface="Cambria Math" panose="02040503050406030204" pitchFamily="18" charset="0"/>
                <a:cs typeface="Calibri" panose="020F0502020204030204" pitchFamily="34" charset="0"/>
              </a:rPr>
              <a:t>t</a:t>
            </a:r>
            <a:r>
              <a:rPr lang="en-US" sz="1200" dirty="0">
                <a:latin typeface="Calibri" panose="020F0502020204030204" pitchFamily="34" charset="0"/>
                <a:cs typeface="Calibri" panose="020F0502020204030204" pitchFamily="34" charset="0"/>
              </a:rPr>
              <a:t>  time-steps, estimate probability distribution of next </a:t>
            </a:r>
            <a:r>
              <a:rPr lang="en-US" sz="1200" i="1" dirty="0">
                <a:latin typeface="Calibri" panose="020F0502020204030204" pitchFamily="34" charset="0"/>
                <a:ea typeface="Cambria Math" panose="02040503050406030204" pitchFamily="18" charset="0"/>
                <a:cs typeface="Calibri" panose="020F0502020204030204" pitchFamily="34" charset="0"/>
              </a:rPr>
              <a:t>T</a:t>
            </a:r>
            <a:r>
              <a:rPr lang="en-US" sz="1200" dirty="0">
                <a:latin typeface="Calibri" panose="020F0502020204030204" pitchFamily="34" charset="0"/>
                <a:cs typeface="Calibri" panose="020F0502020204030204" pitchFamily="34" charset="0"/>
              </a:rPr>
              <a:t> steps. </a:t>
            </a:r>
          </a:p>
          <a:p>
            <a:endParaRPr lang="en-US" sz="1200" kern="1200" dirty="0">
              <a:solidFill>
                <a:schemeClr val="tx1"/>
              </a:solidFill>
              <a:latin typeface="Calibri" panose="020F0502020204030204" pitchFamily="34" charset="0"/>
              <a:ea typeface="+mn-ea"/>
              <a:cs typeface="Calibri" panose="020F0502020204030204" pitchFamily="34" charset="0"/>
            </a:endParaRPr>
          </a:p>
          <a:p>
            <a:r>
              <a:rPr lang="en-US" sz="1200" kern="1200" dirty="0">
                <a:solidFill>
                  <a:schemeClr val="tx1"/>
                </a:solidFill>
                <a:latin typeface="Calibri" panose="020F0502020204030204" pitchFamily="34" charset="0"/>
                <a:ea typeface="+mn-ea"/>
                <a:cs typeface="Calibri" panose="020F0502020204030204" pitchFamily="34" charset="0"/>
              </a:rPr>
              <a:t>On the left-hand side, you see the probability distribution that is being targeted for estimation. On the right-hand side, you see the probability distribution is reformulated in terms of its per-timestep likelihoods. </a:t>
            </a:r>
          </a:p>
          <a:p>
            <a:endParaRPr lang="en-US" sz="1200" kern="1200" dirty="0">
              <a:solidFill>
                <a:schemeClr val="tx1"/>
              </a:solidFill>
              <a:latin typeface="Calibri" panose="020F0502020204030204" pitchFamily="34" charset="0"/>
              <a:ea typeface="+mn-ea"/>
              <a:cs typeface="Calibri" panose="020F0502020204030204" pitchFamily="34" charset="0"/>
            </a:endParaRPr>
          </a:p>
          <a:p>
            <a:r>
              <a:rPr lang="en-US" sz="1200" kern="1200" dirty="0">
                <a:solidFill>
                  <a:schemeClr val="tx1"/>
                </a:solidFill>
                <a:latin typeface="Calibri" panose="020F0502020204030204" pitchFamily="34" charset="0"/>
                <a:ea typeface="+mn-ea"/>
                <a:cs typeface="Calibri" panose="020F0502020204030204" pitchFamily="34" charset="0"/>
              </a:rPr>
              <a:t>Notice that DeepAR is modeling the parameters of the likelihood as outputs of a hidden layer of an RNN, specifically an LSTM-RNN.</a:t>
            </a:r>
          </a:p>
        </p:txBody>
      </p:sp>
    </p:spTree>
    <p:extLst>
      <p:ext uri="{BB962C8B-B14F-4D97-AF65-F5344CB8AC3E}">
        <p14:creationId xmlns:p14="http://schemas.microsoft.com/office/powerpoint/2010/main" val="7547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Here is an example. For the forecast you want to run, you’re interested in quantifying the confidence of the estimates produced. This leads to, as discussed in Module 1, a probabilistic-approach to forecasting. Additionally, the data you’re working with is real-valued, so you’ll opt for the Gaussian likelihood.</a:t>
                </a:r>
              </a:p>
              <a:p>
                <a:endParaRPr lang="en-US" sz="1200" dirty="0">
                  <a:latin typeface="Calibri" panose="020F0502020204030204" pitchFamily="34" charset="0"/>
                  <a:cs typeface="Calibri" panose="020F0502020204030204" pitchFamily="34" charset="0"/>
                </a:endParaRPr>
              </a:p>
              <a:p>
                <a:r>
                  <a:rPr lang="en-US" sz="1200" i="1" dirty="0">
                    <a:latin typeface="Calibri" panose="020F0502020204030204" pitchFamily="34" charset="0"/>
                    <a:cs typeface="Calibri" panose="020F0502020204030204" pitchFamily="34" charset="0"/>
                  </a:rPr>
                  <a:t>Theta</a:t>
                </a:r>
                <a:r>
                  <a:rPr lang="en-US" sz="1200" dirty="0">
                    <a:latin typeface="Calibri" panose="020F0502020204030204" pitchFamily="34" charset="0"/>
                    <a:cs typeface="Calibri" panose="020F0502020204030204" pitchFamily="34" charset="0"/>
                  </a:rPr>
                  <a:t> represents the parameters of the likelihood. In the case of Gaussian, </a:t>
                </a:r>
                <a:r>
                  <a:rPr lang="en-US" sz="1200" i="1" dirty="0">
                    <a:latin typeface="Calibri" panose="020F0502020204030204" pitchFamily="34" charset="0"/>
                    <a:cs typeface="Calibri" panose="020F0502020204030204" pitchFamily="34" charset="0"/>
                  </a:rPr>
                  <a:t>theta</a:t>
                </a:r>
                <a:r>
                  <a:rPr lang="en-US" sz="1200" dirty="0">
                    <a:latin typeface="Calibri" panose="020F0502020204030204" pitchFamily="34" charset="0"/>
                    <a:cs typeface="Calibri" panose="020F0502020204030204" pitchFamily="34" charset="0"/>
                  </a:rPr>
                  <a:t> will represent the mean, </a:t>
                </a:r>
                <a:r>
                  <a:rPr lang="en-US" sz="1200" i="1" dirty="0">
                    <a:latin typeface="Calibri" panose="020F0502020204030204" pitchFamily="34" charset="0"/>
                    <a:cs typeface="Calibri" panose="020F0502020204030204" pitchFamily="34" charset="0"/>
                  </a:rPr>
                  <a:t>mu</a:t>
                </a:r>
                <a:r>
                  <a:rPr lang="en-US" sz="1200" dirty="0">
                    <a:latin typeface="Calibri" panose="020F0502020204030204" pitchFamily="34" charset="0"/>
                    <a:cs typeface="Calibri" panose="020F0502020204030204" pitchFamily="34" charset="0"/>
                  </a:rPr>
                  <a:t>, and the standard deviation, </a:t>
                </a:r>
                <a:r>
                  <a:rPr lang="en-US" sz="1200" i="1" dirty="0">
                    <a:latin typeface="Calibri" panose="020F0502020204030204" pitchFamily="34" charset="0"/>
                    <a:cs typeface="Calibri" panose="020F0502020204030204" pitchFamily="34" charset="0"/>
                  </a:rPr>
                  <a:t>sigma</a:t>
                </a:r>
                <a:r>
                  <a:rPr lang="en-US" sz="1200" dirty="0">
                    <a:latin typeface="Calibri" panose="020F0502020204030204" pitchFamily="34" charset="0"/>
                    <a:cs typeface="Calibri" panose="020F0502020204030204" pitchFamily="34" charset="0"/>
                  </a:rPr>
                  <a:t>.  </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neural network’s last hidden layer results in </a:t>
                </a:r>
                <a14:m>
                  <m:oMath xmlns:m="http://schemas.openxmlformats.org/officeDocument/2006/math">
                    <m:sSub>
                      <m:sSubPr>
                        <m:ctrlPr>
                          <a:rPr lang="en-US" sz="11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Pr>
                      <m:e>
                        <m:r>
                          <a:rPr lang="en-US" sz="1100" b="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h</m:t>
                        </m:r>
                      </m:e>
                      <m:sub>
                        <m:r>
                          <a:rPr lang="en-US" sz="11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𝑑</m:t>
                        </m:r>
                        <m:r>
                          <a:rPr lang="en-US" sz="11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11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𝑡</m:t>
                        </m:r>
                      </m:sub>
                    </m:sSub>
                  </m:oMath>
                </a14:m>
                <a:r>
                  <a:rPr lang="en-US" sz="1200" dirty="0">
                    <a:latin typeface="Calibri" panose="020F0502020204030204" pitchFamily="34" charset="0"/>
                    <a:cs typeface="Calibri" panose="020F0502020204030204" pitchFamily="34" charset="0"/>
                  </a:rPr>
                  <a:t>. </a:t>
                </a:r>
                <a:r>
                  <a:rPr lang="en-US" sz="1200" b="0" dirty="0">
                    <a:latin typeface="Calibri" panose="020F0502020204030204" pitchFamily="34" charset="0"/>
                    <a:cs typeface="Calibri" panose="020F0502020204030204" pitchFamily="34" charset="0"/>
                  </a:rPr>
                  <a:t>This</a:t>
                </a:r>
                <a:r>
                  <a:rPr lang="en-US" b="0" dirty="0"/>
                  <a:t> </a:t>
                </a:r>
                <a14:m>
                  <m:oMath xmlns:m="http://schemas.openxmlformats.org/officeDocument/2006/math">
                    <m:sSub>
                      <m:sSubPr>
                        <m:ctrlPr>
                          <a:rPr lang="en-US" sz="11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Pr>
                      <m:e>
                        <m:r>
                          <a:rPr lang="en-US" sz="1100" b="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h</m:t>
                        </m:r>
                      </m:e>
                      <m:sub>
                        <m:r>
                          <a:rPr lang="en-US" sz="11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𝑑</m:t>
                        </m:r>
                        <m:r>
                          <a:rPr lang="en-US" sz="11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11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𝑡</m:t>
                        </m:r>
                      </m:sub>
                    </m:sSub>
                  </m:oMath>
                </a14:m>
                <a:r>
                  <a:rPr lang="en-US" b="0" dirty="0"/>
                  <a:t> </a:t>
                </a:r>
                <a:r>
                  <a:rPr lang="en-US" sz="1200" b="0" dirty="0">
                    <a:latin typeface="Calibri" panose="020F0502020204030204" pitchFamily="34" charset="0"/>
                    <a:cs typeface="Calibri" panose="020F0502020204030204" pitchFamily="34" charset="0"/>
                  </a:rPr>
                  <a:t>will undergo 1 activation function per likelihood parameter. For example, for the Gaussian likelihood,</a:t>
                </a:r>
                <a:r>
                  <a:rPr lang="en-US" b="0" dirty="0"/>
                  <a:t> </a:t>
                </a:r>
                <a14:m>
                  <m:oMath xmlns:m="http://schemas.openxmlformats.org/officeDocument/2006/math">
                    <m:r>
                      <a:rPr lang="en-US" sz="11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h</m:t>
                    </m:r>
                  </m:oMath>
                </a14:m>
                <a:r>
                  <a:rPr lang="en-US" b="0" dirty="0"/>
                  <a:t> </a:t>
                </a:r>
                <a:r>
                  <a:rPr lang="en-US" sz="1200" b="0" dirty="0">
                    <a:latin typeface="Calibri" panose="020F0502020204030204" pitchFamily="34" charset="0"/>
                    <a:cs typeface="Calibri" panose="020F0502020204030204" pitchFamily="34" charset="0"/>
                  </a:rPr>
                  <a:t>is transformed by an affine activation function to get the mean, and then</a:t>
                </a:r>
                <a:r>
                  <a:rPr lang="en-US" b="0" dirty="0"/>
                  <a:t> </a:t>
                </a:r>
                <a14:m>
                  <m:oMath xmlns:m="http://schemas.openxmlformats.org/officeDocument/2006/math">
                    <m:r>
                      <a:rPr lang="en-US" sz="11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h</m:t>
                    </m:r>
                  </m:oMath>
                </a14:m>
                <a:r>
                  <a:rPr lang="en-US" b="0" dirty="0"/>
                  <a:t> </a:t>
                </a:r>
                <a:r>
                  <a:rPr lang="en-US" sz="1200" b="0" dirty="0">
                    <a:latin typeface="Calibri" panose="020F0502020204030204" pitchFamily="34" charset="0"/>
                    <a:cs typeface="Calibri" panose="020F0502020204030204" pitchFamily="34" charset="0"/>
                  </a:rPr>
                  <a:t>is transformed by a softplus activation to get the standard deviation. </a:t>
                </a:r>
              </a:p>
              <a:p>
                <a:endParaRPr lang="en-US" b="0" dirty="0"/>
              </a:p>
              <a:p>
                <a:r>
                  <a:rPr lang="en-US" sz="1200" b="0" dirty="0">
                    <a:latin typeface="Calibri" panose="020F0502020204030204" pitchFamily="34" charset="0"/>
                    <a:cs typeface="Calibri" panose="020F0502020204030204" pitchFamily="34" charset="0"/>
                  </a:rPr>
                  <a:t>The activation parameters are the parameters within the activation functions. The neural network is going to be trained to learn the fixed constants of the activation parameters.  Since the </a:t>
                </a:r>
                <a14:m>
                  <m:oMath xmlns:m="http://schemas.openxmlformats.org/officeDocument/2006/math">
                    <m:r>
                      <a:rPr lang="en-US" sz="11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h</m:t>
                    </m:r>
                  </m:oMath>
                </a14:m>
                <a:r>
                  <a:rPr lang="en-US" b="0" dirty="0"/>
                  <a:t> </a:t>
                </a:r>
                <a:r>
                  <a:rPr lang="en-US" sz="1200" b="0" dirty="0">
                    <a:latin typeface="Calibri" panose="020F0502020204030204" pitchFamily="34" charset="0"/>
                    <a:cs typeface="Calibri" panose="020F0502020204030204" pitchFamily="34" charset="0"/>
                  </a:rPr>
                  <a:t>output will vary given its input, the likelihood parameters will vary over time, and therefore capture dynamic behaviors in the time</a:t>
                </a:r>
                <a:r>
                  <a:rPr lang="en-US" sz="1200" b="0" baseline="0" dirty="0">
                    <a:latin typeface="Calibri" panose="020F0502020204030204" pitchFamily="34" charset="0"/>
                    <a:cs typeface="Calibri" panose="020F0502020204030204" pitchFamily="34" charset="0"/>
                  </a:rPr>
                  <a:t> </a:t>
                </a:r>
                <a:r>
                  <a:rPr lang="en-US" sz="1200" b="0" dirty="0">
                    <a:latin typeface="Calibri" panose="020F0502020204030204" pitchFamily="34" charset="0"/>
                    <a:cs typeface="Calibri" panose="020F0502020204030204" pitchFamily="34" charset="0"/>
                  </a:rPr>
                  <a:t>series data.</a:t>
                </a:r>
              </a:p>
            </p:txBody>
          </p:sp>
        </mc:Choice>
        <mc:Fallback xmlns="">
          <p:sp>
            <p:nvSpPr>
              <p:cNvPr id="3" name="Notes Placeholder 2"/>
              <p:cNvSpPr>
                <a:spLocks noGrp="1"/>
              </p:cNvSpPr>
              <p:nvPr>
                <p:ph type="body" idx="1"/>
              </p:nvPr>
            </p:nvSpPr>
            <p:spPr/>
            <p:txBody>
              <a:bodyPr/>
              <a:lstStyle/>
              <a:p>
                <a:r>
                  <a:rPr lang="en-US" dirty="0"/>
                  <a:t>Here is an example. For the forecast you want to run, you’re interested in quantifying the confidence of the estimates produced. This leads to, as discussed in Module 1, a probabilistic-approach to forecasting. Additionally, the data you’re working with is real-valued, so you’ll opt for the Gaussian likelihood.</a:t>
                </a:r>
              </a:p>
              <a:p>
                <a:endParaRPr lang="en-US" dirty="0"/>
              </a:p>
              <a:p>
                <a:r>
                  <a:rPr lang="en-US" i="1" dirty="0"/>
                  <a:t>Theta</a:t>
                </a:r>
                <a:r>
                  <a:rPr lang="en-US" dirty="0"/>
                  <a:t> represents the parameters of the likelihood. In the case of Gaussian, </a:t>
                </a:r>
                <a:r>
                  <a:rPr lang="en-US" i="1" dirty="0"/>
                  <a:t>theta</a:t>
                </a:r>
                <a:r>
                  <a:rPr lang="en-US" dirty="0"/>
                  <a:t> will represent the mean, </a:t>
                </a:r>
                <a:r>
                  <a:rPr lang="en-US" i="1" dirty="0"/>
                  <a:t>mu</a:t>
                </a:r>
                <a:r>
                  <a:rPr lang="en-US" dirty="0"/>
                  <a:t>, and the standard deviation, </a:t>
                </a:r>
                <a:r>
                  <a:rPr lang="en-US" i="1" dirty="0"/>
                  <a:t>sigma</a:t>
                </a:r>
                <a:r>
                  <a:rPr lang="en-US" dirty="0"/>
                  <a:t>.  </a:t>
                </a:r>
              </a:p>
              <a:p>
                <a:endParaRPr lang="en-US" dirty="0"/>
              </a:p>
              <a:p>
                <a:r>
                  <a:rPr lang="en-US" dirty="0"/>
                  <a:t>The neural network’s last hidden layer results in </a:t>
                </a:r>
                <a:r>
                  <a:rPr lang="en-US" sz="1100" b="1" i="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a:t>𝒉</a:t>
                </a:r>
                <a:r>
                  <a:rPr lang="en-US" sz="1100" b="0" i="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a:t>_(𝑑,𝑡)</a:t>
                </a:r>
                <a:r>
                  <a:rPr lang="en-US" dirty="0"/>
                  <a:t>. This </a:t>
                </a:r>
                <a:r>
                  <a:rPr lang="en-US" sz="1100" b="1" i="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a:t>𝒉</a:t>
                </a:r>
                <a:r>
                  <a:rPr lang="en-US" sz="1100" b="0" i="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a:t>_(𝑑,𝑡)</a:t>
                </a:r>
                <a:r>
                  <a:rPr lang="en-US" dirty="0"/>
                  <a:t> will undergo 1 activation function per likelihood parameter. For example, for the Gaussian likelihood, </a:t>
                </a:r>
                <a:r>
                  <a:rPr lang="en-US" sz="1100" b="1" i="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a:t>𝒉</a:t>
                </a:r>
                <a:r>
                  <a:rPr lang="en-US" dirty="0"/>
                  <a:t> is transformed by an affine activation function to get the mean, and then </a:t>
                </a:r>
                <a:r>
                  <a:rPr lang="en-US" sz="1100" b="1" i="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a:t>𝒉</a:t>
                </a:r>
                <a:r>
                  <a:rPr lang="en-US" dirty="0"/>
                  <a:t> is transformed by a </a:t>
                </a:r>
                <a:r>
                  <a:rPr lang="en-US" dirty="0" err="1"/>
                  <a:t>softplus</a:t>
                </a:r>
                <a:r>
                  <a:rPr lang="en-US" dirty="0"/>
                  <a:t> activation to get the standard deviation. </a:t>
                </a:r>
              </a:p>
              <a:p>
                <a:endParaRPr lang="en-US" dirty="0"/>
              </a:p>
              <a:p>
                <a:r>
                  <a:rPr lang="en-US" dirty="0"/>
                  <a:t>The activation parameters are the parameters within the activation functions. The neural network is going to be trained to learn the fixed constants of the activation parameters.  Since the </a:t>
                </a:r>
                <a:r>
                  <a:rPr lang="en-US" sz="1100" b="1" i="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a:t>𝒉</a:t>
                </a:r>
                <a:r>
                  <a:rPr lang="en-US" dirty="0"/>
                  <a:t> output will vary given its input, this still allows the likelihood parameters to vary over time, and therefore capture dynamic behaviors in the time</a:t>
                </a:r>
                <a:r>
                  <a:rPr lang="en-US" baseline="0" dirty="0"/>
                  <a:t> </a:t>
                </a:r>
                <a:r>
                  <a:rPr lang="en-US" dirty="0"/>
                  <a:t>series data.</a:t>
                </a:r>
              </a:p>
            </p:txBody>
          </p:sp>
        </mc:Fallback>
      </mc:AlternateContent>
    </p:spTree>
    <p:extLst>
      <p:ext uri="{BB962C8B-B14F-4D97-AF65-F5344CB8AC3E}">
        <p14:creationId xmlns:p14="http://schemas.microsoft.com/office/powerpoint/2010/main" val="155276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dirty="0">
                    <a:latin typeface="Calibri" panose="020F0502020204030204" pitchFamily="34" charset="0"/>
                    <a:cs typeface="Calibri" panose="020F0502020204030204" pitchFamily="34" charset="0"/>
                  </a:rPr>
                  <a:t>This and the next slide zooms out to look at the whole DeepAR model architecture to see how the LSTM-trained activation parameters can produce probabilistic forecasts. This slide focuses on training.</a:t>
                </a:r>
                <a:endParaRPr lang="en-US" sz="1200" kern="1200" dirty="0">
                  <a:solidFill>
                    <a:schemeClr val="tx1"/>
                  </a:solidFill>
                  <a:effectLst/>
                  <a:latin typeface="Calibri" panose="020F0502020204030204" pitchFamily="34" charset="0"/>
                  <a:ea typeface="+mn-ea"/>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200" kern="1200" dirty="0">
                  <a:solidFill>
                    <a:schemeClr val="tx1"/>
                  </a:solidFill>
                  <a:effectLst/>
                  <a:latin typeface="Calibri" panose="020F0502020204030204" pitchFamily="34" charset="0"/>
                  <a:ea typeface="+mn-ea"/>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kern="1200" dirty="0">
                    <a:solidFill>
                      <a:schemeClr val="tx1"/>
                    </a:solidFill>
                    <a:effectLst/>
                    <a:latin typeface="Calibri" panose="020F0502020204030204" pitchFamily="34" charset="0"/>
                    <a:ea typeface="+mn-ea"/>
                    <a:cs typeface="Calibri" panose="020F0502020204030204" pitchFamily="34" charset="0"/>
                  </a:rPr>
                  <a:t>As was pointed out earlier, the input at each time-step is the data point preceding the current time-step’s data, as well as the previous network’s output. For simplicity, on this diagram, the covariates aren’t being shown, which would, if present, also be inputs.</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200" kern="1200" dirty="0">
                  <a:solidFill>
                    <a:schemeClr val="tx1"/>
                  </a:solidFill>
                  <a:effectLst/>
                  <a:latin typeface="Calibri" panose="020F0502020204030204" pitchFamily="34" charset="0"/>
                  <a:ea typeface="+mn-ea"/>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kern="1200" dirty="0">
                    <a:solidFill>
                      <a:schemeClr val="tx1"/>
                    </a:solidFill>
                    <a:effectLst/>
                    <a:latin typeface="Calibri" panose="020F0502020204030204" pitchFamily="34" charset="0"/>
                    <a:ea typeface="+mn-ea"/>
                    <a:cs typeface="Calibri" panose="020F0502020204030204" pitchFamily="34" charset="0"/>
                  </a:rPr>
                  <a:t>The LSTM layers are shown in red, and the final hidden layer produces the </a:t>
                </a:r>
                <a14:m>
                  <m:oMath xmlns:m="http://schemas.openxmlformats.org/officeDocument/2006/math">
                    <m:sSub>
                      <m:sSubPr>
                        <m:ctrlPr>
                          <a:rPr lang="en-US" sz="1100" i="1" smtClean="0">
                            <a:gradFill>
                              <a:gsLst>
                                <a:gs pos="2917">
                                  <a:schemeClr val="tx1"/>
                                </a:gs>
                                <a:gs pos="30000">
                                  <a:schemeClr val="tx1"/>
                                </a:gs>
                              </a:gsLst>
                              <a:lin ang="5400000" scaled="0"/>
                            </a:gradFill>
                            <a:latin typeface="Cambria Math" panose="02040503050406030204" pitchFamily="18" charset="0"/>
                          </a:rPr>
                        </m:ctrlPr>
                      </m:sSubPr>
                      <m:e>
                        <m:r>
                          <a:rPr lang="en-US" sz="1100" b="0" i="1" smtClean="0">
                            <a:gradFill>
                              <a:gsLst>
                                <a:gs pos="2917">
                                  <a:schemeClr val="tx1"/>
                                </a:gs>
                                <a:gs pos="30000">
                                  <a:schemeClr val="tx1"/>
                                </a:gs>
                              </a:gsLst>
                              <a:lin ang="5400000" scaled="0"/>
                            </a:gradFill>
                            <a:latin typeface="Cambria Math" panose="02040503050406030204" pitchFamily="18" charset="0"/>
                          </a:rPr>
                          <m:t>h</m:t>
                        </m:r>
                      </m:e>
                      <m:sub>
                        <m:r>
                          <a:rPr lang="en-US" sz="1100" b="0" i="1" smtClean="0">
                            <a:gradFill>
                              <a:gsLst>
                                <a:gs pos="2917">
                                  <a:schemeClr val="tx1"/>
                                </a:gs>
                                <a:gs pos="30000">
                                  <a:schemeClr val="tx1"/>
                                </a:gs>
                              </a:gsLst>
                              <a:lin ang="5400000" scaled="0"/>
                            </a:gradFill>
                            <a:latin typeface="Cambria Math" panose="02040503050406030204" pitchFamily="18" charset="0"/>
                          </a:rPr>
                          <m:t>𝑑</m:t>
                        </m:r>
                        <m:r>
                          <a:rPr lang="en-US" sz="1100" b="0" i="1" smtClean="0">
                            <a:gradFill>
                              <a:gsLst>
                                <a:gs pos="2917">
                                  <a:schemeClr val="tx1"/>
                                </a:gs>
                                <a:gs pos="30000">
                                  <a:schemeClr val="tx1"/>
                                </a:gs>
                              </a:gsLst>
                              <a:lin ang="5400000" scaled="0"/>
                            </a:gradFill>
                            <a:latin typeface="Cambria Math" panose="02040503050406030204" pitchFamily="18" charset="0"/>
                          </a:rPr>
                          <m:t>,</m:t>
                        </m:r>
                        <m:r>
                          <a:rPr lang="en-US" sz="1100" b="0" i="1" smtClean="0">
                            <a:gradFill>
                              <a:gsLst>
                                <a:gs pos="2917">
                                  <a:schemeClr val="tx1"/>
                                </a:gs>
                                <a:gs pos="30000">
                                  <a:schemeClr val="tx1"/>
                                </a:gs>
                              </a:gsLst>
                              <a:lin ang="5400000" scaled="0"/>
                            </a:gradFill>
                            <a:latin typeface="Cambria Math" panose="02040503050406030204" pitchFamily="18" charset="0"/>
                          </a:rPr>
                          <m:t>𝑡</m:t>
                        </m:r>
                      </m:sub>
                    </m:sSub>
                  </m:oMath>
                </a14:m>
                <a:r>
                  <a:rPr lang="en-US" sz="1059" kern="1200" dirty="0">
                    <a:solidFill>
                      <a:schemeClr val="tx1"/>
                    </a:solidFill>
                    <a:effectLst/>
                    <a:latin typeface="+mj-lt"/>
                    <a:ea typeface="+mn-ea"/>
                    <a:cs typeface="+mn-cs"/>
                  </a:rPr>
                  <a:t> </a:t>
                </a:r>
                <a:r>
                  <a:rPr lang="en-US" sz="1200" kern="1200" dirty="0">
                    <a:solidFill>
                      <a:schemeClr val="tx1"/>
                    </a:solidFill>
                    <a:effectLst/>
                    <a:latin typeface="Calibri" panose="020F0502020204030204" pitchFamily="34" charset="0"/>
                    <a:ea typeface="+mn-ea"/>
                    <a:cs typeface="Calibri" panose="020F0502020204030204" pitchFamily="34" charset="0"/>
                  </a:rPr>
                  <a:t>value, which as we saw in the previous slide will undergo an activation function for each parameter of the specified likelihood. To learn the activation function parameters, the neural</a:t>
                </a:r>
                <a:r>
                  <a:rPr lang="en-US" sz="1200" kern="1200" baseline="0" dirty="0">
                    <a:solidFill>
                      <a:schemeClr val="tx1"/>
                    </a:solidFill>
                    <a:effectLst/>
                    <a:latin typeface="Calibri" panose="020F0502020204030204" pitchFamily="34" charset="0"/>
                    <a:ea typeface="+mn-ea"/>
                    <a:cs typeface="Calibri" panose="020F0502020204030204" pitchFamily="34" charset="0"/>
                  </a:rPr>
                  <a:t> network</a:t>
                </a:r>
                <a:r>
                  <a:rPr lang="en-US" sz="1200" kern="1200" dirty="0">
                    <a:solidFill>
                      <a:schemeClr val="tx1"/>
                    </a:solidFill>
                    <a:effectLst/>
                    <a:latin typeface="Calibri" panose="020F0502020204030204" pitchFamily="34" charset="0"/>
                    <a:ea typeface="+mn-ea"/>
                    <a:cs typeface="Calibri" panose="020F0502020204030204" pitchFamily="34" charset="0"/>
                  </a:rPr>
                  <a:t> takes the </a:t>
                </a:r>
                <a14:m>
                  <m:oMath xmlns:m="http://schemas.openxmlformats.org/officeDocument/2006/math">
                    <m:sSub>
                      <m:sSubPr>
                        <m:ctrlPr>
                          <a:rPr lang="en-US" sz="1100" i="1" smtClean="0">
                            <a:gradFill>
                              <a:gsLst>
                                <a:gs pos="2917">
                                  <a:schemeClr val="tx1"/>
                                </a:gs>
                                <a:gs pos="30000">
                                  <a:schemeClr val="tx1"/>
                                </a:gs>
                              </a:gsLst>
                              <a:lin ang="5400000" scaled="0"/>
                            </a:gradFill>
                            <a:latin typeface="Cambria Math" panose="02040503050406030204" pitchFamily="18" charset="0"/>
                          </a:rPr>
                        </m:ctrlPr>
                      </m:sSubPr>
                      <m:e>
                        <m:r>
                          <a:rPr lang="en-US" sz="1100" b="0" i="1" smtClean="0">
                            <a:gradFill>
                              <a:gsLst>
                                <a:gs pos="2917">
                                  <a:schemeClr val="tx1"/>
                                </a:gs>
                                <a:gs pos="30000">
                                  <a:schemeClr val="tx1"/>
                                </a:gs>
                              </a:gsLst>
                              <a:lin ang="5400000" scaled="0"/>
                            </a:gradFill>
                            <a:latin typeface="Cambria Math" panose="02040503050406030204" pitchFamily="18" charset="0"/>
                          </a:rPr>
                          <m:t>h</m:t>
                        </m:r>
                      </m:e>
                      <m:sub>
                        <m:r>
                          <a:rPr lang="en-US" sz="1100" b="0" i="1" smtClean="0">
                            <a:gradFill>
                              <a:gsLst>
                                <a:gs pos="2917">
                                  <a:schemeClr val="tx1"/>
                                </a:gs>
                                <a:gs pos="30000">
                                  <a:schemeClr val="tx1"/>
                                </a:gs>
                              </a:gsLst>
                              <a:lin ang="5400000" scaled="0"/>
                            </a:gradFill>
                            <a:latin typeface="Cambria Math" panose="02040503050406030204" pitchFamily="18" charset="0"/>
                          </a:rPr>
                          <m:t>𝑑</m:t>
                        </m:r>
                        <m:r>
                          <a:rPr lang="en-US" sz="1100" b="0" i="1" smtClean="0">
                            <a:gradFill>
                              <a:gsLst>
                                <a:gs pos="2917">
                                  <a:schemeClr val="tx1"/>
                                </a:gs>
                                <a:gs pos="30000">
                                  <a:schemeClr val="tx1"/>
                                </a:gs>
                              </a:gsLst>
                              <a:lin ang="5400000" scaled="0"/>
                            </a:gradFill>
                            <a:latin typeface="Cambria Math" panose="02040503050406030204" pitchFamily="18" charset="0"/>
                          </a:rPr>
                          <m:t>,</m:t>
                        </m:r>
                        <m:r>
                          <a:rPr lang="en-US" sz="1100" b="0" i="1" smtClean="0">
                            <a:gradFill>
                              <a:gsLst>
                                <a:gs pos="2917">
                                  <a:schemeClr val="tx1"/>
                                </a:gs>
                                <a:gs pos="30000">
                                  <a:schemeClr val="tx1"/>
                                </a:gs>
                              </a:gsLst>
                              <a:lin ang="5400000" scaled="0"/>
                            </a:gradFill>
                            <a:latin typeface="Cambria Math" panose="02040503050406030204" pitchFamily="18" charset="0"/>
                          </a:rPr>
                          <m:t>𝑡</m:t>
                        </m:r>
                      </m:sub>
                    </m:sSub>
                  </m:oMath>
                </a14:m>
                <a:r>
                  <a:rPr lang="en-US" sz="1059" kern="1200" dirty="0">
                    <a:solidFill>
                      <a:schemeClr val="tx1"/>
                    </a:solidFill>
                    <a:effectLst/>
                    <a:latin typeface="+mj-lt"/>
                    <a:ea typeface="+mn-ea"/>
                    <a:cs typeface="+mn-cs"/>
                  </a:rPr>
                  <a:t> </a:t>
                </a:r>
                <a:r>
                  <a:rPr lang="en-US" sz="1200" kern="1200" dirty="0">
                    <a:solidFill>
                      <a:schemeClr val="tx1"/>
                    </a:solidFill>
                    <a:effectLst/>
                    <a:latin typeface="Calibri" panose="020F0502020204030204" pitchFamily="34" charset="0"/>
                    <a:ea typeface="+mn-ea"/>
                    <a:cs typeface="Calibri" panose="020F0502020204030204" pitchFamily="34" charset="0"/>
                  </a:rPr>
                  <a:t>at time </a:t>
                </a:r>
                <a:r>
                  <a:rPr lang="en-US" sz="1200" i="1" kern="1200" dirty="0">
                    <a:solidFill>
                      <a:schemeClr val="tx1"/>
                    </a:solidFill>
                    <a:effectLst/>
                    <a:latin typeface="Calibri" panose="020F0502020204030204" pitchFamily="34" charset="0"/>
                    <a:ea typeface="+mn-ea"/>
                    <a:cs typeface="Calibri" panose="020F0502020204030204" pitchFamily="34" charset="0"/>
                  </a:rPr>
                  <a:t>t</a:t>
                </a:r>
                <a:r>
                  <a:rPr lang="en-US" sz="1200" kern="1200" dirty="0">
                    <a:solidFill>
                      <a:schemeClr val="tx1"/>
                    </a:solidFill>
                    <a:effectLst/>
                    <a:latin typeface="Calibri" panose="020F0502020204030204" pitchFamily="34" charset="0"/>
                    <a:ea typeface="+mn-ea"/>
                    <a:cs typeface="Calibri" panose="020F0502020204030204" pitchFamily="34" charset="0"/>
                  </a:rPr>
                  <a:t> and the data up until time </a:t>
                </a:r>
                <a:r>
                  <a:rPr lang="en-US" sz="1200" i="1" kern="1200" dirty="0">
                    <a:solidFill>
                      <a:schemeClr val="tx1"/>
                    </a:solidFill>
                    <a:effectLst/>
                    <a:latin typeface="Calibri" panose="020F0502020204030204" pitchFamily="34" charset="0"/>
                    <a:ea typeface="+mn-ea"/>
                    <a:cs typeface="Calibri" panose="020F0502020204030204" pitchFamily="34" charset="0"/>
                  </a:rPr>
                  <a:t>t</a:t>
                </a:r>
                <a:r>
                  <a:rPr lang="en-US" sz="1200" kern="1200" dirty="0">
                    <a:solidFill>
                      <a:schemeClr val="tx1"/>
                    </a:solidFill>
                    <a:effectLst/>
                    <a:latin typeface="Calibri" panose="020F0502020204030204" pitchFamily="34" charset="0"/>
                    <a:ea typeface="+mn-ea"/>
                    <a:cs typeface="Calibri" panose="020F0502020204030204" pitchFamily="34" charset="0"/>
                  </a:rPr>
                  <a:t>, and performs Stochastic Gradient Descent (SGD) to yield the activation parameters which maximize the likelihood at time </a:t>
                </a:r>
                <a:r>
                  <a:rPr lang="en-US" sz="1200" i="1" kern="1200" dirty="0">
                    <a:solidFill>
                      <a:schemeClr val="tx1"/>
                    </a:solidFill>
                    <a:effectLst/>
                    <a:latin typeface="Calibri" panose="020F0502020204030204" pitchFamily="34" charset="0"/>
                    <a:ea typeface="+mn-ea"/>
                    <a:cs typeface="Calibri" panose="020F0502020204030204" pitchFamily="34" charset="0"/>
                  </a:rPr>
                  <a:t>t</a:t>
                </a:r>
                <a:r>
                  <a:rPr lang="en-US" sz="1200" kern="1200" dirty="0">
                    <a:solidFill>
                      <a:schemeClr val="tx1"/>
                    </a:solidFill>
                    <a:effectLst/>
                    <a:latin typeface="Calibri" panose="020F0502020204030204" pitchFamily="34" charset="0"/>
                    <a:ea typeface="+mn-ea"/>
                    <a:cs typeface="Calibri" panose="020F0502020204030204" pitchFamily="34" charset="0"/>
                  </a:rPr>
                  <a: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200" kern="1200" dirty="0">
                  <a:solidFill>
                    <a:schemeClr val="tx1"/>
                  </a:solidFill>
                  <a:effectLst/>
                  <a:latin typeface="Calibri" panose="020F0502020204030204" pitchFamily="34" charset="0"/>
                  <a:ea typeface="+mn-ea"/>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kern="1200" dirty="0">
                    <a:solidFill>
                      <a:schemeClr val="tx1"/>
                    </a:solidFill>
                    <a:effectLst/>
                    <a:latin typeface="Calibri" panose="020F0502020204030204" pitchFamily="34" charset="0"/>
                    <a:ea typeface="+mn-ea"/>
                    <a:cs typeface="Calibri" panose="020F0502020204030204" pitchFamily="34" charset="0"/>
                  </a:rPr>
                  <a:t>The blue output layer uses the SGD-optimized activation functions to output the maximum likelihood parameters.</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200" kern="1200" dirty="0">
                  <a:solidFill>
                    <a:schemeClr val="tx1"/>
                  </a:solidFill>
                  <a:effectLst/>
                  <a:latin typeface="Calibri" panose="020F0502020204030204" pitchFamily="34" charset="0"/>
                  <a:ea typeface="+mn-ea"/>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kern="1200" dirty="0">
                    <a:solidFill>
                      <a:schemeClr val="tx1"/>
                    </a:solidFill>
                    <a:effectLst/>
                    <a:latin typeface="Calibri" panose="020F0502020204030204" pitchFamily="34" charset="0"/>
                    <a:ea typeface="+mn-ea"/>
                    <a:cs typeface="Calibri" panose="020F0502020204030204" pitchFamily="34" charset="0"/>
                  </a:rPr>
                  <a:t>This is how DeepAR trains its model to your data input.</a:t>
                </a:r>
              </a:p>
              <a:p>
                <a:endParaRPr lang="en-US" dirty="0"/>
              </a:p>
            </p:txBody>
          </p:sp>
        </mc:Choice>
        <mc:Fallback xmlns="">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kern="1200" dirty="0">
                    <a:solidFill>
                      <a:schemeClr val="tx1"/>
                    </a:solidFill>
                    <a:effectLst/>
                    <a:latin typeface="+mj-lt"/>
                    <a:ea typeface="+mn-ea"/>
                    <a:cs typeface="+mn-cs"/>
                  </a:rPr>
                  <a:t>As we saw, the input at each time-step is the data point preceding the current time-step’s data, as well as the previous network’s output. For simplicity, on this diagram we aren’t showing covariates which would also be input.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kern="1200" dirty="0">
                    <a:solidFill>
                      <a:schemeClr val="tx1"/>
                    </a:solidFill>
                    <a:effectLst/>
                    <a:latin typeface="+mj-lt"/>
                    <a:ea typeface="+mn-ea"/>
                    <a:cs typeface="+mn-cs"/>
                  </a:rPr>
                  <a:t>The LSTM layers are shown in red, and the final hidden layer produces the </a:t>
                </a:r>
                <a:r>
                  <a:rPr lang="en-US" sz="1100" b="0" i="0">
                    <a:gradFill>
                      <a:gsLst>
                        <a:gs pos="2917">
                          <a:schemeClr val="tx1"/>
                        </a:gs>
                        <a:gs pos="30000">
                          <a:schemeClr val="tx1"/>
                        </a:gs>
                      </a:gsLst>
                      <a:lin ang="5400000" scaled="0"/>
                    </a:gradFill>
                    <a:latin typeface="Cambria Math" panose="02040503050406030204" pitchFamily="18" charset="0"/>
                  </a:rPr>
                  <a:t>ℎ_(𝑑,𝑡)</a:t>
                </a:r>
                <a:r>
                  <a:rPr lang="en-US" sz="1059" kern="1200" dirty="0">
                    <a:solidFill>
                      <a:schemeClr val="tx1"/>
                    </a:solidFill>
                    <a:effectLst/>
                    <a:latin typeface="+mj-lt"/>
                    <a:ea typeface="+mn-ea"/>
                    <a:cs typeface="+mn-cs"/>
                  </a:rPr>
                  <a:t> value, which we saw in the previous slide will undergo an activation function for each parameter of the specified likelihood. To learn the activation function parameters, the NN takes the </a:t>
                </a:r>
                <a:r>
                  <a:rPr lang="en-US" sz="1100" b="0" i="0">
                    <a:gradFill>
                      <a:gsLst>
                        <a:gs pos="2917">
                          <a:schemeClr val="tx1"/>
                        </a:gs>
                        <a:gs pos="30000">
                          <a:schemeClr val="tx1"/>
                        </a:gs>
                      </a:gsLst>
                      <a:lin ang="5400000" scaled="0"/>
                    </a:gradFill>
                    <a:latin typeface="Cambria Math" panose="02040503050406030204" pitchFamily="18" charset="0"/>
                  </a:rPr>
                  <a:t>ℎ_(𝑑,𝑡)</a:t>
                </a:r>
                <a:r>
                  <a:rPr lang="en-US" sz="1059" kern="1200" dirty="0">
                    <a:solidFill>
                      <a:schemeClr val="tx1"/>
                    </a:solidFill>
                    <a:effectLst/>
                    <a:latin typeface="+mj-lt"/>
                    <a:ea typeface="+mn-ea"/>
                    <a:cs typeface="+mn-cs"/>
                  </a:rPr>
                  <a:t> at time </a:t>
                </a:r>
                <a:r>
                  <a:rPr lang="en-US" sz="1059" i="1" kern="1200" dirty="0">
                    <a:solidFill>
                      <a:schemeClr val="tx1"/>
                    </a:solidFill>
                    <a:effectLst/>
                    <a:latin typeface="+mj-lt"/>
                    <a:ea typeface="+mn-ea"/>
                    <a:cs typeface="+mn-cs"/>
                  </a:rPr>
                  <a:t>t</a:t>
                </a:r>
                <a:r>
                  <a:rPr lang="en-US" sz="1059" kern="1200" dirty="0">
                    <a:solidFill>
                      <a:schemeClr val="tx1"/>
                    </a:solidFill>
                    <a:effectLst/>
                    <a:latin typeface="+mj-lt"/>
                    <a:ea typeface="+mn-ea"/>
                    <a:cs typeface="+mn-cs"/>
                  </a:rPr>
                  <a:t> and the data up until time </a:t>
                </a:r>
                <a:r>
                  <a:rPr lang="en-US" sz="1059" i="1" kern="1200" dirty="0">
                    <a:solidFill>
                      <a:schemeClr val="tx1"/>
                    </a:solidFill>
                    <a:effectLst/>
                    <a:latin typeface="+mj-lt"/>
                    <a:ea typeface="+mn-ea"/>
                    <a:cs typeface="+mn-cs"/>
                  </a:rPr>
                  <a:t>t</a:t>
                </a:r>
                <a:r>
                  <a:rPr lang="en-US" sz="1059" kern="1200" dirty="0">
                    <a:solidFill>
                      <a:schemeClr val="tx1"/>
                    </a:solidFill>
                    <a:effectLst/>
                    <a:latin typeface="+mj-lt"/>
                    <a:ea typeface="+mn-ea"/>
                    <a:cs typeface="+mn-cs"/>
                  </a:rPr>
                  <a:t>, and performs Stochastic Gradient Descent (SGD) to yield the activation parameters which maximize the likelihood at time </a:t>
                </a:r>
                <a:r>
                  <a:rPr lang="en-US" sz="1059" i="1" kern="1200" dirty="0">
                    <a:solidFill>
                      <a:schemeClr val="tx1"/>
                    </a:solidFill>
                    <a:effectLst/>
                    <a:latin typeface="+mj-lt"/>
                    <a:ea typeface="+mn-ea"/>
                    <a:cs typeface="+mn-cs"/>
                  </a:rPr>
                  <a:t>t</a:t>
                </a:r>
                <a:r>
                  <a:rPr lang="en-US" sz="1059" kern="1200" dirty="0">
                    <a:solidFill>
                      <a:schemeClr val="tx1"/>
                    </a:solidFill>
                    <a:effectLst/>
                    <a:latin typeface="+mj-lt"/>
                    <a:ea typeface="+mn-ea"/>
                    <a:cs typeface="+mn-cs"/>
                  </a:rPr>
                  <a: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kern="1200" dirty="0">
                    <a:solidFill>
                      <a:schemeClr val="tx1"/>
                    </a:solidFill>
                    <a:effectLst/>
                    <a:latin typeface="+mj-lt"/>
                    <a:ea typeface="+mn-ea"/>
                    <a:cs typeface="+mn-cs"/>
                  </a:rPr>
                  <a:t>The blue output layer uses the SGD-optimized activation functions to output the maximum likelihood parameters.</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kern="1200" dirty="0">
                    <a:solidFill>
                      <a:schemeClr val="tx1"/>
                    </a:solidFill>
                    <a:effectLst/>
                    <a:latin typeface="+mj-lt"/>
                    <a:ea typeface="+mn-ea"/>
                    <a:cs typeface="+mn-cs"/>
                  </a:rPr>
                  <a:t>This is how </a:t>
                </a:r>
                <a:r>
                  <a:rPr lang="en-US" sz="1059" kern="1200" dirty="0" err="1">
                    <a:solidFill>
                      <a:schemeClr val="tx1"/>
                    </a:solidFill>
                    <a:effectLst/>
                    <a:latin typeface="+mj-lt"/>
                    <a:ea typeface="+mn-ea"/>
                    <a:cs typeface="+mn-cs"/>
                  </a:rPr>
                  <a:t>DeepAR</a:t>
                </a:r>
                <a:r>
                  <a:rPr lang="en-US" sz="1059" kern="1200" dirty="0">
                    <a:solidFill>
                      <a:schemeClr val="tx1"/>
                    </a:solidFill>
                    <a:effectLst/>
                    <a:latin typeface="+mj-lt"/>
                    <a:ea typeface="+mn-ea"/>
                    <a:cs typeface="+mn-cs"/>
                  </a:rPr>
                  <a:t> trains its model to your data input.</a:t>
                </a:r>
              </a:p>
              <a:p>
                <a:endParaRPr lang="en-US" dirty="0"/>
              </a:p>
            </p:txBody>
          </p:sp>
        </mc:Fallback>
      </mc:AlternateContent>
    </p:spTree>
    <p:extLst>
      <p:ext uri="{BB962C8B-B14F-4D97-AF65-F5344CB8AC3E}">
        <p14:creationId xmlns:p14="http://schemas.microsoft.com/office/powerpoint/2010/main" val="3248153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kern="1200" dirty="0">
                    <a:solidFill>
                      <a:schemeClr val="tx1"/>
                    </a:solidFill>
                    <a:effectLst/>
                    <a:latin typeface="Calibri" panose="020F0502020204030204" pitchFamily="34" charset="0"/>
                    <a:ea typeface="+mn-ea"/>
                    <a:cs typeface="Calibri" panose="020F0502020204030204" pitchFamily="34" charset="0"/>
                  </a:rPr>
                  <a:t>Continuing with the same example, now you want DeepAR to give you probabilistic forecasts for the next</a:t>
                </a:r>
                <a:r>
                  <a:rPr lang="en-US" sz="1200" i="0" kern="1200" dirty="0">
                    <a:solidFill>
                      <a:schemeClr val="tx1"/>
                    </a:solidFill>
                    <a:effectLst/>
                    <a:latin typeface="Calibri" panose="020F0502020204030204" pitchFamily="34" charset="0"/>
                    <a:ea typeface="+mn-ea"/>
                    <a:cs typeface="Calibri" panose="020F0502020204030204" pitchFamily="34" charset="0"/>
                  </a:rPr>
                  <a:t> time-step.</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200" i="0" kern="1200" dirty="0">
                  <a:solidFill>
                    <a:schemeClr val="tx1"/>
                  </a:solidFill>
                  <a:effectLst/>
                  <a:latin typeface="Calibri" panose="020F0502020204030204" pitchFamily="34" charset="0"/>
                  <a:ea typeface="+mn-ea"/>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i="0" kern="1200" dirty="0">
                    <a:solidFill>
                      <a:schemeClr val="tx1"/>
                    </a:solidFill>
                    <a:effectLst/>
                    <a:latin typeface="Calibri" panose="020F0502020204030204" pitchFamily="34" charset="0"/>
                    <a:ea typeface="+mn-ea"/>
                    <a:cs typeface="Calibri" panose="020F0502020204030204" pitchFamily="34" charset="0"/>
                  </a:rPr>
                  <a:t>The dashed pink vertical line marks the current point in time, dividing the training data from data not yet seen. For the first input, it can use the data point of the current time. The input will be processed by the trained LSTM layers, and subsequently get activated by the optimized activation functions to output the maximum-likelihood theta parameters at time </a:t>
                </a:r>
                <a14:m>
                  <m:oMath xmlns:m="http://schemas.openxmlformats.org/officeDocument/2006/math">
                    <m:r>
                      <a:rPr lang="en-US" sz="1100" b="0" i="1" smtClean="0">
                        <a:gradFill>
                          <a:gsLst>
                            <a:gs pos="2917">
                              <a:schemeClr val="tx1"/>
                            </a:gs>
                            <a:gs pos="30000">
                              <a:schemeClr val="tx1"/>
                            </a:gs>
                          </a:gsLst>
                          <a:lin ang="5400000" scaled="0"/>
                        </a:gradFill>
                        <a:latin typeface="Cambria Math" panose="02040503050406030204" pitchFamily="18" charset="0"/>
                      </a:rPr>
                      <m:t>𝑡</m:t>
                    </m:r>
                    <m:r>
                      <a:rPr lang="en-US" sz="1100" b="0" i="1" smtClean="0">
                        <a:gradFill>
                          <a:gsLst>
                            <a:gs pos="2917">
                              <a:schemeClr val="tx1"/>
                            </a:gs>
                            <a:gs pos="30000">
                              <a:schemeClr val="tx1"/>
                            </a:gs>
                          </a:gsLst>
                          <a:lin ang="5400000" scaled="0"/>
                        </a:gradFill>
                        <a:latin typeface="Cambria Math" panose="02040503050406030204" pitchFamily="18" charset="0"/>
                      </a:rPr>
                      <m:t>+1</m:t>
                    </m:r>
                  </m:oMath>
                </a14:m>
                <a:r>
                  <a:rPr lang="en-US" sz="1200" i="0" kern="1200" dirty="0">
                    <a:solidFill>
                      <a:schemeClr val="tx1"/>
                    </a:solidFill>
                    <a:effectLst/>
                    <a:latin typeface="Calibri" panose="020F0502020204030204" pitchFamily="34" charset="0"/>
                    <a:ea typeface="+mn-ea"/>
                    <a:cs typeface="Calibri" panose="020F0502020204030204" pitchFamily="34" charset="0"/>
                  </a:rPr>
                  <a:t>.</a:t>
                </a:r>
                <a:r>
                  <a:rPr lang="en-US" sz="1059" i="0" kern="1200" dirty="0">
                    <a:solidFill>
                      <a:schemeClr val="tx1"/>
                    </a:solidFill>
                    <a:effectLst/>
                    <a:latin typeface="+mj-lt"/>
                    <a:ea typeface="+mn-ea"/>
                    <a:cs typeface="+mn-cs"/>
                  </a:rPr>
                  <a:t> </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i="0"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i="0" kern="1200" dirty="0">
                    <a:solidFill>
                      <a:schemeClr val="tx1"/>
                    </a:solidFill>
                    <a:effectLst/>
                    <a:latin typeface="Calibri" panose="020F0502020204030204" pitchFamily="34" charset="0"/>
                    <a:ea typeface="+mn-ea"/>
                    <a:cs typeface="Calibri" panose="020F0502020204030204" pitchFamily="34" charset="0"/>
                  </a:rPr>
                  <a:t>Now that DeepAR has completed the likelihood with its parameters, DeepAR can simulate Monte Carlo samples from this likelihood and produce an empirical distribution for the predicted data point. The next slides dive into Monte Carlo, but for now note that the samples produced at time </a:t>
                </a:r>
                <a14:m>
                  <m:oMath xmlns:m="http://schemas.openxmlformats.org/officeDocument/2006/math">
                    <m:r>
                      <a:rPr lang="en-US" sz="1100" b="0" i="1" smtClean="0">
                        <a:gradFill>
                          <a:gsLst>
                            <a:gs pos="2917">
                              <a:schemeClr val="tx1"/>
                            </a:gs>
                            <a:gs pos="30000">
                              <a:schemeClr val="tx1"/>
                            </a:gs>
                          </a:gsLst>
                          <a:lin ang="5400000" scaled="0"/>
                        </a:gradFill>
                        <a:latin typeface="Cambria Math" panose="02040503050406030204" pitchFamily="18" charset="0"/>
                      </a:rPr>
                      <m:t>𝑡</m:t>
                    </m:r>
                    <m:r>
                      <a:rPr lang="en-US" sz="1100" b="0" i="1" smtClean="0">
                        <a:gradFill>
                          <a:gsLst>
                            <a:gs pos="2917">
                              <a:schemeClr val="tx1"/>
                            </a:gs>
                            <a:gs pos="30000">
                              <a:schemeClr val="tx1"/>
                            </a:gs>
                          </a:gsLst>
                          <a:lin ang="5400000" scaled="0"/>
                        </a:gradFill>
                        <a:latin typeface="Cambria Math" panose="02040503050406030204" pitchFamily="18" charset="0"/>
                      </a:rPr>
                      <m:t>+1</m:t>
                    </m:r>
                  </m:oMath>
                </a14:m>
                <a:r>
                  <a:rPr lang="en-US" sz="1059" i="0" kern="1200" dirty="0">
                    <a:solidFill>
                      <a:schemeClr val="tx1"/>
                    </a:solidFill>
                    <a:effectLst/>
                    <a:latin typeface="+mj-lt"/>
                    <a:ea typeface="+mn-ea"/>
                    <a:cs typeface="+mn-cs"/>
                  </a:rPr>
                  <a:t> </a:t>
                </a:r>
                <a:r>
                  <a:rPr lang="en-US" sz="1200" i="0" kern="1200" dirty="0">
                    <a:solidFill>
                      <a:schemeClr val="tx1"/>
                    </a:solidFill>
                    <a:effectLst/>
                    <a:latin typeface="Calibri" panose="020F0502020204030204" pitchFamily="34" charset="0"/>
                    <a:ea typeface="+mn-ea"/>
                    <a:cs typeface="Calibri" panose="020F0502020204030204" pitchFamily="34" charset="0"/>
                  </a:rPr>
                  <a:t>are used as input for time </a:t>
                </a:r>
                <a14:m>
                  <m:oMath xmlns:m="http://schemas.openxmlformats.org/officeDocument/2006/math">
                    <m:r>
                      <a:rPr lang="en-US" sz="1100" b="0" i="1" smtClean="0">
                        <a:gradFill>
                          <a:gsLst>
                            <a:gs pos="2917">
                              <a:schemeClr val="tx1"/>
                            </a:gs>
                            <a:gs pos="30000">
                              <a:schemeClr val="tx1"/>
                            </a:gs>
                          </a:gsLst>
                          <a:lin ang="5400000" scaled="0"/>
                        </a:gradFill>
                        <a:latin typeface="Cambria Math" panose="02040503050406030204" pitchFamily="18" charset="0"/>
                      </a:rPr>
                      <m:t>𝑡</m:t>
                    </m:r>
                    <m:r>
                      <a:rPr lang="en-US" sz="1100" b="0" i="1" smtClean="0">
                        <a:gradFill>
                          <a:gsLst>
                            <a:gs pos="2917">
                              <a:schemeClr val="tx1"/>
                            </a:gs>
                            <a:gs pos="30000">
                              <a:schemeClr val="tx1"/>
                            </a:gs>
                          </a:gsLst>
                          <a:lin ang="5400000" scaled="0"/>
                        </a:gradFill>
                        <a:latin typeface="Cambria Math" panose="02040503050406030204" pitchFamily="18" charset="0"/>
                      </a:rPr>
                      <m:t>+2</m:t>
                    </m:r>
                  </m:oMath>
                </a14:m>
                <a:r>
                  <a:rPr lang="en-US" sz="1200" i="0" kern="1200" dirty="0">
                    <a:solidFill>
                      <a:schemeClr val="tx1"/>
                    </a:solidFill>
                    <a:effectLst/>
                    <a:latin typeface="Calibri" panose="020F0502020204030204" pitchFamily="34" charset="0"/>
                    <a:ea typeface="+mn-ea"/>
                    <a:cs typeface="Calibri" panose="020F0502020204030204" pitchFamily="34" charset="0"/>
                  </a:rPr>
                  <a:t>, etc., until the end of the prediction horizon.</a:t>
                </a:r>
                <a:endParaRPr lang="en-US" sz="1200" dirty="0">
                  <a:latin typeface="Calibri" panose="020F0502020204030204" pitchFamily="34" charset="0"/>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100" dirty="0">
                  <a:latin typeface="+mn-lt"/>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kern="1200" dirty="0">
                    <a:solidFill>
                      <a:schemeClr val="tx1"/>
                    </a:solidFill>
                    <a:effectLst/>
                    <a:latin typeface="Calibri" panose="020F0502020204030204" pitchFamily="34" charset="0"/>
                    <a:ea typeface="+mn-ea"/>
                    <a:cs typeface="Calibri" panose="020F0502020204030204" pitchFamily="34" charset="0"/>
                  </a:rPr>
                  <a:t>To learn more about the DeepAR architecture, download </a:t>
                </a:r>
                <a:r>
                  <a:rPr lang="en-US" sz="1200" u="sng" kern="1200" dirty="0">
                    <a:solidFill>
                      <a:schemeClr val="tx1"/>
                    </a:solidFill>
                    <a:effectLst/>
                    <a:latin typeface="Calibri" panose="020F0502020204030204" pitchFamily="34" charset="0"/>
                    <a:ea typeface="+mn-ea"/>
                    <a:cs typeface="Calibri" panose="020F0502020204030204" pitchFamily="34" charset="0"/>
                    <a:hlinkClick r:id="rId3"/>
                  </a:rPr>
                  <a:t>DeepAR: Probabilistic Forecasting with Autoregressive Recurrent Network</a:t>
                </a:r>
                <a:r>
                  <a:rPr lang="en-US" sz="1200" u="sng" kern="1200" dirty="0">
                    <a:solidFill>
                      <a:schemeClr val="tx1"/>
                    </a:solidFill>
                    <a:effectLst/>
                    <a:latin typeface="Calibri" panose="020F0502020204030204" pitchFamily="34" charset="0"/>
                    <a:ea typeface="+mn-ea"/>
                    <a:cs typeface="Calibri" panose="020F0502020204030204" pitchFamily="34" charset="0"/>
                  </a:rPr>
                  <a:t> </a:t>
                </a:r>
                <a:r>
                  <a:rPr lang="en-US" sz="1200" kern="1200" dirty="0">
                    <a:solidFill>
                      <a:schemeClr val="tx1"/>
                    </a:solidFill>
                    <a:effectLst/>
                    <a:latin typeface="Calibri" panose="020F0502020204030204" pitchFamily="34" charset="0"/>
                    <a:ea typeface="+mn-ea"/>
                    <a:cs typeface="Calibri" panose="020F0502020204030204" pitchFamily="34" charset="0"/>
                  </a:rPr>
                  <a:t>and refer to Figure 2.</a:t>
                </a:r>
                <a:endParaRPr lang="en-US" sz="1200" dirty="0">
                  <a:latin typeface="Calibri" panose="020F0502020204030204" pitchFamily="34" charset="0"/>
                  <a:cs typeface="Calibri" panose="020F0502020204030204" pitchFamily="34" charset="0"/>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kern="1200" dirty="0">
                    <a:solidFill>
                      <a:schemeClr val="tx1"/>
                    </a:solidFill>
                    <a:effectLst/>
                    <a:latin typeface="+mj-lt"/>
                    <a:ea typeface="+mn-ea"/>
                    <a:cs typeface="+mn-cs"/>
                  </a:rPr>
                  <a:t>Continuing with the same example, now you want </a:t>
                </a:r>
                <a:r>
                  <a:rPr lang="en-US" sz="1059" kern="1200" dirty="0" err="1">
                    <a:solidFill>
                      <a:schemeClr val="tx1"/>
                    </a:solidFill>
                    <a:effectLst/>
                    <a:latin typeface="+mj-lt"/>
                    <a:ea typeface="+mn-ea"/>
                    <a:cs typeface="+mn-cs"/>
                  </a:rPr>
                  <a:t>DeepAR</a:t>
                </a:r>
                <a:r>
                  <a:rPr lang="en-US" sz="1059" kern="1200" dirty="0">
                    <a:solidFill>
                      <a:schemeClr val="tx1"/>
                    </a:solidFill>
                    <a:effectLst/>
                    <a:latin typeface="+mj-lt"/>
                    <a:ea typeface="+mn-ea"/>
                    <a:cs typeface="+mn-cs"/>
                  </a:rPr>
                  <a:t> to give you probabilistic forecasts for the next</a:t>
                </a:r>
                <a:r>
                  <a:rPr lang="en-US" sz="1059" i="0" kern="1200" dirty="0">
                    <a:solidFill>
                      <a:schemeClr val="tx1"/>
                    </a:solidFill>
                    <a:effectLst/>
                    <a:latin typeface="+mj-lt"/>
                    <a:ea typeface="+mn-ea"/>
                    <a:cs typeface="+mn-cs"/>
                  </a:rPr>
                  <a:t> time-step.</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i="0"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i="0" kern="1200" dirty="0">
                    <a:solidFill>
                      <a:schemeClr val="tx1"/>
                    </a:solidFill>
                    <a:effectLst/>
                    <a:latin typeface="+mj-lt"/>
                    <a:ea typeface="+mn-ea"/>
                    <a:cs typeface="+mn-cs"/>
                  </a:rPr>
                  <a:t>The dashed pink vertical line marks the current point in time, dividing the training data from data not yet seen. For the first input, it can use the data point of the current time. The input will be processed by the trained LSTM layers, and subsequently get activated by the optimized activation functions to output the maximum-likelihood theta parameters at time </a:t>
                </a:r>
                <a:r>
                  <a:rPr lang="en-US" sz="1100" b="0" i="0">
                    <a:gradFill>
                      <a:gsLst>
                        <a:gs pos="2917">
                          <a:schemeClr val="tx1"/>
                        </a:gs>
                        <a:gs pos="30000">
                          <a:schemeClr val="tx1"/>
                        </a:gs>
                      </a:gsLst>
                      <a:lin ang="5400000" scaled="0"/>
                    </a:gradFill>
                    <a:latin typeface="Cambria Math" panose="02040503050406030204" pitchFamily="18" charset="0"/>
                  </a:rPr>
                  <a:t>𝑡+1</a:t>
                </a:r>
                <a:r>
                  <a:rPr lang="en-US" sz="1059" i="0" kern="1200" dirty="0">
                    <a:solidFill>
                      <a:schemeClr val="tx1"/>
                    </a:solidFill>
                    <a:effectLst/>
                    <a:latin typeface="+mj-lt"/>
                    <a:ea typeface="+mn-ea"/>
                    <a:cs typeface="+mn-cs"/>
                  </a:rPr>
                  <a:t>. </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i="0"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i="0" kern="1200" dirty="0">
                    <a:solidFill>
                      <a:schemeClr val="tx1"/>
                    </a:solidFill>
                    <a:effectLst/>
                    <a:latin typeface="+mj-lt"/>
                    <a:ea typeface="+mn-ea"/>
                    <a:cs typeface="+mn-cs"/>
                  </a:rPr>
                  <a:t>Now that </a:t>
                </a:r>
                <a:r>
                  <a:rPr lang="en-US" sz="1059" i="0" kern="1200" dirty="0" err="1">
                    <a:solidFill>
                      <a:schemeClr val="tx1"/>
                    </a:solidFill>
                    <a:effectLst/>
                    <a:latin typeface="+mj-lt"/>
                    <a:ea typeface="+mn-ea"/>
                    <a:cs typeface="+mn-cs"/>
                  </a:rPr>
                  <a:t>DeepAR</a:t>
                </a:r>
                <a:r>
                  <a:rPr lang="en-US" sz="1059" i="0" kern="1200" dirty="0">
                    <a:solidFill>
                      <a:schemeClr val="tx1"/>
                    </a:solidFill>
                    <a:effectLst/>
                    <a:latin typeface="+mj-lt"/>
                    <a:ea typeface="+mn-ea"/>
                    <a:cs typeface="+mn-cs"/>
                  </a:rPr>
                  <a:t> has completed the likelihood with its parameters, </a:t>
                </a:r>
                <a:r>
                  <a:rPr lang="en-US" sz="1059" i="0" kern="1200" dirty="0" err="1">
                    <a:solidFill>
                      <a:schemeClr val="tx1"/>
                    </a:solidFill>
                    <a:effectLst/>
                    <a:latin typeface="+mj-lt"/>
                    <a:ea typeface="+mn-ea"/>
                    <a:cs typeface="+mn-cs"/>
                  </a:rPr>
                  <a:t>DeepAR</a:t>
                </a:r>
                <a:r>
                  <a:rPr lang="en-US" sz="1059" i="0" kern="1200" dirty="0">
                    <a:solidFill>
                      <a:schemeClr val="tx1"/>
                    </a:solidFill>
                    <a:effectLst/>
                    <a:latin typeface="+mj-lt"/>
                    <a:ea typeface="+mn-ea"/>
                    <a:cs typeface="+mn-cs"/>
                  </a:rPr>
                  <a:t> can simulate Monte Carlo samples from this likelihood and produce an empirical distribution for the predicted data point. The next slides dive into Monte Carlo, but for now note that the samples produced at time </a:t>
                </a:r>
                <a:r>
                  <a:rPr lang="en-US" sz="1100" b="0" i="0">
                    <a:gradFill>
                      <a:gsLst>
                        <a:gs pos="2917">
                          <a:schemeClr val="tx1"/>
                        </a:gs>
                        <a:gs pos="30000">
                          <a:schemeClr val="tx1"/>
                        </a:gs>
                      </a:gsLst>
                      <a:lin ang="5400000" scaled="0"/>
                    </a:gradFill>
                    <a:latin typeface="Cambria Math" panose="02040503050406030204" pitchFamily="18" charset="0"/>
                  </a:rPr>
                  <a:t>𝑡+1</a:t>
                </a:r>
                <a:r>
                  <a:rPr lang="en-US" sz="1059" i="0" kern="1200" dirty="0">
                    <a:solidFill>
                      <a:schemeClr val="tx1"/>
                    </a:solidFill>
                    <a:effectLst/>
                    <a:latin typeface="+mj-lt"/>
                    <a:ea typeface="+mn-ea"/>
                    <a:cs typeface="+mn-cs"/>
                  </a:rPr>
                  <a:t> are used as input for time </a:t>
                </a:r>
                <a:r>
                  <a:rPr lang="en-US" sz="1100" b="0" i="0">
                    <a:gradFill>
                      <a:gsLst>
                        <a:gs pos="2917">
                          <a:schemeClr val="tx1"/>
                        </a:gs>
                        <a:gs pos="30000">
                          <a:schemeClr val="tx1"/>
                        </a:gs>
                      </a:gsLst>
                      <a:lin ang="5400000" scaled="0"/>
                    </a:gradFill>
                    <a:latin typeface="Cambria Math" panose="02040503050406030204" pitchFamily="18" charset="0"/>
                  </a:rPr>
                  <a:t>𝑡+2</a:t>
                </a:r>
                <a:r>
                  <a:rPr lang="en-US" sz="1059" i="0" kern="1200" dirty="0">
                    <a:solidFill>
                      <a:schemeClr val="tx1"/>
                    </a:solidFill>
                    <a:effectLst/>
                    <a:latin typeface="+mj-lt"/>
                    <a:ea typeface="+mn-ea"/>
                    <a:cs typeface="+mn-cs"/>
                  </a:rPr>
                  <a:t>, </a:t>
                </a:r>
                <a:r>
                  <a:rPr lang="en-US" sz="1059" i="0" kern="1200" dirty="0" err="1">
                    <a:solidFill>
                      <a:schemeClr val="tx1"/>
                    </a:solidFill>
                    <a:effectLst/>
                    <a:latin typeface="+mj-lt"/>
                    <a:ea typeface="+mn-ea"/>
                    <a:cs typeface="+mn-cs"/>
                  </a:rPr>
                  <a:t>etc</a:t>
                </a:r>
                <a:r>
                  <a:rPr lang="en-US" sz="1059" i="0" kern="1200" dirty="0">
                    <a:solidFill>
                      <a:schemeClr val="tx1"/>
                    </a:solidFill>
                    <a:effectLst/>
                    <a:latin typeface="+mj-lt"/>
                    <a:ea typeface="+mn-ea"/>
                    <a:cs typeface="+mn-cs"/>
                  </a:rPr>
                  <a:t>, until the end of the prediction horizon.</a:t>
                </a:r>
                <a:endParaRPr lang="en-US" sz="1100" dirty="0">
                  <a:latin typeface="+mn-lt"/>
                </a:endParaRP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100" dirty="0">
                  <a:latin typeface="+mn-lt"/>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100" b="1" kern="1200" dirty="0">
                    <a:solidFill>
                      <a:schemeClr val="tx1"/>
                    </a:solidFill>
                    <a:effectLst/>
                    <a:latin typeface="+mj-lt"/>
                    <a:ea typeface="+mn-ea"/>
                    <a:cs typeface="+mn-cs"/>
                  </a:rPr>
                  <a:t>Citation</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100" kern="1200" dirty="0">
                    <a:solidFill>
                      <a:schemeClr val="tx1"/>
                    </a:solidFill>
                    <a:effectLst/>
                    <a:latin typeface="+mj-lt"/>
                    <a:ea typeface="+mn-ea"/>
                    <a:cs typeface="+mn-cs"/>
                  </a:rPr>
                  <a:t>Figure 2 of </a:t>
                </a:r>
                <a:r>
                  <a:rPr lang="en-US" sz="1200" b="0" i="1" kern="1200" dirty="0" err="1">
                    <a:solidFill>
                      <a:schemeClr val="tx1"/>
                    </a:solidFill>
                    <a:effectLst/>
                    <a:latin typeface="+mj-lt"/>
                    <a:ea typeface="+mn-ea"/>
                    <a:cs typeface="+mn-cs"/>
                  </a:rPr>
                  <a:t>DeepAR</a:t>
                </a:r>
                <a:r>
                  <a:rPr lang="en-US" sz="1200" b="0" i="1" kern="1200" dirty="0">
                    <a:solidFill>
                      <a:schemeClr val="tx1"/>
                    </a:solidFill>
                    <a:effectLst/>
                    <a:latin typeface="+mj-lt"/>
                    <a:ea typeface="+mn-ea"/>
                    <a:cs typeface="+mn-cs"/>
                  </a:rPr>
                  <a:t>: Probabilistic Forecasting with Autoregressive Recurrent Network</a:t>
                </a:r>
                <a:r>
                  <a:rPr lang="en-US" sz="1100" i="1" kern="1200" dirty="0">
                    <a:solidFill>
                      <a:schemeClr val="tx1"/>
                    </a:solidFill>
                    <a:effectLst/>
                    <a:latin typeface="+mj-lt"/>
                    <a:ea typeface="+mn-ea"/>
                    <a:cs typeface="+mn-cs"/>
                  </a:rPr>
                  <a:t> </a:t>
                </a:r>
                <a:r>
                  <a:rPr lang="en-US" sz="1100" kern="1200" dirty="0">
                    <a:solidFill>
                      <a:schemeClr val="tx1"/>
                    </a:solidFill>
                    <a:effectLst/>
                    <a:latin typeface="+mj-lt"/>
                    <a:ea typeface="+mn-ea"/>
                    <a:cs typeface="+mn-cs"/>
                  </a:rPr>
                  <a:t>access at: https://</a:t>
                </a:r>
                <a:r>
                  <a:rPr lang="en-US" sz="1100" kern="1200" dirty="0" err="1">
                    <a:solidFill>
                      <a:schemeClr val="tx1"/>
                    </a:solidFill>
                    <a:effectLst/>
                    <a:latin typeface="+mj-lt"/>
                    <a:ea typeface="+mn-ea"/>
                    <a:cs typeface="+mn-cs"/>
                  </a:rPr>
                  <a:t>pdfs.semanticscholar.org</a:t>
                </a:r>
                <a:r>
                  <a:rPr lang="en-US" sz="1100" kern="1200" dirty="0">
                    <a:solidFill>
                      <a:schemeClr val="tx1"/>
                    </a:solidFill>
                    <a:effectLst/>
                    <a:latin typeface="+mj-lt"/>
                    <a:ea typeface="+mn-ea"/>
                    <a:cs typeface="+mn-cs"/>
                  </a:rPr>
                  <a:t>/4eeb/e0d12aefeedf3ca85256bc8aa3b4292d47d9.pdf</a:t>
                </a:r>
                <a:endParaRPr lang="en-US" sz="1100" dirty="0"/>
              </a:p>
              <a:p>
                <a:endParaRPr lang="en-US" dirty="0"/>
              </a:p>
            </p:txBody>
          </p:sp>
        </mc:Fallback>
      </mc:AlternateContent>
    </p:spTree>
    <p:extLst>
      <p:ext uri="{BB962C8B-B14F-4D97-AF65-F5344CB8AC3E}">
        <p14:creationId xmlns:p14="http://schemas.microsoft.com/office/powerpoint/2010/main" val="3744582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Calibri" panose="020F0502020204030204" pitchFamily="34" charset="0"/>
                <a:ea typeface="+mn-ea"/>
                <a:cs typeface="Calibri" panose="020F0502020204030204" pitchFamily="34" charset="0"/>
              </a:rPr>
              <a:t>Now, take a look at Monte Carlo simulation and how the number of samples simulated affects the accuracy of the model.</a:t>
            </a:r>
          </a:p>
          <a:p>
            <a:endParaRPr lang="en-US" sz="1200" b="0" i="0" kern="1200" dirty="0">
              <a:solidFill>
                <a:schemeClr val="tx1"/>
              </a:solidFill>
              <a:effectLst/>
              <a:latin typeface="Calibri" panose="020F0502020204030204" pitchFamily="34" charset="0"/>
              <a:ea typeface="+mn-ea"/>
              <a:cs typeface="Calibri" panose="020F0502020204030204" pitchFamily="34" charset="0"/>
            </a:endParaRPr>
          </a:p>
          <a:p>
            <a:r>
              <a:rPr lang="en-US" sz="1200" b="0" i="0" kern="1200" dirty="0">
                <a:solidFill>
                  <a:schemeClr val="tx1"/>
                </a:solidFill>
                <a:effectLst/>
                <a:latin typeface="Calibri" panose="020F0502020204030204" pitchFamily="34" charset="0"/>
                <a:ea typeface="+mn-ea"/>
                <a:cs typeface="Calibri" panose="020F0502020204030204" pitchFamily="34" charset="0"/>
              </a:rPr>
              <a:t>Monte Carlo is a method of obtaining numerical results by means of </a:t>
            </a:r>
            <a:r>
              <a:rPr lang="en-US" sz="1200" b="0" i="0" u="none" kern="1200" dirty="0">
                <a:solidFill>
                  <a:schemeClr val="bg1"/>
                </a:solidFill>
                <a:effectLst/>
                <a:latin typeface="Calibri" panose="020F0502020204030204" pitchFamily="34" charset="0"/>
                <a:ea typeface="+mn-ea"/>
                <a:cs typeface="Calibri" panose="020F0502020204030204" pitchFamily="34" charset="0"/>
              </a:rPr>
              <a:t>repeated random sampling.</a:t>
            </a:r>
          </a:p>
          <a:p>
            <a:endParaRPr lang="en-US" sz="1200" b="0" i="0" u="none" kern="1200" dirty="0">
              <a:solidFill>
                <a:schemeClr val="bg1"/>
              </a:solidFill>
              <a:effectLst/>
              <a:latin typeface="Calibri" panose="020F0502020204030204" pitchFamily="34" charset="0"/>
              <a:ea typeface="+mn-ea"/>
              <a:cs typeface="Calibri" panose="020F0502020204030204" pitchFamily="34" charset="0"/>
            </a:endParaRPr>
          </a:p>
          <a:p>
            <a:r>
              <a:rPr lang="en-US" sz="1200" b="0" i="0" u="none" kern="1200" dirty="0">
                <a:solidFill>
                  <a:schemeClr val="bg1"/>
                </a:solidFill>
                <a:effectLst/>
                <a:latin typeface="Calibri" panose="020F0502020204030204" pitchFamily="34" charset="0"/>
                <a:ea typeface="+mn-ea"/>
                <a:cs typeface="Calibri" panose="020F0502020204030204" pitchFamily="34" charset="0"/>
              </a:rPr>
              <a:t>When a state evolves according to a complex, non-linear process, like the sequences earlier slides in this bootcamp have covered, updating the closed-form likelihood of the state at each time-point becomes intractable. </a:t>
            </a:r>
          </a:p>
        </p:txBody>
      </p:sp>
    </p:spTree>
    <p:extLst>
      <p:ext uri="{BB962C8B-B14F-4D97-AF65-F5344CB8AC3E}">
        <p14:creationId xmlns:p14="http://schemas.microsoft.com/office/powerpoint/2010/main" val="3983166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dirty="0">
                <a:effectLst/>
                <a:latin typeface="Calibri" panose="020F0502020204030204" pitchFamily="34" charset="0"/>
                <a:ea typeface="+mn-ea"/>
                <a:cs typeface="Calibri" panose="020F0502020204030204" pitchFamily="34" charset="0"/>
              </a:rPr>
              <a:t>However, you can simulate many samples of the state’s potential trajectory at each time point, and then when the state’s next position is observed, you can weight each sample according to how likely it would have resulted in the state’s new position.</a:t>
            </a:r>
          </a:p>
          <a:p>
            <a:endParaRPr lang="en-US" sz="1200" b="0" i="0" u="none" kern="1200" dirty="0">
              <a:solidFill>
                <a:schemeClr val="bg1"/>
              </a:solidFill>
              <a:effectLst/>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37072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u="none" kern="1200" dirty="0">
                    <a:solidFill>
                      <a:schemeClr val="tx1"/>
                    </a:solidFill>
                    <a:effectLst/>
                    <a:latin typeface="Calibri" panose="020F0502020204030204" pitchFamily="34" charset="0"/>
                    <a:ea typeface="+mn-ea"/>
                    <a:cs typeface="Calibri" panose="020F0502020204030204" pitchFamily="34" charset="0"/>
                  </a:rPr>
                  <a:t>The samples gives an empirical distribution of the state, in other words, a probabilistic forecast of the state. </a:t>
                </a:r>
              </a:p>
              <a:p>
                <a:endParaRPr lang="en-US" sz="1200" b="0" i="0" u="none" kern="1200" dirty="0">
                  <a:solidFill>
                    <a:schemeClr val="tx1"/>
                  </a:solidFill>
                  <a:effectLst/>
                  <a:latin typeface="Calibri" panose="020F0502020204030204" pitchFamily="34" charset="0"/>
                  <a:ea typeface="+mn-ea"/>
                  <a:cs typeface="Calibri" panose="020F0502020204030204" pitchFamily="34" charset="0"/>
                </a:endParaRPr>
              </a:p>
              <a:p>
                <a:r>
                  <a:rPr lang="en-US" sz="1200" b="0" i="0" u="none" kern="1200" dirty="0">
                    <a:solidFill>
                      <a:schemeClr val="tx1"/>
                    </a:solidFill>
                    <a:effectLst/>
                    <a:latin typeface="Calibri" panose="020F0502020204030204" pitchFamily="34" charset="0"/>
                    <a:ea typeface="+mn-ea"/>
                    <a:cs typeface="Calibri" panose="020F0502020204030204" pitchFamily="34" charset="0"/>
                  </a:rPr>
                  <a:t>Say the number of samples you choose to generate is </a:t>
                </a:r>
                <a14:m>
                  <m:oMath xmlns:m="http://schemas.openxmlformats.org/officeDocument/2006/math">
                    <m:r>
                      <a:rPr lang="en-US" sz="1100" b="0" i="1" smtClean="0">
                        <a:solidFill>
                          <a:schemeClr val="tx1"/>
                        </a:solidFill>
                        <a:latin typeface="Cambria Math" panose="02040503050406030204" pitchFamily="18" charset="0"/>
                      </a:rPr>
                      <m:t>𝑁</m:t>
                    </m:r>
                  </m:oMath>
                </a14:m>
                <a:r>
                  <a:rPr lang="en-US" sz="1200" b="0" i="0" u="none" kern="1200" dirty="0">
                    <a:solidFill>
                      <a:schemeClr val="tx1"/>
                    </a:solidFill>
                    <a:effectLst/>
                    <a:latin typeface="Calibri" panose="020F0502020204030204" pitchFamily="34" charset="0"/>
                    <a:ea typeface="+mn-ea"/>
                    <a:cs typeface="Calibri" panose="020F0502020204030204" pitchFamily="34" charset="0"/>
                  </a:rPr>
                  <a:t>. The greater</a:t>
                </a:r>
                <a:r>
                  <a:rPr lang="en-US" sz="1059" b="0" i="0" u="none" kern="1200" dirty="0">
                    <a:solidFill>
                      <a:schemeClr val="tx1"/>
                    </a:solidFill>
                    <a:effectLst/>
                    <a:latin typeface="+mj-lt"/>
                    <a:ea typeface="+mn-ea"/>
                    <a:cs typeface="+mn-cs"/>
                  </a:rPr>
                  <a:t> </a:t>
                </a:r>
                <a14:m>
                  <m:oMath xmlns:m="http://schemas.openxmlformats.org/officeDocument/2006/math">
                    <m:r>
                      <a:rPr lang="en-US" sz="1100" b="0" i="1" smtClean="0">
                        <a:solidFill>
                          <a:schemeClr val="tx1"/>
                        </a:solidFill>
                        <a:latin typeface="Cambria Math" panose="02040503050406030204" pitchFamily="18" charset="0"/>
                      </a:rPr>
                      <m:t>𝑁</m:t>
                    </m:r>
                  </m:oMath>
                </a14:m>
                <a:r>
                  <a:rPr lang="en-US" sz="1059" b="0" i="0" u="none" kern="1200" dirty="0">
                    <a:solidFill>
                      <a:schemeClr val="tx1"/>
                    </a:solidFill>
                    <a:effectLst/>
                    <a:latin typeface="+mj-lt"/>
                    <a:ea typeface="+mn-ea"/>
                    <a:cs typeface="+mn-cs"/>
                  </a:rPr>
                  <a:t> </a:t>
                </a:r>
                <a:r>
                  <a:rPr lang="en-US" sz="1200" b="0" i="0" u="none" kern="1200" dirty="0">
                    <a:solidFill>
                      <a:schemeClr val="tx1"/>
                    </a:solidFill>
                    <a:effectLst/>
                    <a:latin typeface="Calibri" panose="020F0502020204030204" pitchFamily="34" charset="0"/>
                    <a:ea typeface="+mn-ea"/>
                    <a:cs typeface="Calibri" panose="020F0502020204030204" pitchFamily="34" charset="0"/>
                  </a:rPr>
                  <a:t>is, the closer your empirical approximation is to the state’s true probability distribution. As </a:t>
                </a:r>
                <a14:m>
                  <m:oMath xmlns:m="http://schemas.openxmlformats.org/officeDocument/2006/math">
                    <m:r>
                      <a:rPr lang="en-US" sz="1100" b="0" i="1" smtClean="0">
                        <a:solidFill>
                          <a:schemeClr val="tx1"/>
                        </a:solidFill>
                        <a:latin typeface="Cambria Math" panose="02040503050406030204" pitchFamily="18" charset="0"/>
                      </a:rPr>
                      <m:t>𝑁</m:t>
                    </m:r>
                  </m:oMath>
                </a14:m>
                <a:r>
                  <a:rPr lang="en-US" sz="1200" b="0" i="0" u="none" kern="1200" dirty="0">
                    <a:solidFill>
                      <a:schemeClr val="tx1"/>
                    </a:solidFill>
                    <a:effectLst/>
                    <a:latin typeface="Calibri" panose="020F0502020204030204" pitchFamily="34" charset="0"/>
                    <a:ea typeface="+mn-ea"/>
                    <a:cs typeface="Calibri" panose="020F0502020204030204" pitchFamily="34" charset="0"/>
                  </a:rPr>
                  <a:t> tends to infinity, the true probability distribution is recovered exactly.</a:t>
                </a:r>
              </a:p>
            </p:txBody>
          </p:sp>
        </mc:Choice>
        <mc:Fallback xmlns="">
          <p:sp>
            <p:nvSpPr>
              <p:cNvPr id="3" name="Notes Placeholder 2"/>
              <p:cNvSpPr>
                <a:spLocks noGrp="1"/>
              </p:cNvSpPr>
              <p:nvPr>
                <p:ph type="body" idx="1"/>
              </p:nvPr>
            </p:nvSpPr>
            <p:spPr/>
            <p:txBody>
              <a:bodyPr/>
              <a:lstStyle/>
              <a:p>
                <a:r>
                  <a:rPr lang="en-US" sz="1200" b="0" i="0" u="none" kern="1200" dirty="0">
                    <a:solidFill>
                      <a:schemeClr val="tx1"/>
                    </a:solidFill>
                    <a:effectLst/>
                    <a:latin typeface="Calibri" panose="020F0502020204030204" pitchFamily="34" charset="0"/>
                    <a:ea typeface="+mn-ea"/>
                    <a:cs typeface="Calibri" panose="020F0502020204030204" pitchFamily="34" charset="0"/>
                  </a:rPr>
                  <a:t>The samples gives an empirical distribution of the state, in other words, a probabilistic forecast of the state. </a:t>
                </a:r>
              </a:p>
              <a:p>
                <a:endParaRPr lang="en-US" sz="1200" b="0" i="0" u="none" kern="1200" dirty="0">
                  <a:solidFill>
                    <a:schemeClr val="tx1"/>
                  </a:solidFill>
                  <a:effectLst/>
                  <a:latin typeface="Calibri" panose="020F0502020204030204" pitchFamily="34" charset="0"/>
                  <a:ea typeface="+mn-ea"/>
                  <a:cs typeface="Calibri" panose="020F0502020204030204" pitchFamily="34" charset="0"/>
                </a:endParaRPr>
              </a:p>
              <a:p>
                <a:r>
                  <a:rPr lang="en-US" sz="1200" b="0" i="0" u="none" kern="1200" dirty="0">
                    <a:solidFill>
                      <a:schemeClr val="tx1"/>
                    </a:solidFill>
                    <a:effectLst/>
                    <a:latin typeface="Calibri" panose="020F0502020204030204" pitchFamily="34" charset="0"/>
                    <a:ea typeface="+mn-ea"/>
                    <a:cs typeface="Calibri" panose="020F0502020204030204" pitchFamily="34" charset="0"/>
                  </a:rPr>
                  <a:t>Say the number of samples you choose to generate is </a:t>
                </a:r>
                <a:r>
                  <a:rPr lang="en-US" sz="1100" b="0" i="0">
                    <a:solidFill>
                      <a:schemeClr val="tx1"/>
                    </a:solidFill>
                    <a:latin typeface="Cambria Math" panose="02040503050406030204" pitchFamily="18" charset="0"/>
                  </a:rPr>
                  <a:t>𝑁</a:t>
                </a:r>
                <a:r>
                  <a:rPr lang="en-US" sz="1200" b="0" i="0" u="none" kern="1200" dirty="0">
                    <a:solidFill>
                      <a:schemeClr val="tx1"/>
                    </a:solidFill>
                    <a:effectLst/>
                    <a:latin typeface="Calibri" panose="020F0502020204030204" pitchFamily="34" charset="0"/>
                    <a:ea typeface="+mn-ea"/>
                    <a:cs typeface="Calibri" panose="020F0502020204030204" pitchFamily="34" charset="0"/>
                  </a:rPr>
                  <a:t>. The greater</a:t>
                </a:r>
                <a:r>
                  <a:rPr lang="en-US" sz="1059" b="0" i="0" u="none" kern="1200" dirty="0">
                    <a:solidFill>
                      <a:schemeClr val="tx1"/>
                    </a:solidFill>
                    <a:effectLst/>
                    <a:latin typeface="+mj-lt"/>
                    <a:ea typeface="+mn-ea"/>
                    <a:cs typeface="+mn-cs"/>
                  </a:rPr>
                  <a:t> </a:t>
                </a:r>
                <a:r>
                  <a:rPr lang="en-US" sz="1100" b="0" i="0">
                    <a:solidFill>
                      <a:schemeClr val="tx1"/>
                    </a:solidFill>
                    <a:latin typeface="Cambria Math" panose="02040503050406030204" pitchFamily="18" charset="0"/>
                  </a:rPr>
                  <a:t>𝑁</a:t>
                </a:r>
                <a:r>
                  <a:rPr lang="en-US" sz="1059" b="0" i="0" u="none" kern="1200" dirty="0">
                    <a:solidFill>
                      <a:schemeClr val="tx1"/>
                    </a:solidFill>
                    <a:effectLst/>
                    <a:latin typeface="+mj-lt"/>
                    <a:ea typeface="+mn-ea"/>
                    <a:cs typeface="+mn-cs"/>
                  </a:rPr>
                  <a:t> </a:t>
                </a:r>
                <a:r>
                  <a:rPr lang="en-US" sz="1200" b="0" i="0" u="none" kern="1200" dirty="0">
                    <a:solidFill>
                      <a:schemeClr val="tx1"/>
                    </a:solidFill>
                    <a:effectLst/>
                    <a:latin typeface="Calibri" panose="020F0502020204030204" pitchFamily="34" charset="0"/>
                    <a:ea typeface="+mn-ea"/>
                    <a:cs typeface="Calibri" panose="020F0502020204030204" pitchFamily="34" charset="0"/>
                  </a:rPr>
                  <a:t>is, the closer your empirical approximation is to the state’s true probability distribution. As </a:t>
                </a:r>
                <a:r>
                  <a:rPr lang="en-US" sz="1100" b="0" i="0">
                    <a:solidFill>
                      <a:schemeClr val="tx1"/>
                    </a:solidFill>
                    <a:latin typeface="Cambria Math" panose="02040503050406030204" pitchFamily="18" charset="0"/>
                  </a:rPr>
                  <a:t>𝑁</a:t>
                </a:r>
                <a:r>
                  <a:rPr lang="en-US" sz="1200" b="0" i="0" u="none" kern="1200" dirty="0">
                    <a:solidFill>
                      <a:schemeClr val="tx1"/>
                    </a:solidFill>
                    <a:effectLst/>
                    <a:latin typeface="Calibri" panose="020F0502020204030204" pitchFamily="34" charset="0"/>
                    <a:ea typeface="+mn-ea"/>
                    <a:cs typeface="Calibri" panose="020F0502020204030204" pitchFamily="34" charset="0"/>
                  </a:rPr>
                  <a:t> tends to infinity, the true probability distribution is recovered exactly.</a:t>
                </a:r>
              </a:p>
            </p:txBody>
          </p:sp>
        </mc:Fallback>
      </mc:AlternateContent>
    </p:spTree>
    <p:extLst>
      <p:ext uri="{BB962C8B-B14F-4D97-AF65-F5344CB8AC3E}">
        <p14:creationId xmlns:p14="http://schemas.microsoft.com/office/powerpoint/2010/main" val="43952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u="none" kern="1200" dirty="0">
                    <a:solidFill>
                      <a:schemeClr val="tx1"/>
                    </a:solidFill>
                    <a:effectLst/>
                    <a:latin typeface="Calibri" panose="020F0502020204030204" pitchFamily="34" charset="0"/>
                    <a:ea typeface="+mn-ea"/>
                    <a:cs typeface="Calibri" panose="020F0502020204030204" pitchFamily="34" charset="0"/>
                  </a:rPr>
                  <a:t>Of course, increasing </a:t>
                </a:r>
                <a14:m>
                  <m:oMath xmlns:m="http://schemas.openxmlformats.org/officeDocument/2006/math">
                    <m:r>
                      <a:rPr lang="en-US" sz="1200" b="0" i="1" smtClean="0">
                        <a:solidFill>
                          <a:schemeClr val="tx1"/>
                        </a:solidFill>
                        <a:latin typeface="Cambria Math" panose="02040503050406030204" pitchFamily="18" charset="0"/>
                      </a:rPr>
                      <m:t>𝑁</m:t>
                    </m:r>
                  </m:oMath>
                </a14:m>
                <a:r>
                  <a:rPr lang="en-US" sz="1200" b="0" i="0" u="none" kern="1200" dirty="0">
                    <a:solidFill>
                      <a:schemeClr val="tx1"/>
                    </a:solidFill>
                    <a:effectLst/>
                    <a:latin typeface="Calibri" panose="020F0502020204030204" pitchFamily="34" charset="0"/>
                    <a:ea typeface="+mn-ea"/>
                    <a:cs typeface="Calibri" panose="020F0502020204030204" pitchFamily="34" charset="0"/>
                  </a:rPr>
                  <a:t> means increased simulation, that</a:t>
                </a:r>
                <a:r>
                  <a:rPr lang="en-US" sz="1200" b="0" i="0" u="none" kern="1200" baseline="0" dirty="0">
                    <a:solidFill>
                      <a:schemeClr val="tx1"/>
                    </a:solidFill>
                    <a:effectLst/>
                    <a:latin typeface="Calibri" panose="020F0502020204030204" pitchFamily="34" charset="0"/>
                    <a:ea typeface="+mn-ea"/>
                    <a:cs typeface="Calibri" panose="020F0502020204030204" pitchFamily="34" charset="0"/>
                  </a:rPr>
                  <a:t> is, increased</a:t>
                </a:r>
                <a:r>
                  <a:rPr lang="en-US" sz="1200" b="0" i="0" u="none" kern="1200" dirty="0">
                    <a:solidFill>
                      <a:schemeClr val="tx1"/>
                    </a:solidFill>
                    <a:effectLst/>
                    <a:latin typeface="Calibri" panose="020F0502020204030204" pitchFamily="34" charset="0"/>
                    <a:ea typeface="+mn-ea"/>
                    <a:cs typeface="Calibri" panose="020F0502020204030204" pitchFamily="34" charset="0"/>
                  </a:rPr>
                  <a:t> computational effort. For this reason, </a:t>
                </a:r>
                <a:r>
                  <a:rPr lang="en-US" sz="1200" dirty="0">
                    <a:solidFill>
                      <a:schemeClr val="tx1"/>
                    </a:solidFill>
                    <a:latin typeface="Calibri" panose="020F0502020204030204" pitchFamily="34" charset="0"/>
                    <a:cs typeface="Calibri" panose="020F0502020204030204" pitchFamily="34" charset="0"/>
                  </a:rPr>
                  <a:t>Monte</a:t>
                </a:r>
                <a:r>
                  <a:rPr lang="en-US" sz="1200" baseline="0" dirty="0">
                    <a:solidFill>
                      <a:schemeClr val="tx1"/>
                    </a:solidFill>
                    <a:latin typeface="Calibri" panose="020F0502020204030204" pitchFamily="34" charset="0"/>
                    <a:cs typeface="Calibri" panose="020F0502020204030204" pitchFamily="34" charset="0"/>
                  </a:rPr>
                  <a:t> Carlo</a:t>
                </a:r>
                <a:r>
                  <a:rPr lang="en-US" sz="1200" dirty="0">
                    <a:solidFill>
                      <a:schemeClr val="tx1"/>
                    </a:solidFill>
                    <a:latin typeface="Calibri" panose="020F0502020204030204" pitchFamily="34" charset="0"/>
                    <a:cs typeface="Calibri" panose="020F0502020204030204" pitchFamily="34" charset="0"/>
                  </a:rPr>
                  <a:t> methods are called ‘exact’, because an arbitrary amount of precision can be achieved by increasing computational effort.</a:t>
                </a:r>
                <a:endParaRPr lang="en-US" sz="1200" b="0" i="0" u="none" kern="1200" dirty="0">
                  <a:solidFill>
                    <a:schemeClr val="tx1"/>
                  </a:solidFill>
                  <a:effectLst/>
                  <a:latin typeface="Calibri" panose="020F0502020204030204" pitchFamily="34" charset="0"/>
                  <a:ea typeface="+mn-ea"/>
                  <a:cs typeface="Calibri" panose="020F0502020204030204" pitchFamily="34" charset="0"/>
                </a:endParaRPr>
              </a:p>
              <a:p>
                <a:endParaRPr lang="en-US" sz="1200" b="0" i="0" u="none" kern="1200" dirty="0">
                  <a:solidFill>
                    <a:schemeClr val="bg1"/>
                  </a:solidFill>
                  <a:effectLst/>
                  <a:latin typeface="Calibri" panose="020F0502020204030204" pitchFamily="34" charset="0"/>
                  <a:ea typeface="+mn-ea"/>
                  <a:cs typeface="Calibri" panose="020F0502020204030204" pitchFamily="34" charset="0"/>
                </a:endParaRPr>
              </a:p>
            </p:txBody>
          </p:sp>
        </mc:Choice>
        <mc:Fallback xmlns="">
          <p:sp>
            <p:nvSpPr>
              <p:cNvPr id="3" name="Notes Placeholder 2"/>
              <p:cNvSpPr>
                <a:spLocks noGrp="1"/>
              </p:cNvSpPr>
              <p:nvPr>
                <p:ph type="body" idx="1"/>
              </p:nvPr>
            </p:nvSpPr>
            <p:spPr/>
            <p:txBody>
              <a:bodyPr/>
              <a:lstStyle/>
              <a:p>
                <a:r>
                  <a:rPr lang="en-US" sz="1200" b="0" i="0" u="none" kern="1200" dirty="0">
                    <a:solidFill>
                      <a:schemeClr val="tx1"/>
                    </a:solidFill>
                    <a:effectLst/>
                    <a:latin typeface="Calibri" panose="020F0502020204030204" pitchFamily="34" charset="0"/>
                    <a:ea typeface="+mn-ea"/>
                    <a:cs typeface="Calibri" panose="020F0502020204030204" pitchFamily="34" charset="0"/>
                  </a:rPr>
                  <a:t>Of course, increasing </a:t>
                </a:r>
                <a:r>
                  <a:rPr lang="en-US" sz="1200" b="0" i="0">
                    <a:solidFill>
                      <a:schemeClr val="tx1"/>
                    </a:solidFill>
                    <a:latin typeface="Cambria Math" panose="02040503050406030204" pitchFamily="18" charset="0"/>
                  </a:rPr>
                  <a:t>𝑁</a:t>
                </a:r>
                <a:r>
                  <a:rPr lang="en-US" sz="1200" b="0" i="0" u="none" kern="1200" dirty="0">
                    <a:solidFill>
                      <a:schemeClr val="tx1"/>
                    </a:solidFill>
                    <a:effectLst/>
                    <a:latin typeface="Calibri" panose="020F0502020204030204" pitchFamily="34" charset="0"/>
                    <a:ea typeface="+mn-ea"/>
                    <a:cs typeface="Calibri" panose="020F0502020204030204" pitchFamily="34" charset="0"/>
                  </a:rPr>
                  <a:t> means increased simulation, that</a:t>
                </a:r>
                <a:r>
                  <a:rPr lang="en-US" sz="1200" b="0" i="0" u="none" kern="1200" baseline="0" dirty="0">
                    <a:solidFill>
                      <a:schemeClr val="tx1"/>
                    </a:solidFill>
                    <a:effectLst/>
                    <a:latin typeface="Calibri" panose="020F0502020204030204" pitchFamily="34" charset="0"/>
                    <a:ea typeface="+mn-ea"/>
                    <a:cs typeface="Calibri" panose="020F0502020204030204" pitchFamily="34" charset="0"/>
                  </a:rPr>
                  <a:t> is, increased</a:t>
                </a:r>
                <a:r>
                  <a:rPr lang="en-US" sz="1200" b="0" i="0" u="none" kern="1200" dirty="0">
                    <a:solidFill>
                      <a:schemeClr val="tx1"/>
                    </a:solidFill>
                    <a:effectLst/>
                    <a:latin typeface="Calibri" panose="020F0502020204030204" pitchFamily="34" charset="0"/>
                    <a:ea typeface="+mn-ea"/>
                    <a:cs typeface="Calibri" panose="020F0502020204030204" pitchFamily="34" charset="0"/>
                  </a:rPr>
                  <a:t> computational effort. For this reason, </a:t>
                </a:r>
                <a:r>
                  <a:rPr lang="en-US" sz="1200" dirty="0">
                    <a:solidFill>
                      <a:schemeClr val="tx1"/>
                    </a:solidFill>
                    <a:latin typeface="Calibri" panose="020F0502020204030204" pitchFamily="34" charset="0"/>
                    <a:cs typeface="Calibri" panose="020F0502020204030204" pitchFamily="34" charset="0"/>
                  </a:rPr>
                  <a:t>Monte</a:t>
                </a:r>
                <a:r>
                  <a:rPr lang="en-US" sz="1200" baseline="0" dirty="0">
                    <a:solidFill>
                      <a:schemeClr val="tx1"/>
                    </a:solidFill>
                    <a:latin typeface="Calibri" panose="020F0502020204030204" pitchFamily="34" charset="0"/>
                    <a:cs typeface="Calibri" panose="020F0502020204030204" pitchFamily="34" charset="0"/>
                  </a:rPr>
                  <a:t> Carlo</a:t>
                </a:r>
                <a:r>
                  <a:rPr lang="en-US" sz="1200" dirty="0">
                    <a:solidFill>
                      <a:schemeClr val="tx1"/>
                    </a:solidFill>
                    <a:latin typeface="Calibri" panose="020F0502020204030204" pitchFamily="34" charset="0"/>
                    <a:cs typeface="Calibri" panose="020F0502020204030204" pitchFamily="34" charset="0"/>
                  </a:rPr>
                  <a:t> methods are called ‘exact’, because an arbitrary amount of precision can be achieved by increasing computational effort.</a:t>
                </a:r>
                <a:endParaRPr lang="en-US" sz="1200" b="0" i="0" u="none" kern="1200" dirty="0">
                  <a:solidFill>
                    <a:schemeClr val="tx1"/>
                  </a:solidFill>
                  <a:effectLst/>
                  <a:latin typeface="Calibri" panose="020F0502020204030204" pitchFamily="34" charset="0"/>
                  <a:ea typeface="+mn-ea"/>
                  <a:cs typeface="Calibri" panose="020F0502020204030204" pitchFamily="34" charset="0"/>
                </a:endParaRPr>
              </a:p>
              <a:p>
                <a:endParaRPr lang="en-US" sz="1200" b="0" i="0" u="none" kern="1200" dirty="0">
                  <a:solidFill>
                    <a:schemeClr val="bg1"/>
                  </a:solidFill>
                  <a:effectLst/>
                  <a:latin typeface="Calibri" panose="020F0502020204030204" pitchFamily="34" charset="0"/>
                  <a:ea typeface="+mn-ea"/>
                  <a:cs typeface="Calibri" panose="020F0502020204030204" pitchFamily="34" charset="0"/>
                </a:endParaRPr>
              </a:p>
            </p:txBody>
          </p:sp>
        </mc:Fallback>
      </mc:AlternateContent>
    </p:spTree>
    <p:extLst>
      <p:ext uri="{BB962C8B-B14F-4D97-AF65-F5344CB8AC3E}">
        <p14:creationId xmlns:p14="http://schemas.microsoft.com/office/powerpoint/2010/main" val="2006269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u="none" kern="1200" dirty="0">
                    <a:solidFill>
                      <a:schemeClr val="tx1"/>
                    </a:solidFill>
                    <a:effectLst/>
                    <a:latin typeface="Calibri" panose="020F0502020204030204" pitchFamily="34" charset="0"/>
                    <a:ea typeface="+mn-ea"/>
                    <a:cs typeface="Calibri" panose="020F0502020204030204" pitchFamily="34" charset="0"/>
                  </a:rPr>
                  <a:t>Monte Carlo samples also provide you a confidence interval. Suppose you’ve simulated </a:t>
                </a:r>
                <a14:m>
                  <m:oMath xmlns:m="http://schemas.openxmlformats.org/officeDocument/2006/math">
                    <m:r>
                      <a:rPr lang="en-US" sz="1200" b="0" i="1" smtClean="0">
                        <a:solidFill>
                          <a:schemeClr val="tx1"/>
                        </a:solidFill>
                        <a:latin typeface="Cambria Math" panose="02040503050406030204" pitchFamily="18" charset="0"/>
                      </a:rPr>
                      <m:t>𝑁</m:t>
                    </m:r>
                  </m:oMath>
                </a14:m>
                <a:r>
                  <a:rPr lang="en-US" sz="1200" b="0" i="0" u="none" kern="1200" dirty="0">
                    <a:solidFill>
                      <a:schemeClr val="tx1"/>
                    </a:solidFill>
                    <a:effectLst/>
                    <a:latin typeface="Calibri" panose="020F0502020204030204" pitchFamily="34" charset="0"/>
                    <a:ea typeface="+mn-ea"/>
                    <a:cs typeface="Calibri" panose="020F0502020204030204" pitchFamily="34" charset="0"/>
                  </a:rPr>
                  <a:t>=1000 samples. Ordering these samples from least to greatest, you can then take the 50</a:t>
                </a:r>
                <a:r>
                  <a:rPr lang="en-US" sz="1200" b="0" i="0" u="none" kern="1200" baseline="30000" dirty="0">
                    <a:solidFill>
                      <a:schemeClr val="tx1"/>
                    </a:solidFill>
                    <a:effectLst/>
                    <a:latin typeface="Calibri" panose="020F0502020204030204" pitchFamily="34" charset="0"/>
                    <a:ea typeface="+mn-ea"/>
                    <a:cs typeface="Calibri" panose="020F0502020204030204" pitchFamily="34" charset="0"/>
                  </a:rPr>
                  <a:t>th</a:t>
                </a:r>
                <a:r>
                  <a:rPr lang="en-US" sz="1200" b="0" i="0" u="none" kern="1200" dirty="0">
                    <a:solidFill>
                      <a:schemeClr val="tx1"/>
                    </a:solidFill>
                    <a:effectLst/>
                    <a:latin typeface="Calibri" panose="020F0502020204030204" pitchFamily="34" charset="0"/>
                    <a:ea typeface="+mn-ea"/>
                    <a:cs typeface="Calibri" panose="020F0502020204030204" pitchFamily="34" charset="0"/>
                  </a:rPr>
                  <a:t> ordered sample and the 950</a:t>
                </a:r>
                <a:r>
                  <a:rPr lang="en-US" sz="1200" b="0" i="0" u="none" kern="1200" baseline="30000" dirty="0">
                    <a:solidFill>
                      <a:schemeClr val="tx1"/>
                    </a:solidFill>
                    <a:effectLst/>
                    <a:latin typeface="Calibri" panose="020F0502020204030204" pitchFamily="34" charset="0"/>
                    <a:ea typeface="+mn-ea"/>
                    <a:cs typeface="Calibri" panose="020F0502020204030204" pitchFamily="34" charset="0"/>
                  </a:rPr>
                  <a:t>th</a:t>
                </a:r>
                <a:r>
                  <a:rPr lang="en-US" sz="1200" b="0" i="0" u="none" kern="1200" dirty="0">
                    <a:solidFill>
                      <a:schemeClr val="tx1"/>
                    </a:solidFill>
                    <a:effectLst/>
                    <a:latin typeface="Calibri" panose="020F0502020204030204" pitchFamily="34" charset="0"/>
                    <a:ea typeface="+mn-ea"/>
                    <a:cs typeface="Calibri" panose="020F0502020204030204" pitchFamily="34" charset="0"/>
                  </a:rPr>
                  <a:t> ordered sample and know that 90% of the simulated paths fall between these two values. This provides us a 90% confidence interval.</a:t>
                </a:r>
              </a:p>
              <a:p>
                <a:endParaRPr lang="en-US" sz="1200" b="0" i="0" u="none" kern="1200" dirty="0">
                  <a:solidFill>
                    <a:schemeClr val="tx1"/>
                  </a:solidFill>
                  <a:effectLst/>
                  <a:latin typeface="Calibri" panose="020F0502020204030204" pitchFamily="34" charset="0"/>
                  <a:ea typeface="+mn-ea"/>
                  <a:cs typeface="Calibri" panose="020F0502020204030204" pitchFamily="34" charset="0"/>
                </a:endParaRPr>
              </a:p>
              <a:p>
                <a:r>
                  <a:rPr lang="en-US" sz="1200" b="0" i="0" u="none" kern="1200" dirty="0">
                    <a:solidFill>
                      <a:schemeClr val="tx1"/>
                    </a:solidFill>
                    <a:effectLst/>
                    <a:latin typeface="Calibri" panose="020F0502020204030204" pitchFamily="34" charset="0"/>
                    <a:ea typeface="+mn-ea"/>
                    <a:cs typeface="Calibri" panose="020F0502020204030204" pitchFamily="34" charset="0"/>
                  </a:rPr>
                  <a:t>Monte Carlo confidence intervals are nice for real-world problems because they overcome parametric assumptions like symmetry.</a:t>
                </a:r>
              </a:p>
            </p:txBody>
          </p:sp>
        </mc:Choice>
        <mc:Fallback xmlns="">
          <p:sp>
            <p:nvSpPr>
              <p:cNvPr id="3" name="Notes Placeholder 2"/>
              <p:cNvSpPr>
                <a:spLocks noGrp="1"/>
              </p:cNvSpPr>
              <p:nvPr>
                <p:ph type="body" idx="1"/>
              </p:nvPr>
            </p:nvSpPr>
            <p:spPr/>
            <p:txBody>
              <a:bodyPr/>
              <a:lstStyle/>
              <a:p>
                <a:r>
                  <a:rPr lang="en-US" sz="1200" b="0" i="0" u="none" kern="1200" dirty="0">
                    <a:solidFill>
                      <a:schemeClr val="tx1"/>
                    </a:solidFill>
                    <a:effectLst/>
                    <a:latin typeface="Calibri" panose="020F0502020204030204" pitchFamily="34" charset="0"/>
                    <a:ea typeface="+mn-ea"/>
                    <a:cs typeface="Calibri" panose="020F0502020204030204" pitchFamily="34" charset="0"/>
                  </a:rPr>
                  <a:t>Monte Carlo samples also provide you a confidence interval. Suppose you’ve simulated </a:t>
                </a:r>
                <a:r>
                  <a:rPr lang="en-US" sz="1200" b="0" i="0">
                    <a:solidFill>
                      <a:schemeClr val="tx1"/>
                    </a:solidFill>
                    <a:latin typeface="Cambria Math" panose="02040503050406030204" pitchFamily="18" charset="0"/>
                  </a:rPr>
                  <a:t>𝑁</a:t>
                </a:r>
                <a:r>
                  <a:rPr lang="en-US" sz="1200" b="0" i="0" u="none" kern="1200" dirty="0">
                    <a:solidFill>
                      <a:schemeClr val="tx1"/>
                    </a:solidFill>
                    <a:effectLst/>
                    <a:latin typeface="Calibri" panose="020F0502020204030204" pitchFamily="34" charset="0"/>
                    <a:ea typeface="+mn-ea"/>
                    <a:cs typeface="Calibri" panose="020F0502020204030204" pitchFamily="34" charset="0"/>
                  </a:rPr>
                  <a:t>=1000 samples. Ordering these samples from least to greatest, you can then take the 50</a:t>
                </a:r>
                <a:r>
                  <a:rPr lang="en-US" sz="1200" b="0" i="0" u="none" kern="1200" baseline="30000" dirty="0">
                    <a:solidFill>
                      <a:schemeClr val="tx1"/>
                    </a:solidFill>
                    <a:effectLst/>
                    <a:latin typeface="Calibri" panose="020F0502020204030204" pitchFamily="34" charset="0"/>
                    <a:ea typeface="+mn-ea"/>
                    <a:cs typeface="Calibri" panose="020F0502020204030204" pitchFamily="34" charset="0"/>
                  </a:rPr>
                  <a:t>th</a:t>
                </a:r>
                <a:r>
                  <a:rPr lang="en-US" sz="1200" b="0" i="0" u="none" kern="1200" dirty="0">
                    <a:solidFill>
                      <a:schemeClr val="tx1"/>
                    </a:solidFill>
                    <a:effectLst/>
                    <a:latin typeface="Calibri" panose="020F0502020204030204" pitchFamily="34" charset="0"/>
                    <a:ea typeface="+mn-ea"/>
                    <a:cs typeface="Calibri" panose="020F0502020204030204" pitchFamily="34" charset="0"/>
                  </a:rPr>
                  <a:t> ordered sample and the 950</a:t>
                </a:r>
                <a:r>
                  <a:rPr lang="en-US" sz="1200" b="0" i="0" u="none" kern="1200" baseline="30000" dirty="0">
                    <a:solidFill>
                      <a:schemeClr val="tx1"/>
                    </a:solidFill>
                    <a:effectLst/>
                    <a:latin typeface="Calibri" panose="020F0502020204030204" pitchFamily="34" charset="0"/>
                    <a:ea typeface="+mn-ea"/>
                    <a:cs typeface="Calibri" panose="020F0502020204030204" pitchFamily="34" charset="0"/>
                  </a:rPr>
                  <a:t>th</a:t>
                </a:r>
                <a:r>
                  <a:rPr lang="en-US" sz="1200" b="0" i="0" u="none" kern="1200" dirty="0">
                    <a:solidFill>
                      <a:schemeClr val="tx1"/>
                    </a:solidFill>
                    <a:effectLst/>
                    <a:latin typeface="Calibri" panose="020F0502020204030204" pitchFamily="34" charset="0"/>
                    <a:ea typeface="+mn-ea"/>
                    <a:cs typeface="Calibri" panose="020F0502020204030204" pitchFamily="34" charset="0"/>
                  </a:rPr>
                  <a:t> ordered sample and know that 90% of the simulated paths fall between these two values. This provides us a 90% confidence interval.</a:t>
                </a:r>
              </a:p>
              <a:p>
                <a:endParaRPr lang="en-US" sz="1200" b="0" i="0" u="none" kern="1200" dirty="0">
                  <a:solidFill>
                    <a:schemeClr val="tx1"/>
                  </a:solidFill>
                  <a:effectLst/>
                  <a:latin typeface="Calibri" panose="020F0502020204030204" pitchFamily="34" charset="0"/>
                  <a:ea typeface="+mn-ea"/>
                  <a:cs typeface="Calibri" panose="020F0502020204030204" pitchFamily="34" charset="0"/>
                </a:endParaRPr>
              </a:p>
              <a:p>
                <a:r>
                  <a:rPr lang="en-US" sz="1200" b="0" i="0" u="none" kern="1200" dirty="0">
                    <a:solidFill>
                      <a:schemeClr val="tx1"/>
                    </a:solidFill>
                    <a:effectLst/>
                    <a:latin typeface="Calibri" panose="020F0502020204030204" pitchFamily="34" charset="0"/>
                    <a:ea typeface="+mn-ea"/>
                    <a:cs typeface="Calibri" panose="020F0502020204030204" pitchFamily="34" charset="0"/>
                  </a:rPr>
                  <a:t>Monte Carlo confidence intervals are nice for real-world problems because they overcome parametric assumptions like symmetry.</a:t>
                </a:r>
              </a:p>
            </p:txBody>
          </p:sp>
        </mc:Fallback>
      </mc:AlternateContent>
    </p:spTree>
    <p:extLst>
      <p:ext uri="{BB962C8B-B14F-4D97-AF65-F5344CB8AC3E}">
        <p14:creationId xmlns:p14="http://schemas.microsoft.com/office/powerpoint/2010/main" val="2148000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DeepAR has expanded to handle many different likelihood models. </a:t>
                </a:r>
              </a:p>
              <a:p>
                <a:endParaRPr lang="en-US" sz="1200" b="0" i="0" kern="1200" dirty="0">
                  <a:solidFill>
                    <a:schemeClr val="tx1"/>
                  </a:solidFill>
                  <a:effectLst/>
                  <a:latin typeface="Calibri" panose="020F0502020204030204" pitchFamily="34" charset="0"/>
                  <a:ea typeface="+mn-ea"/>
                  <a:cs typeface="Calibri" panose="020F0502020204030204" pitchFamily="34" charset="0"/>
                </a:endParaRPr>
              </a:p>
              <a:p>
                <a:r>
                  <a:rPr lang="en-US" sz="1200" dirty="0">
                    <a:latin typeface="Calibri" panose="020F0502020204030204" pitchFamily="34" charset="0"/>
                    <a:cs typeface="Calibri" panose="020F0502020204030204" pitchFamily="34" charset="0"/>
                  </a:rPr>
                  <a:t>The middle column in this table indicates when to use the different likelihoods.</a:t>
                </a:r>
                <a:r>
                  <a:rPr lang="en-US" sz="1200" baseline="0" dirty="0">
                    <a:latin typeface="Calibri" panose="020F0502020204030204" pitchFamily="34" charset="0"/>
                    <a:cs typeface="Calibri" panose="020F0502020204030204" pitchFamily="34" charset="0"/>
                  </a:rPr>
                  <a:t> In </a:t>
                </a:r>
                <a:r>
                  <a:rPr lang="en-US" sz="1200" dirty="0">
                    <a:latin typeface="Calibri" panose="020F0502020204030204" pitchFamily="34" charset="0"/>
                    <a:cs typeface="Calibri" panose="020F0502020204030204" pitchFamily="34" charset="0"/>
                  </a:rPr>
                  <a:t>the right column, you see the likelihood formula associated with each distribution – DeepAR handles the activation parameterization and optimization of each of the likelihoods, on your behalf. </a:t>
                </a:r>
              </a:p>
            </p:txBody>
          </p:sp>
        </mc:Choice>
        <mc:Fallback xmlns="">
          <p:sp>
            <p:nvSpPr>
              <p:cNvPr id="3" name="Notes Placeholder 2"/>
              <p:cNvSpPr>
                <a:spLocks noGrp="1"/>
              </p:cNvSpPr>
              <p:nvPr>
                <p:ph type="body" idx="1"/>
              </p:nvPr>
            </p:nvSpPr>
            <p:spPr/>
            <p:txBody>
              <a:bodyPr/>
              <a:lstStyle/>
              <a:p>
                <a:r>
                  <a:rPr lang="en-US" dirty="0" err="1"/>
                  <a:t>DeepAR</a:t>
                </a:r>
                <a:r>
                  <a:rPr lang="en-US" dirty="0"/>
                  <a:t> has expanded to include handle these likelihoods. Note the last one listed, actually returns an L1-minimized (or Mean Absolute Error minimized) point forecast.</a:t>
                </a:r>
              </a:p>
              <a:p>
                <a:endParaRPr lang="en-US" sz="1059" b="0" i="0" kern="1200" dirty="0">
                  <a:solidFill>
                    <a:schemeClr val="tx1"/>
                  </a:solidFill>
                  <a:effectLst/>
                  <a:latin typeface="+mj-lt"/>
                  <a:ea typeface="+mn-ea"/>
                  <a:cs typeface="+mn-cs"/>
                </a:endParaRPr>
              </a:p>
              <a:p>
                <a:r>
                  <a:rPr lang="en-US" dirty="0"/>
                  <a:t>The middle column indicates when to use the different likelihoods.</a:t>
                </a:r>
              </a:p>
              <a:p>
                <a:endParaRPr lang="en-US"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dirty="0"/>
                  <a:t>On the right-side, we see the likelihood formula associated to each distribution – </a:t>
                </a:r>
                <a:r>
                  <a:rPr lang="en-US" dirty="0" err="1"/>
                  <a:t>DeepAR</a:t>
                </a:r>
                <a:r>
                  <a:rPr lang="en-US" dirty="0"/>
                  <a:t> handles the activation parameterization and optimization of each of the likelihoods, on your behalf. For example, for the negative-binomial distribution, </a:t>
                </a:r>
                <a:r>
                  <a:rPr lang="en-US" sz="1100" i="0">
                    <a:solidFill>
                      <a:schemeClr val="tx2"/>
                    </a:solidFill>
                    <a:latin typeface="Cambria Math" panose="02040503050406030204" pitchFamily="18" charset="0"/>
                    <a:ea typeface="Cambria Math" panose="02040503050406030204" pitchFamily="18" charset="0"/>
                  </a:rPr>
                  <a:t>𝜇</a:t>
                </a:r>
                <a:r>
                  <a:rPr lang="en-US" sz="1100" dirty="0">
                    <a:solidFill>
                      <a:schemeClr val="tx2"/>
                    </a:solidFill>
                  </a:rPr>
                  <a:t> and </a:t>
                </a:r>
                <a:r>
                  <a:rPr lang="en-US" sz="1100" i="0">
                    <a:solidFill>
                      <a:schemeClr val="tx2"/>
                    </a:solidFill>
                    <a:latin typeface="Cambria Math" panose="02040503050406030204" pitchFamily="18" charset="0"/>
                    <a:ea typeface="Cambria Math" panose="02040503050406030204" pitchFamily="18" charset="0"/>
                  </a:rPr>
                  <a:t>𝛼</a:t>
                </a:r>
                <a:r>
                  <a:rPr lang="en-US" sz="1100" dirty="0">
                    <a:solidFill>
                      <a:schemeClr val="tx2"/>
                    </a:solidFill>
                  </a:rPr>
                  <a:t> are formulated</a:t>
                </a:r>
                <a:r>
                  <a:rPr lang="en-US" sz="1100" baseline="0" dirty="0">
                    <a:solidFill>
                      <a:schemeClr val="tx2"/>
                    </a:solidFill>
                  </a:rPr>
                  <a:t> as </a:t>
                </a:r>
                <a:r>
                  <a:rPr lang="en-US" sz="1100" dirty="0">
                    <a:solidFill>
                      <a:schemeClr val="tx2"/>
                    </a:solidFill>
                  </a:rPr>
                  <a:t>outputs of a dense layer using </a:t>
                </a:r>
                <a:r>
                  <a:rPr lang="en-US" sz="1100" dirty="0" err="1">
                    <a:solidFill>
                      <a:schemeClr val="tx2"/>
                    </a:solidFill>
                  </a:rPr>
                  <a:t>softplus</a:t>
                </a:r>
                <a:r>
                  <a:rPr lang="en-US" sz="1100" dirty="0">
                    <a:solidFill>
                      <a:schemeClr val="tx2"/>
                    </a:solidFill>
                  </a:rPr>
                  <a:t> activation,</a:t>
                </a:r>
                <a:r>
                  <a:rPr lang="en-US" sz="1100" baseline="0" dirty="0">
                    <a:solidFill>
                      <a:schemeClr val="tx2"/>
                    </a:solidFill>
                  </a:rPr>
                  <a:t> with </a:t>
                </a:r>
                <a:r>
                  <a:rPr lang="en-US" sz="1100" i="0">
                    <a:solidFill>
                      <a:schemeClr val="tx2"/>
                    </a:solidFill>
                    <a:latin typeface="Cambria Math" panose="02040503050406030204" pitchFamily="18" charset="0"/>
                    <a:ea typeface="Cambria Math" panose="02040503050406030204" pitchFamily="18" charset="0"/>
                  </a:rPr>
                  <a:t>𝛼</a:t>
                </a:r>
                <a:r>
                  <a:rPr lang="en-US" sz="1100" dirty="0">
                    <a:solidFill>
                      <a:schemeClr val="tx2"/>
                    </a:solidFill>
                  </a:rPr>
                  <a:t> then scaling</a:t>
                </a:r>
                <a:r>
                  <a:rPr lang="en-US" sz="1100" baseline="0" dirty="0">
                    <a:solidFill>
                      <a:schemeClr val="tx2"/>
                    </a:solidFill>
                  </a:rPr>
                  <a:t> the</a:t>
                </a:r>
                <a:r>
                  <a:rPr lang="en-US" sz="1100" dirty="0">
                    <a:solidFill>
                      <a:schemeClr val="tx2"/>
                    </a:solidFill>
                  </a:rPr>
                  <a:t> variance relative to the mean.</a:t>
                </a:r>
              </a:p>
              <a:p>
                <a:endParaRPr lang="en-US" dirty="0"/>
              </a:p>
              <a:p>
                <a:endParaRPr lang="en-US" dirty="0"/>
              </a:p>
              <a:p>
                <a:r>
                  <a:rPr lang="en-US" dirty="0"/>
                  <a:t>https://</a:t>
                </a:r>
                <a:r>
                  <a:rPr lang="en-US" dirty="0" err="1"/>
                  <a:t>docs.aws.amazon.com</a:t>
                </a:r>
                <a:r>
                  <a:rPr lang="en-US" dirty="0"/>
                  <a:t>/</a:t>
                </a:r>
                <a:r>
                  <a:rPr lang="en-US" dirty="0" err="1"/>
                  <a:t>sagemaker</a:t>
                </a:r>
                <a:r>
                  <a:rPr lang="en-US" dirty="0"/>
                  <a:t>/latest/dg/</a:t>
                </a:r>
                <a:r>
                  <a:rPr lang="en-US" dirty="0" err="1"/>
                  <a:t>deepar_hyperparameters.html</a:t>
                </a:r>
                <a:endParaRPr lang="en-US" dirty="0"/>
              </a:p>
            </p:txBody>
          </p:sp>
        </mc:Fallback>
      </mc:AlternateContent>
    </p:spTree>
    <p:extLst>
      <p:ext uri="{BB962C8B-B14F-4D97-AF65-F5344CB8AC3E}">
        <p14:creationId xmlns:p14="http://schemas.microsoft.com/office/powerpoint/2010/main" val="131462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This module starts off with a review of Amazon SageMaker, followed by a deep dive into the DeepAR algorithm. By the end of this module, you will have an opportunity to use DeepAR in a hands-on lab. The goal of this module is to prepare you to use Amazon SageMaker and DeepAR to apply forecasting to your own time series.  </a:t>
            </a:r>
          </a:p>
        </p:txBody>
      </p:sp>
    </p:spTree>
    <p:extLst>
      <p:ext uri="{BB962C8B-B14F-4D97-AF65-F5344CB8AC3E}">
        <p14:creationId xmlns:p14="http://schemas.microsoft.com/office/powerpoint/2010/main" val="508390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For example, for the negative-binomial distribution</a:t>
                </a:r>
                <a:r>
                  <a:rPr lang="en-US" sz="120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n-US" sz="1100" i="1" smtClean="0">
                        <a:solidFill>
                          <a:schemeClr val="tx1"/>
                        </a:solidFill>
                        <a:latin typeface="Cambria Math" panose="02040503050406030204" pitchFamily="18" charset="0"/>
                        <a:ea typeface="Cambria Math" panose="02040503050406030204" pitchFamily="18" charset="0"/>
                      </a:rPr>
                      <m:t>𝜇</m:t>
                    </m:r>
                  </m:oMath>
                </a14:m>
                <a:r>
                  <a:rPr lang="en-US" sz="1100" dirty="0">
                    <a:solidFill>
                      <a:schemeClr val="tx1"/>
                    </a:solidFill>
                  </a:rPr>
                  <a:t> </a:t>
                </a:r>
                <a:r>
                  <a:rPr lang="en-US" sz="1200" dirty="0">
                    <a:solidFill>
                      <a:schemeClr val="tx1"/>
                    </a:solidFill>
                    <a:latin typeface="Calibri" panose="020F0502020204030204" pitchFamily="34" charset="0"/>
                    <a:cs typeface="Calibri" panose="020F0502020204030204" pitchFamily="34" charset="0"/>
                  </a:rPr>
                  <a:t>and</a:t>
                </a:r>
                <a:r>
                  <a:rPr lang="en-US" sz="1100" dirty="0">
                    <a:solidFill>
                      <a:schemeClr val="tx1"/>
                    </a:solidFill>
                  </a:rPr>
                  <a:t> </a:t>
                </a:r>
                <a14:m>
                  <m:oMath xmlns:m="http://schemas.openxmlformats.org/officeDocument/2006/math">
                    <m:r>
                      <a:rPr lang="en-US" sz="1100" i="1">
                        <a:solidFill>
                          <a:schemeClr val="tx1"/>
                        </a:solidFill>
                        <a:latin typeface="Cambria Math" panose="02040503050406030204" pitchFamily="18" charset="0"/>
                        <a:ea typeface="Cambria Math" panose="02040503050406030204" pitchFamily="18" charset="0"/>
                      </a:rPr>
                      <m:t>𝛼</m:t>
                    </m:r>
                  </m:oMath>
                </a14:m>
                <a:r>
                  <a:rPr lang="en-US" sz="1100" dirty="0">
                    <a:solidFill>
                      <a:schemeClr val="tx1"/>
                    </a:solidFill>
                  </a:rPr>
                  <a:t> </a:t>
                </a:r>
                <a:r>
                  <a:rPr lang="en-US" sz="1200" dirty="0">
                    <a:solidFill>
                      <a:schemeClr val="tx1"/>
                    </a:solidFill>
                    <a:latin typeface="Calibri" panose="020F0502020204030204" pitchFamily="34" charset="0"/>
                    <a:cs typeface="Calibri" panose="020F0502020204030204" pitchFamily="34" charset="0"/>
                  </a:rPr>
                  <a:t>are formulated</a:t>
                </a:r>
                <a:r>
                  <a:rPr lang="en-US" sz="1200" baseline="0" dirty="0">
                    <a:solidFill>
                      <a:schemeClr val="tx1"/>
                    </a:solidFill>
                    <a:latin typeface="Calibri" panose="020F0502020204030204" pitchFamily="34" charset="0"/>
                    <a:cs typeface="Calibri" panose="020F0502020204030204" pitchFamily="34" charset="0"/>
                  </a:rPr>
                  <a:t> as </a:t>
                </a:r>
                <a:r>
                  <a:rPr lang="en-US" sz="1200" dirty="0">
                    <a:solidFill>
                      <a:schemeClr val="tx1"/>
                    </a:solidFill>
                    <a:latin typeface="Calibri" panose="020F0502020204030204" pitchFamily="34" charset="0"/>
                    <a:cs typeface="Calibri" panose="020F0502020204030204" pitchFamily="34" charset="0"/>
                  </a:rPr>
                  <a:t>outputs of a dense layer using softplus activation,</a:t>
                </a:r>
                <a:r>
                  <a:rPr lang="en-US" sz="1200" baseline="0" dirty="0">
                    <a:solidFill>
                      <a:schemeClr val="tx1"/>
                    </a:solidFill>
                    <a:latin typeface="Calibri" panose="020F0502020204030204" pitchFamily="34" charset="0"/>
                    <a:cs typeface="Calibri" panose="020F0502020204030204" pitchFamily="34" charset="0"/>
                  </a:rPr>
                  <a:t> with </a:t>
                </a:r>
                <a14:m>
                  <m:oMath xmlns:m="http://schemas.openxmlformats.org/officeDocument/2006/math">
                    <m:r>
                      <a:rPr lang="en-US" sz="1100" i="1" smtClean="0">
                        <a:solidFill>
                          <a:schemeClr val="tx1"/>
                        </a:solidFill>
                        <a:latin typeface="Cambria Math" panose="02040503050406030204" pitchFamily="18" charset="0"/>
                        <a:ea typeface="Cambria Math" panose="02040503050406030204" pitchFamily="18" charset="0"/>
                      </a:rPr>
                      <m:t>𝛼</m:t>
                    </m:r>
                  </m:oMath>
                </a14:m>
                <a:r>
                  <a:rPr lang="en-US" sz="1100" dirty="0">
                    <a:solidFill>
                      <a:schemeClr val="tx1"/>
                    </a:solidFill>
                  </a:rPr>
                  <a:t> </a:t>
                </a:r>
                <a:r>
                  <a:rPr lang="en-US" sz="1200" dirty="0">
                    <a:solidFill>
                      <a:schemeClr val="tx1"/>
                    </a:solidFill>
                    <a:latin typeface="Calibri" panose="020F0502020204030204" pitchFamily="34" charset="0"/>
                    <a:cs typeface="Calibri" panose="020F0502020204030204" pitchFamily="34" charset="0"/>
                  </a:rPr>
                  <a:t>then scaling</a:t>
                </a:r>
                <a:r>
                  <a:rPr lang="en-US" sz="1200" baseline="0" dirty="0">
                    <a:solidFill>
                      <a:schemeClr val="tx1"/>
                    </a:solidFill>
                    <a:latin typeface="Calibri" panose="020F0502020204030204" pitchFamily="34" charset="0"/>
                    <a:cs typeface="Calibri" panose="020F0502020204030204" pitchFamily="34" charset="0"/>
                  </a:rPr>
                  <a:t> the</a:t>
                </a:r>
                <a:r>
                  <a:rPr lang="en-US" sz="1200" dirty="0">
                    <a:solidFill>
                      <a:schemeClr val="tx1"/>
                    </a:solidFill>
                    <a:latin typeface="Calibri" panose="020F0502020204030204" pitchFamily="34" charset="0"/>
                    <a:cs typeface="Calibri" panose="020F0502020204030204" pitchFamily="34" charset="0"/>
                  </a:rPr>
                  <a:t> variance relative to the mean.</a:t>
                </a:r>
              </a:p>
              <a:p>
                <a:endParaRPr lang="en-US" dirty="0"/>
              </a:p>
              <a:p>
                <a:r>
                  <a:rPr lang="en-US" sz="1200" kern="1200" dirty="0">
                    <a:solidFill>
                      <a:schemeClr val="tx1"/>
                    </a:solidFill>
                    <a:effectLst/>
                    <a:latin typeface="Calibri" panose="020F0502020204030204" pitchFamily="34" charset="0"/>
                    <a:ea typeface="+mn-ea"/>
                    <a:cs typeface="Calibri" panose="020F0502020204030204" pitchFamily="34" charset="0"/>
                  </a:rPr>
                  <a:t>For more information about DeepAR likelihood models, see </a:t>
                </a:r>
                <a:r>
                  <a:rPr lang="en-US" sz="1200" u="sng" kern="1200" dirty="0">
                    <a:solidFill>
                      <a:schemeClr val="tx1"/>
                    </a:solidFill>
                    <a:effectLst/>
                    <a:latin typeface="Calibri" panose="020F0502020204030204" pitchFamily="34" charset="0"/>
                    <a:ea typeface="+mn-ea"/>
                    <a:cs typeface="Calibri" panose="020F0502020204030204" pitchFamily="34" charset="0"/>
                    <a:hlinkClick r:id="rId3"/>
                  </a:rPr>
                  <a:t>DeepAR Hyperparameters</a:t>
                </a:r>
                <a:r>
                  <a:rPr lang="en-US" sz="1200" u="sng" kern="1200" dirty="0">
                    <a:solidFill>
                      <a:schemeClr val="tx1"/>
                    </a:solidFill>
                    <a:effectLst/>
                    <a:latin typeface="Calibri" panose="020F0502020204030204" pitchFamily="34" charset="0"/>
                    <a:ea typeface="+mn-ea"/>
                    <a:cs typeface="Calibri" panose="020F0502020204030204" pitchFamily="34" charset="0"/>
                  </a:rPr>
                  <a:t>.</a:t>
                </a:r>
                <a:r>
                  <a:rPr lang="en-US" sz="1200" dirty="0">
                    <a:effectLs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mc:Choice>
        <mc:Fallback xmlns="">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For example, for the negative-binomial distribution</a:t>
                </a:r>
                <a:r>
                  <a:rPr lang="en-US" sz="1200" dirty="0">
                    <a:solidFill>
                      <a:schemeClr val="tx1"/>
                    </a:solidFill>
                    <a:latin typeface="Calibri" panose="020F0502020204030204" pitchFamily="34" charset="0"/>
                    <a:cs typeface="Calibri" panose="020F0502020204030204" pitchFamily="34" charset="0"/>
                  </a:rPr>
                  <a:t>, </a:t>
                </a:r>
                <a:r>
                  <a:rPr lang="en-US" sz="1100" i="0">
                    <a:solidFill>
                      <a:schemeClr val="tx1"/>
                    </a:solidFill>
                    <a:latin typeface="Cambria Math" panose="02040503050406030204" pitchFamily="18" charset="0"/>
                    <a:ea typeface="Cambria Math" panose="02040503050406030204" pitchFamily="18" charset="0"/>
                  </a:rPr>
                  <a:t>𝜇</a:t>
                </a:r>
                <a:r>
                  <a:rPr lang="en-US" sz="1100" dirty="0">
                    <a:solidFill>
                      <a:schemeClr val="tx1"/>
                    </a:solidFill>
                  </a:rPr>
                  <a:t> </a:t>
                </a:r>
                <a:r>
                  <a:rPr lang="en-US" sz="1200" dirty="0">
                    <a:solidFill>
                      <a:schemeClr val="tx1"/>
                    </a:solidFill>
                    <a:latin typeface="Calibri" panose="020F0502020204030204" pitchFamily="34" charset="0"/>
                    <a:cs typeface="Calibri" panose="020F0502020204030204" pitchFamily="34" charset="0"/>
                  </a:rPr>
                  <a:t>and</a:t>
                </a:r>
                <a:r>
                  <a:rPr lang="en-US" sz="1100" dirty="0">
                    <a:solidFill>
                      <a:schemeClr val="tx1"/>
                    </a:solidFill>
                  </a:rPr>
                  <a:t> </a:t>
                </a:r>
                <a:r>
                  <a:rPr lang="en-US" sz="1100" i="0">
                    <a:solidFill>
                      <a:schemeClr val="tx1"/>
                    </a:solidFill>
                    <a:latin typeface="Cambria Math" panose="02040503050406030204" pitchFamily="18" charset="0"/>
                    <a:ea typeface="Cambria Math" panose="02040503050406030204" pitchFamily="18" charset="0"/>
                  </a:rPr>
                  <a:t>𝛼</a:t>
                </a:r>
                <a:r>
                  <a:rPr lang="en-US" sz="1100" dirty="0">
                    <a:solidFill>
                      <a:schemeClr val="tx1"/>
                    </a:solidFill>
                  </a:rPr>
                  <a:t> </a:t>
                </a:r>
                <a:r>
                  <a:rPr lang="en-US" sz="1200" dirty="0">
                    <a:solidFill>
                      <a:schemeClr val="tx1"/>
                    </a:solidFill>
                    <a:latin typeface="Calibri" panose="020F0502020204030204" pitchFamily="34" charset="0"/>
                    <a:cs typeface="Calibri" panose="020F0502020204030204" pitchFamily="34" charset="0"/>
                  </a:rPr>
                  <a:t>are formulated</a:t>
                </a:r>
                <a:r>
                  <a:rPr lang="en-US" sz="1200" baseline="0" dirty="0">
                    <a:solidFill>
                      <a:schemeClr val="tx1"/>
                    </a:solidFill>
                    <a:latin typeface="Calibri" panose="020F0502020204030204" pitchFamily="34" charset="0"/>
                    <a:cs typeface="Calibri" panose="020F0502020204030204" pitchFamily="34" charset="0"/>
                  </a:rPr>
                  <a:t> as </a:t>
                </a:r>
                <a:r>
                  <a:rPr lang="en-US" sz="1200" dirty="0">
                    <a:solidFill>
                      <a:schemeClr val="tx1"/>
                    </a:solidFill>
                    <a:latin typeface="Calibri" panose="020F0502020204030204" pitchFamily="34" charset="0"/>
                    <a:cs typeface="Calibri" panose="020F0502020204030204" pitchFamily="34" charset="0"/>
                  </a:rPr>
                  <a:t>outputs of a dense layer using softplus activation,</a:t>
                </a:r>
                <a:r>
                  <a:rPr lang="en-US" sz="1200" baseline="0" dirty="0">
                    <a:solidFill>
                      <a:schemeClr val="tx1"/>
                    </a:solidFill>
                    <a:latin typeface="Calibri" panose="020F0502020204030204" pitchFamily="34" charset="0"/>
                    <a:cs typeface="Calibri" panose="020F0502020204030204" pitchFamily="34" charset="0"/>
                  </a:rPr>
                  <a:t> with </a:t>
                </a:r>
                <a:r>
                  <a:rPr lang="en-US" sz="1100" i="0">
                    <a:solidFill>
                      <a:schemeClr val="tx1"/>
                    </a:solidFill>
                    <a:latin typeface="Cambria Math" panose="02040503050406030204" pitchFamily="18" charset="0"/>
                    <a:ea typeface="Cambria Math" panose="02040503050406030204" pitchFamily="18" charset="0"/>
                  </a:rPr>
                  <a:t>𝛼</a:t>
                </a:r>
                <a:r>
                  <a:rPr lang="en-US" sz="1100" dirty="0">
                    <a:solidFill>
                      <a:schemeClr val="tx1"/>
                    </a:solidFill>
                  </a:rPr>
                  <a:t> </a:t>
                </a:r>
                <a:r>
                  <a:rPr lang="en-US" sz="1200" dirty="0">
                    <a:solidFill>
                      <a:schemeClr val="tx1"/>
                    </a:solidFill>
                    <a:latin typeface="Calibri" panose="020F0502020204030204" pitchFamily="34" charset="0"/>
                    <a:cs typeface="Calibri" panose="020F0502020204030204" pitchFamily="34" charset="0"/>
                  </a:rPr>
                  <a:t>then scaling</a:t>
                </a:r>
                <a:r>
                  <a:rPr lang="en-US" sz="1200" baseline="0" dirty="0">
                    <a:solidFill>
                      <a:schemeClr val="tx1"/>
                    </a:solidFill>
                    <a:latin typeface="Calibri" panose="020F0502020204030204" pitchFamily="34" charset="0"/>
                    <a:cs typeface="Calibri" panose="020F0502020204030204" pitchFamily="34" charset="0"/>
                  </a:rPr>
                  <a:t> the</a:t>
                </a:r>
                <a:r>
                  <a:rPr lang="en-US" sz="1200" dirty="0">
                    <a:solidFill>
                      <a:schemeClr val="tx1"/>
                    </a:solidFill>
                    <a:latin typeface="Calibri" panose="020F0502020204030204" pitchFamily="34" charset="0"/>
                    <a:cs typeface="Calibri" panose="020F0502020204030204" pitchFamily="34" charset="0"/>
                  </a:rPr>
                  <a:t> variance relative to the mean.</a:t>
                </a:r>
              </a:p>
              <a:p>
                <a:endParaRPr lang="en-US" dirty="0"/>
              </a:p>
              <a:p>
                <a:r>
                  <a:rPr lang="en-US" sz="1200" kern="1200" dirty="0">
                    <a:solidFill>
                      <a:schemeClr val="tx1"/>
                    </a:solidFill>
                    <a:effectLst/>
                    <a:latin typeface="Calibri" panose="020F0502020204030204" pitchFamily="34" charset="0"/>
                    <a:ea typeface="+mn-ea"/>
                    <a:cs typeface="Calibri" panose="020F0502020204030204" pitchFamily="34" charset="0"/>
                  </a:rPr>
                  <a:t>For more information about DeepAR likelihood models, see </a:t>
                </a:r>
                <a:r>
                  <a:rPr lang="en-US" sz="1200" u="sng" kern="1200" dirty="0">
                    <a:solidFill>
                      <a:schemeClr val="tx1"/>
                    </a:solidFill>
                    <a:effectLst/>
                    <a:latin typeface="Calibri" panose="020F0502020204030204" pitchFamily="34" charset="0"/>
                    <a:ea typeface="+mn-ea"/>
                    <a:cs typeface="Calibri" panose="020F0502020204030204" pitchFamily="34" charset="0"/>
                    <a:hlinkClick r:id="rId4"/>
                  </a:rPr>
                  <a:t>DeepAR Hyperparameters</a:t>
                </a:r>
                <a:r>
                  <a:rPr lang="en-US" sz="1200" u="sng" kern="1200" dirty="0">
                    <a:solidFill>
                      <a:schemeClr val="tx1"/>
                    </a:solidFill>
                    <a:effectLst/>
                    <a:latin typeface="Calibri" panose="020F0502020204030204" pitchFamily="34" charset="0"/>
                    <a:ea typeface="+mn-ea"/>
                    <a:cs typeface="Calibri" panose="020F0502020204030204" pitchFamily="34" charset="0"/>
                  </a:rPr>
                  <a:t>.</a:t>
                </a:r>
                <a:r>
                  <a:rPr lang="en-US" sz="1200" dirty="0">
                    <a:effectLs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mc:Fallback>
      </mc:AlternateContent>
    </p:spTree>
    <p:extLst>
      <p:ext uri="{BB962C8B-B14F-4D97-AF65-F5344CB8AC3E}">
        <p14:creationId xmlns:p14="http://schemas.microsoft.com/office/powerpoint/2010/main" val="200902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That wraps up the presentation aspect of Module 2. You will now have an opportunity to actually use the DeepAR algorithm by participating in another hands-on lab.</a:t>
            </a:r>
          </a:p>
        </p:txBody>
      </p:sp>
    </p:spTree>
    <p:extLst>
      <p:ext uri="{BB962C8B-B14F-4D97-AF65-F5344CB8AC3E}">
        <p14:creationId xmlns:p14="http://schemas.microsoft.com/office/powerpoint/2010/main" val="3737455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dirty="0">
                <a:latin typeface="Calibri" panose="020F0502020204030204" pitchFamily="34" charset="0"/>
                <a:cs typeface="Calibri" panose="020F0502020204030204" pitchFamily="34" charset="0"/>
              </a:rPr>
              <a:t>In this next lab, use the DeepAR algorithm to forecast electricity demand (across different dimensions) based on a time series of past consumption.</a:t>
            </a:r>
          </a:p>
          <a:p>
            <a:endParaRPr lang="en-US" sz="1200" dirty="0">
              <a:latin typeface="Calibri" panose="020F0502020204030204" pitchFamily="34" charset="0"/>
              <a:cs typeface="Calibri" panose="020F0502020204030204" pitchFamily="34" charset="0"/>
            </a:endParaRPr>
          </a:p>
          <a:p>
            <a:r>
              <a:rPr lang="en-US" sz="1200" b="1" i="0" kern="1200" dirty="0">
                <a:solidFill>
                  <a:schemeClr val="tx1"/>
                </a:solidFill>
                <a:effectLst/>
                <a:latin typeface="Calibri" panose="020F0502020204030204" pitchFamily="34" charset="0"/>
                <a:ea typeface="+mn-ea"/>
                <a:cs typeface="Calibri" panose="020F0502020204030204" pitchFamily="34" charset="0"/>
              </a:rPr>
              <a:t>Note on License of Lab Dataset </a:t>
            </a:r>
          </a:p>
          <a:p>
            <a:r>
              <a:rPr lang="en-US" sz="1200" kern="1200" dirty="0">
                <a:solidFill>
                  <a:schemeClr val="tx1"/>
                </a:solidFill>
                <a:effectLst/>
                <a:latin typeface="Calibri" panose="020F0502020204030204" pitchFamily="34" charset="0"/>
                <a:ea typeface="+mn-ea"/>
                <a:cs typeface="Calibri" panose="020F0502020204030204" pitchFamily="34" charset="0"/>
              </a:rPr>
              <a:t>For this lab, you will be using an open source dataset entitled “</a:t>
            </a:r>
            <a:r>
              <a:rPr lang="en-US" sz="1200" u="sng" kern="1200" dirty="0">
                <a:solidFill>
                  <a:schemeClr val="tx1"/>
                </a:solidFill>
                <a:effectLst/>
                <a:latin typeface="Calibri" panose="020F0502020204030204" pitchFamily="34" charset="0"/>
                <a:ea typeface="+mn-ea"/>
                <a:cs typeface="Calibri" panose="020F0502020204030204" pitchFamily="34" charset="0"/>
                <a:hlinkClick r:id="rId3"/>
              </a:rPr>
              <a:t>Individual Household Electric Power Consumption</a:t>
            </a:r>
            <a:r>
              <a:rPr lang="en-US" sz="1200" kern="1200" dirty="0">
                <a:solidFill>
                  <a:schemeClr val="tx1"/>
                </a:solidFill>
                <a:effectLst/>
                <a:latin typeface="Calibri" panose="020F0502020204030204" pitchFamily="34" charset="0"/>
                <a:ea typeface="+mn-ea"/>
                <a:cs typeface="Calibri" panose="020F0502020204030204" pitchFamily="34" charset="0"/>
              </a:rPr>
              <a:t>” that comes from the UCI Machine Learning Repository. Information about </a:t>
            </a:r>
            <a:r>
              <a:rPr lang="en-US" sz="1200" dirty="0">
                <a:latin typeface="Calibri" panose="020F0502020204030204" pitchFamily="34" charset="0"/>
                <a:cs typeface="Calibri" panose="020F0502020204030204" pitchFamily="34" charset="0"/>
              </a:rPr>
              <a:t>the dataset license</a:t>
            </a:r>
            <a:r>
              <a:rPr lang="en-US" sz="1200" kern="1200" dirty="0">
                <a:solidFill>
                  <a:schemeClr val="tx1"/>
                </a:solidFill>
                <a:effectLst/>
                <a:latin typeface="Calibri" panose="020F0502020204030204" pitchFamily="34" charset="0"/>
                <a:ea typeface="+mn-ea"/>
                <a:cs typeface="Calibri" panose="020F0502020204030204" pitchFamily="34" charset="0"/>
              </a:rPr>
              <a:t> </a:t>
            </a:r>
            <a:r>
              <a:rPr lang="en-US" sz="1200" dirty="0">
                <a:latin typeface="Calibri" panose="020F0502020204030204" pitchFamily="34" charset="0"/>
                <a:cs typeface="Calibri" panose="020F0502020204030204" pitchFamily="34" charset="0"/>
              </a:rPr>
              <a:t>can be found below. </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MIT License (MIT) Copyright © [2017] Zalando SE, https://tech.zalando.com</a:t>
            </a:r>
          </a:p>
          <a:p>
            <a:r>
              <a:rPr lang="en-US" sz="1200" dirty="0">
                <a:latin typeface="Calibri" panose="020F0502020204030204" pitchFamily="34" charset="0"/>
                <a:cs typeface="Calibri" panose="020F0502020204030204" pitchFamily="34" charset="0"/>
              </a:rPr>
              <a:t> </a:t>
            </a:r>
          </a:p>
          <a:p>
            <a:r>
              <a:rPr lang="en-US" sz="1200" b="0" dirty="0">
                <a:latin typeface="Calibri" panose="020F0502020204030204" pitchFamily="34" charset="0"/>
                <a:cs typeface="Calibri" panose="020F0502020204030204" pitchFamily="34" charset="0"/>
              </a:rPr>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Image Attribution</a:t>
            </a:r>
          </a:p>
          <a:p>
            <a:r>
              <a:rPr lang="en-US" sz="1200" dirty="0">
                <a:latin typeface="Calibri" panose="020F0502020204030204" pitchFamily="34" charset="0"/>
                <a:cs typeface="Calibri" panose="020F0502020204030204" pitchFamily="34" charset="0"/>
              </a:rPr>
              <a:t>Image of </a:t>
            </a:r>
            <a:r>
              <a:rPr lang="en-US" sz="1200" i="1" dirty="0">
                <a:latin typeface="Calibri" panose="020F0502020204030204" pitchFamily="34" charset="0"/>
                <a:cs typeface="Calibri" panose="020F0502020204030204" pitchFamily="34" charset="0"/>
              </a:rPr>
              <a:t>Bell Curve</a:t>
            </a:r>
            <a:r>
              <a:rPr lang="en-US" sz="1200" dirty="0">
                <a:latin typeface="Calibri" panose="020F0502020204030204" pitchFamily="34" charset="0"/>
                <a:cs typeface="Calibri" panose="020F0502020204030204" pitchFamily="34" charset="0"/>
              </a:rPr>
              <a:t> by Davo Sime from the Noun Project, accessed from: https://thenounproject.com/icon/614251/ </a:t>
            </a:r>
          </a:p>
        </p:txBody>
      </p:sp>
    </p:spTree>
    <p:extLst>
      <p:ext uri="{BB962C8B-B14F-4D97-AF65-F5344CB8AC3E}">
        <p14:creationId xmlns:p14="http://schemas.microsoft.com/office/powerpoint/2010/main" val="1951193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Calibri" panose="020F0502020204030204" pitchFamily="34" charset="0"/>
                <a:ea typeface="+mn-ea"/>
                <a:cs typeface="Calibri" panose="020F0502020204030204" pitchFamily="34" charset="0"/>
              </a:rPr>
              <a:t>Before discussing the features of DeepAR, it is important to reference the original research that led to the development of the algorithm. This work is published in “DeepAR: Probabilistic Forecasting with Autoregressive Recurrent Network” by Valentin Flunkert, David Salinas and Jan Gasthaus. </a:t>
            </a:r>
          </a:p>
          <a:p>
            <a:r>
              <a:rPr lang="en-US" sz="1200" kern="1200" dirty="0">
                <a:solidFill>
                  <a:schemeClr val="tx1"/>
                </a:solidFill>
                <a:effectLst/>
                <a:latin typeface="Calibri" panose="020F0502020204030204" pitchFamily="34" charset="0"/>
                <a:ea typeface="+mn-ea"/>
                <a:cs typeface="Calibri" panose="020F0502020204030204" pitchFamily="34" charset="0"/>
              </a:rPr>
              <a:t> </a:t>
            </a:r>
          </a:p>
          <a:p>
            <a:r>
              <a:rPr lang="en-US" sz="1200" kern="1200" dirty="0">
                <a:solidFill>
                  <a:schemeClr val="tx1"/>
                </a:solidFill>
                <a:effectLst/>
                <a:latin typeface="Calibri" panose="020F0502020204030204" pitchFamily="34" charset="0"/>
                <a:ea typeface="+mn-ea"/>
                <a:cs typeface="Calibri" panose="020F0502020204030204" pitchFamily="34" charset="0"/>
              </a:rPr>
              <a:t>Some content in this module section is based on information from the research paper. You can download the research from: </a:t>
            </a:r>
            <a:r>
              <a:rPr lang="en-US" sz="1200" u="sng" kern="1200" dirty="0">
                <a:solidFill>
                  <a:schemeClr val="tx1"/>
                </a:solidFill>
                <a:effectLst/>
                <a:latin typeface="Calibri" panose="020F0502020204030204" pitchFamily="34" charset="0"/>
                <a:ea typeface="+mn-ea"/>
                <a:cs typeface="Calibri" panose="020F0502020204030204" pitchFamily="34" charset="0"/>
                <a:hlinkClick r:id="rId3"/>
              </a:rPr>
              <a:t>DeepAR: Probabilistic Forecasting with Autoregressive Recurrent Network</a:t>
            </a:r>
            <a:r>
              <a:rPr lang="en-US" sz="1200" kern="1200" dirty="0">
                <a:solidFill>
                  <a:schemeClr val="tx1"/>
                </a:solidFill>
                <a:effectLst/>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1375760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Calibri" panose="020F0502020204030204" pitchFamily="34" charset="0"/>
                <a:ea typeface="+mn-ea"/>
                <a:cs typeface="Calibri" panose="020F0502020204030204" pitchFamily="34" charset="0"/>
              </a:rPr>
              <a:t>DeepAR is a supervised learning algorithm for time series forecasting that uses recurrent neural networks, specifically Long Short-Term Memory networks, to produce both point and probabilistic forecasts. DeepAR is essentially a combination of LSTM networks and Monte Carlo simulation, which is a common probability simulation used in forecasting models.</a:t>
            </a:r>
          </a:p>
          <a:p>
            <a:endParaRPr lang="en-US" sz="1200" b="0" i="0" kern="1200" dirty="0">
              <a:solidFill>
                <a:schemeClr val="tx1"/>
              </a:solidFill>
              <a:effectLst/>
              <a:latin typeface="Calibri" panose="020F0502020204030204" pitchFamily="34" charset="0"/>
              <a:ea typeface="+mn-ea"/>
              <a:cs typeface="Calibri" panose="020F0502020204030204" pitchFamily="34" charset="0"/>
            </a:endParaRPr>
          </a:p>
          <a:p>
            <a:r>
              <a:rPr lang="en-US" sz="1200" b="0" i="0" kern="1200" dirty="0">
                <a:solidFill>
                  <a:schemeClr val="tx1"/>
                </a:solidFill>
                <a:effectLst/>
                <a:latin typeface="Calibri" panose="020F0502020204030204" pitchFamily="34" charset="0"/>
                <a:ea typeface="+mn-ea"/>
                <a:cs typeface="Calibri" panose="020F0502020204030204" pitchFamily="34" charset="0"/>
              </a:rPr>
              <a:t>Classical forecasting methods, such as Autoregressive Integrated Moving Average (ARIMA) or Exponential Smoothing (ETS), fit a single model to each individual time series, and then use that model to extrapolate the time series into the future. In many applications, however, you encounter many similar time series across a set of cross-sectional units. Examples of such time series groupings are demand for different products, server loads, and requests for web pages. In this case, it can be beneficial to train a single model jointly over all of these time series. DeepAR takes this approach, outperforming the standard ARIMA and ETS methods when your dataset contains hundreds of related time series. The trained model can also be used for generating forecasts for new time series that are similar to the ones it has been trained on.</a:t>
            </a: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3029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Calibri" panose="020F0502020204030204" pitchFamily="34" charset="0"/>
                <a:ea typeface="+mn-ea"/>
                <a:cs typeface="Calibri" panose="020F0502020204030204" pitchFamily="34" charset="0"/>
              </a:rPr>
              <a:t>In the previous module section, you just learned about the management that Amazon SageMaker provides. However, for forecasting algorithms, further time series feature engineering is required. DeepAR handles much of this. Other forecasting algorithm implementations assume that data is complete. Reality tends to disagree. </a:t>
            </a:r>
          </a:p>
          <a:p>
            <a:endParaRPr lang="en-US" sz="1200" b="0" i="0" kern="1200" dirty="0">
              <a:solidFill>
                <a:schemeClr val="tx1"/>
              </a:solidFill>
              <a:effectLst/>
              <a:latin typeface="Calibri" panose="020F0502020204030204" pitchFamily="34" charset="0"/>
              <a:ea typeface="+mn-ea"/>
              <a:cs typeface="Calibri" panose="020F0502020204030204" pitchFamily="34" charset="0"/>
            </a:endParaRPr>
          </a:p>
          <a:p>
            <a:r>
              <a:rPr lang="en-US" sz="1200" b="0" i="0" kern="1200" dirty="0">
                <a:solidFill>
                  <a:schemeClr val="tx1"/>
                </a:solidFill>
                <a:effectLst/>
                <a:latin typeface="Calibri" panose="020F0502020204030204" pitchFamily="34" charset="0"/>
                <a:ea typeface="+mn-ea"/>
                <a:cs typeface="Calibri" panose="020F0502020204030204" pitchFamily="34" charset="0"/>
              </a:rPr>
              <a:t>In practice, time series data is often only partially observed. For example, a time series may contain sensor data, and that sensor might be out of order or offline for a given time; a product might be out of stock when predicting demand, or the traffic time series information of a server might be unavailable for several days due to downtime or misconfiguration. In such cases, the burden often lies on the user who has to fill (impute) the missing values before using the forecasting algorithm. However, incorrectly imputed data can have detrimental effects on the forecast. For example, if you replace unobserved values by zeros in out-of-stock situations, the forecasts will be biased down toward zero. Surely, this is unwanted if you want to predict future product demand, especially after long out-of-stock phases.</a:t>
            </a:r>
          </a:p>
          <a:p>
            <a:endParaRPr lang="en-US" sz="1200" b="0" i="0" kern="1200" dirty="0">
              <a:solidFill>
                <a:schemeClr val="tx1"/>
              </a:solidFill>
              <a:effectLst/>
              <a:latin typeface="Calibri" panose="020F0502020204030204" pitchFamily="34" charset="0"/>
              <a:ea typeface="+mn-ea"/>
              <a:cs typeface="Calibri" panose="020F0502020204030204" pitchFamily="34" charset="0"/>
            </a:endParaRPr>
          </a:p>
          <a:p>
            <a:r>
              <a:rPr lang="en-US" sz="1200" b="0" i="0" kern="1200" dirty="0">
                <a:solidFill>
                  <a:schemeClr val="tx1"/>
                </a:solidFill>
                <a:effectLst/>
                <a:latin typeface="Calibri" panose="020F0502020204030204" pitchFamily="34" charset="0"/>
                <a:ea typeface="+mn-ea"/>
                <a:cs typeface="Calibri" panose="020F0502020204030204" pitchFamily="34" charset="0"/>
              </a:rPr>
              <a:t>The latest release of DeepAR now handles missing values directly within the model. This makes forecasting with time series that contain missing values easier (no imputation during pre-processing is required) and more accurate (by utilizing the RNN model instead of relying on coarse-grained external imputation techniques).</a:t>
            </a:r>
          </a:p>
          <a:p>
            <a:endParaRPr lang="en-US" sz="1200" kern="1200" dirty="0">
              <a:solidFill>
                <a:schemeClr val="tx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68722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Calibri" panose="020F0502020204030204" pitchFamily="34" charset="0"/>
                <a:ea typeface="+mn-ea"/>
                <a:cs typeface="Calibri" panose="020F0502020204030204" pitchFamily="34" charset="0"/>
              </a:rPr>
              <a:t>When forecasting a time series, you often have other explanatory time series that can provide useful information about the target time series. For instance, when predicting demand for a product, you might have access to time-dependent information, such as whether a promotion has been in effect during a certain period of time or what the price of the product was. With DeepAR you can provide your own feature time series to model custom seasonality patterns, causal effects, and more (in addition to the default seasonality features that DeepAR provides internally). Using this time-varying information can ultimately improve accuracy by “explaining” effects that otherwise would have to be attributed to noise. In addition, you can simulate “what if” scenarios, for example, “What happens if I promote this item in the future for one week?”.</a:t>
            </a:r>
            <a:endParaRPr lang="en-US" sz="1200" kern="1200" dirty="0">
              <a:solidFill>
                <a:schemeClr val="tx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34273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Calibri" panose="020F0502020204030204" pitchFamily="34" charset="0"/>
                <a:ea typeface="+mn-ea"/>
                <a:cs typeface="Calibri" panose="020F0502020204030204" pitchFamily="34" charset="0"/>
              </a:rPr>
              <a:t>When forecasting a given time series, group information can be very helpful, especially when there is not much historical data available. DeepAR previously supported grouping time series by a single categorical grouping attribute, allowing users to encode one possible grouping of the time series. In practice, time series are often associated with not just one but multiple groupings that can be leveraged for extracting fine-grained group-level effects, such as seasonality patterns. For example, when forecasting the demand for a product, the product might be part of multiple groups: It might be associated with a high-level group such as “clothing” (instead of “electronics”), or lower-level product groups such as “shoes” (instead of “t-shirts”) or “flip-flops” (instead of “sneakers”). Or it might be a group that is associated with the product brand. Or it could be a group associated with the store the product is sold at, and so on. </a:t>
            </a:r>
          </a:p>
          <a:p>
            <a:endParaRPr lang="en-US" sz="1200" b="0" i="0" kern="1200" dirty="0">
              <a:solidFill>
                <a:schemeClr val="tx1"/>
              </a:solidFill>
              <a:effectLst/>
              <a:latin typeface="Calibri" panose="020F0502020204030204" pitchFamily="34" charset="0"/>
              <a:ea typeface="+mn-ea"/>
              <a:cs typeface="Calibri" panose="020F0502020204030204" pitchFamily="34" charset="0"/>
            </a:endParaRPr>
          </a:p>
          <a:p>
            <a:r>
              <a:rPr lang="en-US" sz="1200" b="0" i="0" kern="1200" dirty="0">
                <a:solidFill>
                  <a:schemeClr val="tx1"/>
                </a:solidFill>
                <a:effectLst/>
                <a:latin typeface="Calibri" panose="020F0502020204030204" pitchFamily="34" charset="0"/>
                <a:ea typeface="+mn-ea"/>
                <a:cs typeface="Calibri" panose="020F0502020204030204" pitchFamily="34" charset="0"/>
              </a:rPr>
              <a:t>Support for multiple groupings is one of the features the new release of DeepAR now supports. The grouping information can now be encoded into multiple categorical features, one per grouping, and supplied to DeepAR as a vector of integers per time series. By making use of this grouping information, DeepAR can learn group-specific behavior such as seasonality patterns, ultimately increasing forecast accuracy.</a:t>
            </a:r>
            <a:endParaRPr lang="en-US" sz="1200" kern="1200" dirty="0">
              <a:solidFill>
                <a:schemeClr val="tx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22392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Calibri" panose="020F0502020204030204" pitchFamily="34" charset="0"/>
                    <a:ea typeface="+mn-ea"/>
                    <a:cs typeface="Calibri" panose="020F0502020204030204" pitchFamily="34" charset="0"/>
                  </a:rPr>
                  <a:t>Real-world data can exhibit power-law relationships. For example, often in sales distributions you see that very few items sell exponentially high, and conversely, exponentially, many items have low sales volume. </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Many items with low sales means many samples of short data histories. And the few items with high sales, mean few samples with long data histories. This poses two challenges: (1) exponentially autoregressive non-linearities, and (2) imbalanced sample sizes of the data series. Item-dependent scaling proves critical in overcoming both.</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kern="1200" dirty="0">
                    <a:solidFill>
                      <a:schemeClr val="tx1"/>
                    </a:solidFill>
                    <a:effectLst/>
                    <a:latin typeface="Calibri" panose="020F0502020204030204" pitchFamily="34" charset="0"/>
                    <a:ea typeface="+mn-ea"/>
                    <a:cs typeface="Calibri" panose="020F0502020204030204" pitchFamily="34" charset="0"/>
                  </a:rPr>
                  <a:t>(1) The more an item starts to sell, the likelier it is to sell exponentially more. The output has a non-linear (power-law) scaling with respect to its autoregressive input. However, the non-linearity modeling within the neural network operates in a more limited range. The neural network will not learn the exponential linearities efficiently, especially when there few samples of those series. </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200" kern="1200" dirty="0">
                  <a:solidFill>
                    <a:schemeClr val="tx1"/>
                  </a:solidFill>
                  <a:effectLst/>
                  <a:latin typeface="Calibri" panose="020F0502020204030204" pitchFamily="34" charset="0"/>
                  <a:ea typeface="+mn-ea"/>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kern="1200" dirty="0">
                    <a:solidFill>
                      <a:schemeClr val="tx1"/>
                    </a:solidFill>
                    <a:effectLst/>
                    <a:latin typeface="Calibri" panose="020F0502020204030204" pitchFamily="34" charset="0"/>
                    <a:ea typeface="+mn-ea"/>
                    <a:cs typeface="Calibri" panose="020F0502020204030204" pitchFamily="34" charset="0"/>
                  </a:rPr>
                  <a:t>DeepAR’s item-dependent scaling</a:t>
                </a:r>
                <a:r>
                  <a:rPr lang="en-US" sz="1200" kern="1200" baseline="0" dirty="0">
                    <a:solidFill>
                      <a:schemeClr val="tx1"/>
                    </a:solidFill>
                    <a:effectLst/>
                    <a:latin typeface="Calibri" panose="020F0502020204030204" pitchFamily="34" charset="0"/>
                    <a:ea typeface="+mn-ea"/>
                    <a:cs typeface="Calibri" panose="020F0502020204030204" pitchFamily="34" charset="0"/>
                  </a:rPr>
                  <a:t> is</a:t>
                </a:r>
                <a:r>
                  <a:rPr lang="en-US" sz="1200" kern="1200" dirty="0">
                    <a:solidFill>
                      <a:schemeClr val="tx1"/>
                    </a:solidFill>
                    <a:effectLst/>
                    <a:latin typeface="Calibri" panose="020F0502020204030204" pitchFamily="34" charset="0"/>
                    <a:ea typeface="+mn-ea"/>
                    <a:cs typeface="Calibri" panose="020F0502020204030204" pitchFamily="34" charset="0"/>
                  </a:rPr>
                  <a:t> where the autoregressive inputs </a:t>
                </a:r>
                <a14:m>
                  <m:oMath xmlns:m="http://schemas.openxmlformats.org/officeDocument/2006/math">
                    <m:sSub>
                      <m:sSubPr>
                        <m:ctrlPr>
                          <a:rPr lang="en-US" sz="1100" b="0" i="1" smtClean="0">
                            <a:gradFill>
                              <a:gsLst>
                                <a:gs pos="2917">
                                  <a:schemeClr val="tx1"/>
                                </a:gs>
                                <a:gs pos="30000">
                                  <a:schemeClr val="tx1"/>
                                </a:gs>
                              </a:gsLst>
                              <a:lin ang="5400000" scaled="0"/>
                            </a:gradFill>
                            <a:latin typeface="Cambria Math" panose="02040503050406030204" pitchFamily="18" charset="0"/>
                          </a:rPr>
                        </m:ctrlPr>
                      </m:sSubPr>
                      <m:e>
                        <m:r>
                          <a:rPr lang="en-US" sz="1100" b="0" i="1" smtClean="0">
                            <a:gradFill>
                              <a:gsLst>
                                <a:gs pos="2917">
                                  <a:schemeClr val="tx1"/>
                                </a:gs>
                                <a:gs pos="30000">
                                  <a:schemeClr val="tx1"/>
                                </a:gs>
                              </a:gsLst>
                              <a:lin ang="5400000" scaled="0"/>
                            </a:gradFill>
                            <a:latin typeface="Cambria Math" panose="02040503050406030204" pitchFamily="18" charset="0"/>
                          </a:rPr>
                          <m:t>𝑧</m:t>
                        </m:r>
                      </m:e>
                      <m:sub>
                        <m:r>
                          <a:rPr lang="en-US" sz="1100" b="0" i="1" smtClean="0">
                            <a:gradFill>
                              <a:gsLst>
                                <a:gs pos="2917">
                                  <a:schemeClr val="tx1"/>
                                </a:gs>
                                <a:gs pos="30000">
                                  <a:schemeClr val="tx1"/>
                                </a:gs>
                              </a:gsLst>
                              <a:lin ang="5400000" scaled="0"/>
                            </a:gradFill>
                            <a:latin typeface="Cambria Math" panose="02040503050406030204" pitchFamily="18" charset="0"/>
                          </a:rPr>
                          <m:t>𝑖</m:t>
                        </m:r>
                        <m:r>
                          <a:rPr lang="en-US" sz="1100" b="0" i="1" smtClean="0">
                            <a:gradFill>
                              <a:gsLst>
                                <a:gs pos="2917">
                                  <a:schemeClr val="tx1"/>
                                </a:gs>
                                <a:gs pos="30000">
                                  <a:schemeClr val="tx1"/>
                                </a:gs>
                              </a:gsLst>
                              <a:lin ang="5400000" scaled="0"/>
                            </a:gradFill>
                            <a:latin typeface="Cambria Math" panose="02040503050406030204" pitchFamily="18" charset="0"/>
                          </a:rPr>
                          <m:t>,</m:t>
                        </m:r>
                        <m:r>
                          <a:rPr lang="en-US" sz="1100" b="0" i="1" smtClean="0">
                            <a:gradFill>
                              <a:gsLst>
                                <a:gs pos="2917">
                                  <a:schemeClr val="tx1"/>
                                </a:gs>
                                <a:gs pos="30000">
                                  <a:schemeClr val="tx1"/>
                                </a:gs>
                              </a:gsLst>
                              <a:lin ang="5400000" scaled="0"/>
                            </a:gradFill>
                            <a:latin typeface="Cambria Math" panose="02040503050406030204" pitchFamily="18" charset="0"/>
                          </a:rPr>
                          <m:t>𝑡</m:t>
                        </m:r>
                      </m:sub>
                    </m:sSub>
                  </m:oMath>
                </a14:m>
                <a:r>
                  <a:rPr lang="en-US" sz="1059" kern="1200" dirty="0">
                    <a:solidFill>
                      <a:schemeClr val="tx1"/>
                    </a:solidFill>
                    <a:effectLst/>
                    <a:latin typeface="+mj-lt"/>
                    <a:ea typeface="+mn-ea"/>
                    <a:cs typeface="+mn-cs"/>
                  </a:rPr>
                  <a:t> </a:t>
                </a:r>
                <a:r>
                  <a:rPr lang="en-US" sz="1200" kern="1200" dirty="0">
                    <a:solidFill>
                      <a:schemeClr val="tx1"/>
                    </a:solidFill>
                    <a:effectLst/>
                    <a:latin typeface="Calibri" panose="020F0502020204030204" pitchFamily="34" charset="0"/>
                    <a:ea typeface="+mn-ea"/>
                    <a:cs typeface="Calibri" panose="020F0502020204030204" pitchFamily="34" charset="0"/>
                  </a:rPr>
                  <a:t>are by an item-dependent scale factor </a:t>
                </a:r>
                <a14:m>
                  <m:oMath xmlns:m="http://schemas.openxmlformats.org/officeDocument/2006/math">
                    <m:sSub>
                      <m:sSubPr>
                        <m:ctrlPr>
                          <a:rPr lang="en-US" sz="1100" i="1" smtClean="0">
                            <a:gradFill>
                              <a:gsLst>
                                <a:gs pos="2917">
                                  <a:schemeClr val="tx1"/>
                                </a:gs>
                                <a:gs pos="30000">
                                  <a:schemeClr val="tx1"/>
                                </a:gs>
                              </a:gsLst>
                              <a:lin ang="5400000" scaled="0"/>
                            </a:gradFill>
                            <a:latin typeface="Cambria Math" panose="02040503050406030204" pitchFamily="18" charset="0"/>
                          </a:rPr>
                        </m:ctrlPr>
                      </m:sSubPr>
                      <m:e>
                        <m:r>
                          <a:rPr lang="en-US" sz="1100" b="0" i="1" smtClean="0">
                            <a:gradFill>
                              <a:gsLst>
                                <a:gs pos="2917">
                                  <a:schemeClr val="tx1"/>
                                </a:gs>
                                <a:gs pos="30000">
                                  <a:schemeClr val="tx1"/>
                                </a:gs>
                              </a:gsLst>
                              <a:lin ang="5400000" scaled="0"/>
                            </a:gradFill>
                            <a:latin typeface="Cambria Math" panose="02040503050406030204" pitchFamily="18" charset="0"/>
                          </a:rPr>
                          <m:t>𝑣</m:t>
                        </m:r>
                      </m:e>
                      <m:sub>
                        <m:r>
                          <a:rPr lang="en-US" sz="1100" b="0" i="1" smtClean="0">
                            <a:gradFill>
                              <a:gsLst>
                                <a:gs pos="2917">
                                  <a:schemeClr val="tx1"/>
                                </a:gs>
                                <a:gs pos="30000">
                                  <a:schemeClr val="tx1"/>
                                </a:gs>
                              </a:gsLst>
                              <a:lin ang="5400000" scaled="0"/>
                            </a:gradFill>
                            <a:latin typeface="Cambria Math" panose="02040503050406030204" pitchFamily="18" charset="0"/>
                          </a:rPr>
                          <m:t>𝑖</m:t>
                        </m:r>
                      </m:sub>
                    </m:sSub>
                  </m:oMath>
                </a14:m>
                <a:r>
                  <a:rPr lang="en-US" sz="1200" kern="1200" dirty="0">
                    <a:solidFill>
                      <a:schemeClr val="tx1"/>
                    </a:solidFill>
                    <a:effectLst/>
                    <a:latin typeface="Calibri" panose="020F0502020204030204" pitchFamily="34" charset="0"/>
                    <a:ea typeface="+mn-ea"/>
                    <a:cs typeface="Calibri" panose="020F0502020204030204" pitchFamily="34" charset="0"/>
                  </a:rPr>
                  <a:t>. The neural</a:t>
                </a:r>
                <a:r>
                  <a:rPr lang="en-US" sz="1200" kern="1200" baseline="0" dirty="0">
                    <a:solidFill>
                      <a:schemeClr val="tx1"/>
                    </a:solidFill>
                    <a:effectLst/>
                    <a:latin typeface="Calibri" panose="020F0502020204030204" pitchFamily="34" charset="0"/>
                    <a:ea typeface="+mn-ea"/>
                    <a:cs typeface="Calibri" panose="020F0502020204030204" pitchFamily="34" charset="0"/>
                  </a:rPr>
                  <a:t> network is then trained on scaled series, and </a:t>
                </a:r>
                <a:r>
                  <a:rPr lang="en-US" sz="1200" kern="1200" dirty="0">
                    <a:solidFill>
                      <a:schemeClr val="tx1"/>
                    </a:solidFill>
                    <a:effectLst/>
                    <a:latin typeface="Calibri" panose="020F0502020204030204" pitchFamily="34" charset="0"/>
                    <a:ea typeface="+mn-ea"/>
                    <a:cs typeface="Calibri" panose="020F0502020204030204" pitchFamily="34" charset="0"/>
                  </a:rPr>
                  <a:t>the outputted likelihood parameters are then unscaled by multiplication of the respective scaling factors. This arithmetic handles power-law</a:t>
                </a:r>
                <a:r>
                  <a:rPr lang="en-US" sz="1200" kern="1200" baseline="0" dirty="0">
                    <a:solidFill>
                      <a:schemeClr val="tx1"/>
                    </a:solidFill>
                    <a:effectLst/>
                    <a:latin typeface="Calibri" panose="020F0502020204030204" pitchFamily="34" charset="0"/>
                    <a:ea typeface="+mn-ea"/>
                    <a:cs typeface="Calibri" panose="020F0502020204030204" pitchFamily="34" charset="0"/>
                  </a:rPr>
                  <a:t> dynamics much more</a:t>
                </a:r>
                <a:r>
                  <a:rPr lang="en-US" sz="1200" kern="1200" dirty="0">
                    <a:solidFill>
                      <a:schemeClr val="tx1"/>
                    </a:solidFill>
                    <a:effectLst/>
                    <a:latin typeface="Calibri" panose="020F0502020204030204" pitchFamily="34" charset="0"/>
                    <a:ea typeface="+mn-ea"/>
                    <a:cs typeface="Calibri" panose="020F0502020204030204" pitchFamily="34" charset="0"/>
                  </a:rPr>
                  <a:t> efficiently than letting a</a:t>
                </a:r>
                <a:r>
                  <a:rPr lang="en-US" sz="1200" kern="1200" baseline="0" dirty="0">
                    <a:solidFill>
                      <a:schemeClr val="tx1"/>
                    </a:solidFill>
                    <a:effectLst/>
                    <a:latin typeface="Calibri" panose="020F0502020204030204" pitchFamily="34" charset="0"/>
                    <a:ea typeface="+mn-ea"/>
                    <a:cs typeface="Calibri" panose="020F0502020204030204" pitchFamily="34" charset="0"/>
                  </a:rPr>
                  <a:t> neural network</a:t>
                </a:r>
                <a:r>
                  <a:rPr lang="en-US" sz="1200" kern="1200" dirty="0">
                    <a:solidFill>
                      <a:schemeClr val="tx1"/>
                    </a:solidFill>
                    <a:effectLst/>
                    <a:latin typeface="Calibri" panose="020F0502020204030204" pitchFamily="34" charset="0"/>
                    <a:ea typeface="+mn-ea"/>
                    <a:cs typeface="Calibri" panose="020F0502020204030204" pitchFamily="34" charset="0"/>
                  </a:rPr>
                  <a:t> train further epochs,</a:t>
                </a:r>
                <a:r>
                  <a:rPr lang="en-US" sz="1200" kern="1200" baseline="0" dirty="0">
                    <a:solidFill>
                      <a:schemeClr val="tx1"/>
                    </a:solidFill>
                    <a:effectLst/>
                    <a:latin typeface="Calibri" panose="020F0502020204030204" pitchFamily="34" charset="0"/>
                    <a:ea typeface="+mn-ea"/>
                    <a:cs typeface="Calibri" panose="020F0502020204030204" pitchFamily="34" charset="0"/>
                  </a:rPr>
                  <a:t> which may still not recover correct scale.</a:t>
                </a:r>
                <a:endParaRPr lang="en-US" sz="1200" kern="1200" dirty="0">
                  <a:solidFill>
                    <a:schemeClr val="tx1"/>
                  </a:solidFill>
                  <a:effectLst/>
                  <a:latin typeface="Calibri" panose="020F0502020204030204" pitchFamily="34" charset="0"/>
                  <a:ea typeface="+mn-ea"/>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kern="1200" dirty="0">
                    <a:solidFill>
                      <a:schemeClr val="tx1"/>
                    </a:solidFill>
                    <a:effectLst/>
                    <a:latin typeface="Calibri" panose="020F0502020204030204" pitchFamily="34" charset="0"/>
                    <a:ea typeface="+mn-ea"/>
                    <a:cs typeface="Calibri" panose="020F0502020204030204" pitchFamily="34" charset="0"/>
                  </a:rPr>
                  <a:t>(2) The second challenge mentioned is the sample imbalance in the data. DeepAR uses the item-dependent scale factor </a:t>
                </a:r>
                <a14:m>
                  <m:oMath xmlns:m="http://schemas.openxmlformats.org/officeDocument/2006/math">
                    <m:sSub>
                      <m:sSubPr>
                        <m:ctrlPr>
                          <a:rPr lang="en-US" sz="1050" i="1" smtClean="0">
                            <a:gradFill>
                              <a:gsLst>
                                <a:gs pos="2917">
                                  <a:schemeClr val="tx1"/>
                                </a:gs>
                                <a:gs pos="30000">
                                  <a:schemeClr val="tx1"/>
                                </a:gs>
                              </a:gsLst>
                              <a:lin ang="5400000" scaled="0"/>
                            </a:gradFill>
                            <a:latin typeface="Cambria Math" panose="02040503050406030204" pitchFamily="18" charset="0"/>
                          </a:rPr>
                        </m:ctrlPr>
                      </m:sSubPr>
                      <m:e>
                        <m:r>
                          <a:rPr lang="en-US" sz="1050" b="0" i="1" smtClean="0">
                            <a:gradFill>
                              <a:gsLst>
                                <a:gs pos="2917">
                                  <a:schemeClr val="tx1"/>
                                </a:gs>
                                <a:gs pos="30000">
                                  <a:schemeClr val="tx1"/>
                                </a:gs>
                              </a:gsLst>
                              <a:lin ang="5400000" scaled="0"/>
                            </a:gradFill>
                            <a:latin typeface="Cambria Math" panose="02040503050406030204" pitchFamily="18" charset="0"/>
                          </a:rPr>
                          <m:t>𝑣</m:t>
                        </m:r>
                      </m:e>
                      <m:sub>
                        <m:r>
                          <a:rPr lang="en-US" sz="1050" b="0" i="1" smtClean="0">
                            <a:gradFill>
                              <a:gsLst>
                                <a:gs pos="2917">
                                  <a:schemeClr val="tx1"/>
                                </a:gs>
                                <a:gs pos="30000">
                                  <a:schemeClr val="tx1"/>
                                </a:gs>
                              </a:gsLst>
                              <a:lin ang="5400000" scaled="0"/>
                            </a:gradFill>
                            <a:latin typeface="Cambria Math" panose="02040503050406030204" pitchFamily="18" charset="0"/>
                          </a:rPr>
                          <m:t>𝑖</m:t>
                        </m:r>
                      </m:sub>
                    </m:sSub>
                  </m:oMath>
                </a14:m>
                <a:r>
                  <a:rPr lang="en-US" sz="1059" kern="1200" dirty="0">
                    <a:solidFill>
                      <a:schemeClr val="tx1"/>
                    </a:solidFill>
                    <a:effectLst/>
                    <a:latin typeface="+mj-lt"/>
                    <a:ea typeface="+mn-ea"/>
                    <a:cs typeface="+mn-cs"/>
                  </a:rPr>
                  <a:t> </a:t>
                </a:r>
                <a:r>
                  <a:rPr lang="en-US" sz="1200" kern="1200" dirty="0">
                    <a:solidFill>
                      <a:schemeClr val="tx1"/>
                    </a:solidFill>
                    <a:effectLst/>
                    <a:latin typeface="Calibri" panose="020F0502020204030204" pitchFamily="34" charset="0"/>
                    <a:ea typeface="+mn-ea"/>
                    <a:cs typeface="Calibri" panose="020F0502020204030204" pitchFamily="34" charset="0"/>
                  </a:rPr>
                  <a:t>to ensure the probability of selecting a window from item series </a:t>
                </a:r>
                <a14:m>
                  <m:oMath xmlns:m="http://schemas.openxmlformats.org/officeDocument/2006/math">
                    <m:r>
                      <a:rPr lang="en-US" sz="1100" b="0" i="1" smtClean="0">
                        <a:gradFill>
                          <a:gsLst>
                            <a:gs pos="2917">
                              <a:schemeClr val="tx1"/>
                            </a:gs>
                            <a:gs pos="30000">
                              <a:schemeClr val="tx1"/>
                            </a:gs>
                          </a:gsLst>
                          <a:lin ang="5400000" scaled="0"/>
                        </a:gradFill>
                        <a:latin typeface="Cambria Math" panose="02040503050406030204" pitchFamily="18" charset="0"/>
                      </a:rPr>
                      <m:t>𝑖</m:t>
                    </m:r>
                    <m:r>
                      <a:rPr lang="en-US" sz="1100" b="0" i="0" smtClean="0">
                        <a:gradFill>
                          <a:gsLst>
                            <a:gs pos="2917">
                              <a:schemeClr val="tx1"/>
                            </a:gs>
                            <a:gs pos="30000">
                              <a:schemeClr val="tx1"/>
                            </a:gs>
                          </a:gsLst>
                          <a:lin ang="5400000" scaled="0"/>
                        </a:gradFill>
                        <a:latin typeface="Cambria Math" panose="02040503050406030204" pitchFamily="18" charset="0"/>
                      </a:rPr>
                      <m:t>, </m:t>
                    </m:r>
                  </m:oMath>
                </a14:m>
                <a:r>
                  <a:rPr lang="en-US" sz="1200" kern="1200" dirty="0">
                    <a:solidFill>
                      <a:schemeClr val="tx1"/>
                    </a:solidFill>
                    <a:effectLst/>
                    <a:latin typeface="Calibri" panose="020F0502020204030204" pitchFamily="34" charset="0"/>
                    <a:ea typeface="+mn-ea"/>
                    <a:cs typeface="Calibri" panose="020F0502020204030204" pitchFamily="34" charset="0"/>
                  </a:rPr>
                  <a:t>proportional to </a:t>
                </a:r>
                <a14:m>
                  <m:oMath xmlns:m="http://schemas.openxmlformats.org/officeDocument/2006/math">
                    <m:sSub>
                      <m:sSubPr>
                        <m:ctrlPr>
                          <a:rPr lang="en-US" sz="1100" i="1" smtClean="0">
                            <a:gradFill>
                              <a:gsLst>
                                <a:gs pos="2917">
                                  <a:schemeClr val="tx1"/>
                                </a:gs>
                                <a:gs pos="30000">
                                  <a:schemeClr val="tx1"/>
                                </a:gs>
                              </a:gsLst>
                              <a:lin ang="5400000" scaled="0"/>
                            </a:gradFill>
                            <a:latin typeface="Cambria Math" panose="02040503050406030204" pitchFamily="18" charset="0"/>
                          </a:rPr>
                        </m:ctrlPr>
                      </m:sSubPr>
                      <m:e>
                        <m:r>
                          <a:rPr lang="en-US" sz="1100" b="0" i="1" smtClean="0">
                            <a:gradFill>
                              <a:gsLst>
                                <a:gs pos="2917">
                                  <a:schemeClr val="tx1"/>
                                </a:gs>
                                <a:gs pos="30000">
                                  <a:schemeClr val="tx1"/>
                                </a:gs>
                              </a:gsLst>
                              <a:lin ang="5400000" scaled="0"/>
                            </a:gradFill>
                            <a:latin typeface="Cambria Math" panose="02040503050406030204" pitchFamily="18" charset="0"/>
                          </a:rPr>
                          <m:t>𝑣</m:t>
                        </m:r>
                      </m:e>
                      <m:sub>
                        <m:r>
                          <a:rPr lang="en-US" sz="1100" b="0" i="1" smtClean="0">
                            <a:gradFill>
                              <a:gsLst>
                                <a:gs pos="2917">
                                  <a:schemeClr val="tx1"/>
                                </a:gs>
                                <a:gs pos="30000">
                                  <a:schemeClr val="tx1"/>
                                </a:gs>
                              </a:gsLst>
                              <a:lin ang="5400000" scaled="0"/>
                            </a:gradFill>
                            <a:latin typeface="Cambria Math" panose="02040503050406030204" pitchFamily="18" charset="0"/>
                          </a:rPr>
                          <m:t>𝑖</m:t>
                        </m:r>
                      </m:sub>
                    </m:sSub>
                  </m:oMath>
                </a14:m>
                <a:r>
                  <a:rPr lang="en-US" sz="1200" kern="1200" dirty="0">
                    <a:solidFill>
                      <a:schemeClr val="tx1"/>
                    </a:solidFill>
                    <a:effectLst/>
                    <a:latin typeface="Calibri" panose="020F0502020204030204" pitchFamily="34" charset="0"/>
                    <a:ea typeface="+mn-ea"/>
                    <a:cs typeface="Calibri" panose="020F0502020204030204" pitchFamily="34" charset="0"/>
                  </a:rPr>
                  <a:t>. </a:t>
                </a:r>
                <a:r>
                  <a:rPr lang="en-US" sz="1200" dirty="0">
                    <a:latin typeface="Calibri" panose="020F0502020204030204" pitchFamily="34" charset="0"/>
                    <a:cs typeface="Calibri" panose="020F0502020204030204" pitchFamily="34" charset="0"/>
                  </a:rPr>
                  <a:t>This is different from uniform sampling, which </a:t>
                </a:r>
                <a:r>
                  <a:rPr lang="en-US" sz="1200" kern="1200" dirty="0">
                    <a:solidFill>
                      <a:schemeClr val="tx1"/>
                    </a:solidFill>
                    <a:effectLst/>
                    <a:latin typeface="Calibri" panose="020F0502020204030204" pitchFamily="34" charset="0"/>
                    <a:ea typeface="+mn-ea"/>
                    <a:cs typeface="Calibri" panose="020F0502020204030204" pitchFamily="34" charset="0"/>
                  </a:rPr>
                  <a:t>will not visit the few large-scale series frequently enough, and therefore underfit those time series.</a:t>
                </a:r>
                <a:endParaRPr lang="en-US" sz="1200" dirty="0">
                  <a:latin typeface="Calibri" panose="020F0502020204030204" pitchFamily="34" charset="0"/>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kern="1200" dirty="0">
                    <a:solidFill>
                      <a:schemeClr val="tx1"/>
                    </a:solidFill>
                    <a:effectLst/>
                    <a:latin typeface="Calibri" panose="020F0502020204030204" pitchFamily="34" charset="0"/>
                    <a:ea typeface="+mn-ea"/>
                    <a:cs typeface="Calibri" panose="020F0502020204030204" pitchFamily="34" charset="0"/>
                  </a:rPr>
                  <a:t>To learn more about the way DeepAR handles scaling, download </a:t>
                </a:r>
                <a:r>
                  <a:rPr lang="en-US" sz="1200" u="sng" kern="1200" dirty="0">
                    <a:solidFill>
                      <a:schemeClr val="tx1"/>
                    </a:solidFill>
                    <a:effectLst/>
                    <a:latin typeface="Calibri" panose="020F0502020204030204" pitchFamily="34" charset="0"/>
                    <a:ea typeface="+mn-ea"/>
                    <a:cs typeface="Calibri" panose="020F0502020204030204" pitchFamily="34" charset="0"/>
                    <a:hlinkClick r:id="rId3"/>
                  </a:rPr>
                  <a:t>DeepAR: Probabilistic Forecasting with Autoregressive Recurrent Network</a:t>
                </a:r>
                <a:r>
                  <a:rPr lang="en-US" sz="1200" u="sng" kern="1200" dirty="0">
                    <a:solidFill>
                      <a:schemeClr val="tx1"/>
                    </a:solidFill>
                    <a:effectLst/>
                    <a:latin typeface="Calibri" panose="020F0502020204030204" pitchFamily="34" charset="0"/>
                    <a:ea typeface="+mn-ea"/>
                    <a:cs typeface="Calibri" panose="020F0502020204030204" pitchFamily="34" charset="0"/>
                  </a:rPr>
                  <a:t> </a:t>
                </a:r>
                <a:r>
                  <a:rPr lang="en-US" sz="1200" kern="1200" dirty="0">
                    <a:solidFill>
                      <a:schemeClr val="tx1"/>
                    </a:solidFill>
                    <a:effectLst/>
                    <a:latin typeface="Calibri" panose="020F0502020204030204" pitchFamily="34" charset="0"/>
                    <a:ea typeface="+mn-ea"/>
                    <a:cs typeface="Calibri" panose="020F0502020204030204" pitchFamily="34" charset="0"/>
                  </a:rPr>
                  <a:t>and refer to Section 3.4.</a:t>
                </a:r>
                <a:endParaRPr lang="en-US" sz="1200" dirty="0">
                  <a:latin typeface="Calibri" panose="020F0502020204030204" pitchFamily="34" charset="0"/>
                  <a:cs typeface="Calibri" panose="020F0502020204030204" pitchFamily="34" charset="0"/>
                </a:endParaRPr>
              </a:p>
            </p:txBody>
          </p:sp>
        </mc:Choice>
        <mc:Fallback xmlns="">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dirty="0"/>
                  <a:t>This handles </a:t>
                </a:r>
                <a:r>
                  <a:rPr lang="en-US" sz="1059" kern="1200" dirty="0">
                    <a:solidFill>
                      <a:schemeClr val="tx1"/>
                    </a:solidFill>
                    <a:effectLst/>
                    <a:latin typeface="+mj-lt"/>
                    <a:ea typeface="+mn-ea"/>
                    <a:cs typeface="+mn-cs"/>
                  </a:rPr>
                  <a:t>imbalances in the data. Now, the probability of selecting a window from an example with scale </a:t>
                </a:r>
                <a:r>
                  <a:rPr lang="en-US" sz="1100" b="0" i="0">
                    <a:gradFill>
                      <a:gsLst>
                        <a:gs pos="2917">
                          <a:schemeClr val="tx1"/>
                        </a:gs>
                        <a:gs pos="30000">
                          <a:schemeClr val="tx1"/>
                        </a:gs>
                      </a:gsLst>
                      <a:lin ang="5400000" scaled="0"/>
                    </a:gradFill>
                    <a:latin typeface="Cambria Math" panose="02040503050406030204" pitchFamily="18" charset="0"/>
                  </a:rPr>
                  <a:t>𝑣_𝑖</a:t>
                </a:r>
                <a:r>
                  <a:rPr lang="en-US" sz="1059" kern="1200" dirty="0">
                    <a:solidFill>
                      <a:schemeClr val="tx1"/>
                    </a:solidFill>
                    <a:effectLst/>
                    <a:latin typeface="+mj-lt"/>
                    <a:ea typeface="+mn-ea"/>
                    <a:cs typeface="+mn-cs"/>
                  </a:rPr>
                  <a:t> is proportional to </a:t>
                </a:r>
                <a:r>
                  <a:rPr lang="en-US" sz="1100" b="0" i="0">
                    <a:gradFill>
                      <a:gsLst>
                        <a:gs pos="2917">
                          <a:schemeClr val="tx1"/>
                        </a:gs>
                        <a:gs pos="30000">
                          <a:schemeClr val="tx1"/>
                        </a:gs>
                      </a:gsLst>
                      <a:lin ang="5400000" scaled="0"/>
                    </a:gradFill>
                    <a:latin typeface="Cambria Math" panose="02040503050406030204" pitchFamily="18" charset="0"/>
                  </a:rPr>
                  <a:t>𝑣_𝑖</a:t>
                </a:r>
                <a:r>
                  <a:rPr lang="en-US" sz="1059" kern="1200" dirty="0">
                    <a:solidFill>
                      <a:schemeClr val="tx1"/>
                    </a:solidFill>
                    <a:effectLst/>
                    <a:latin typeface="+mj-lt"/>
                    <a:ea typeface="+mn-ea"/>
                    <a:cs typeface="+mn-cs"/>
                  </a:rPr>
                  <a:t>. </a:t>
                </a:r>
                <a:endParaRPr lang="en-US"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dirty="0"/>
                  <a:t>This is different from uniform sampling, which </a:t>
                </a:r>
                <a:r>
                  <a:rPr lang="en-US" sz="1059" kern="1200" dirty="0">
                    <a:solidFill>
                      <a:schemeClr val="tx1"/>
                    </a:solidFill>
                    <a:effectLst/>
                    <a:latin typeface="+mj-lt"/>
                    <a:ea typeface="+mn-ea"/>
                    <a:cs typeface="+mn-cs"/>
                  </a:rPr>
                  <a:t>will not visit frequently enough any small number time series that has a large scale, and which then results in underfitting those time series. </a:t>
                </a:r>
                <a:endParaRPr lang="en-US"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dirty="0" err="1"/>
                  <a:t>DeepAR’s</a:t>
                </a:r>
                <a:r>
                  <a:rPr lang="en-US" dirty="0"/>
                  <a:t> sampling scheme </a:t>
                </a:r>
                <a:r>
                  <a:rPr lang="en-US" sz="1059" kern="1200" dirty="0">
                    <a:solidFill>
                      <a:schemeClr val="tx1"/>
                    </a:solidFill>
                    <a:effectLst/>
                    <a:latin typeface="+mj-lt"/>
                    <a:ea typeface="+mn-ea"/>
                    <a:cs typeface="+mn-cs"/>
                  </a:rPr>
                  <a:t>effectively compensates for such skew.</a:t>
                </a:r>
                <a:endParaRPr lang="en-US" dirty="0"/>
              </a:p>
            </p:txBody>
          </p:sp>
        </mc:Fallback>
      </mc:AlternateContent>
    </p:spTree>
    <p:extLst>
      <p:ext uri="{BB962C8B-B14F-4D97-AF65-F5344CB8AC3E}">
        <p14:creationId xmlns:p14="http://schemas.microsoft.com/office/powerpoint/2010/main" val="267035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Calibri" panose="020F0502020204030204" pitchFamily="34" charset="0"/>
                <a:ea typeface="+mn-ea"/>
                <a:cs typeface="Calibri" panose="020F0502020204030204" pitchFamily="34" charset="0"/>
              </a:rPr>
              <a:t>And for a final highlight of a DeepAR benefit, consider cold start forecasting. A cold start scenario occurs when you want to generate a forecast for a time series with little or no existing historical data. This occurs frequently in practice, such as in scenarios where new products are introduced or new AWS Regions are launched. Traditional methods such as ARIMA or ES rely solely on the historical data of an individual time series, and as such they are typically less accurate in the cold start case. Consider the example of forecasting clothing items such as sneakers. A neural network-based algorithm such as DeepAR can learn typical behavior of new sneaker sales based on the sales patterns of other types of sneakers when they were first released. By learning relationships from multiple related time series within the training data, DeepAR can provide more accurate forecasts than the existing alternatives.</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1616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59F925-2352-4891-8D43-6D9E2419DD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2" name="Rectangle 1"/>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Graphic 5">
            <a:extLst>
              <a:ext uri="{FF2B5EF4-FFF2-40B4-BE49-F238E27FC236}">
                <a16:creationId xmlns:a16="http://schemas.microsoft.com/office/drawing/2014/main" id="{8FE005A7-7E65-4756-AF89-359FFFE7B1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33950" y="3571875"/>
            <a:ext cx="4762500" cy="1085850"/>
          </a:xfrm>
          <a:prstGeom prst="rect">
            <a:avLst/>
          </a:prstGeom>
        </p:spPr>
      </p:pic>
    </p:spTree>
    <p:extLst>
      <p:ext uri="{BB962C8B-B14F-4D97-AF65-F5344CB8AC3E}">
        <p14:creationId xmlns:p14="http://schemas.microsoft.com/office/powerpoint/2010/main" val="4100381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1C44F60-96AF-4ABC-A435-2C2A133BC10F}"/>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p:nvPr>
        </p:nvSpPr>
        <p:spPr>
          <a:xfrm>
            <a:off x="323088" y="347413"/>
            <a:ext cx="14017752" cy="1079598"/>
          </a:xfrm>
        </p:spPr>
        <p:txBody>
          <a:body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8A9D83BD-CBDA-47B5-82D5-43BD58971F25}"/>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2837543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BD08D5-9363-49D4-89A2-50503090D09C}"/>
              </a:ext>
            </a:extLst>
          </p:cNvPr>
          <p:cNvSpPr/>
          <p:nvPr userDrawn="1"/>
        </p:nvSpPr>
        <p:spPr bwMode="white">
          <a:xfrm>
            <a:off x="5397500" y="7437439"/>
            <a:ext cx="2393689" cy="338094"/>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23088" y="347412"/>
            <a:ext cx="6260590" cy="1618547"/>
          </a:xfrm>
        </p:spPr>
        <p:txBody>
          <a:body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7">
            <a:extLst>
              <a:ext uri="{FF2B5EF4-FFF2-40B4-BE49-F238E27FC236}">
                <a16:creationId xmlns:a16="http://schemas.microsoft.com/office/drawing/2014/main" id="{79D2916E-6016-4F1A-B09E-321ABAA07752}"/>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Tree>
    <p:extLst>
      <p:ext uri="{BB962C8B-B14F-4D97-AF65-F5344CB8AC3E}">
        <p14:creationId xmlns:p14="http://schemas.microsoft.com/office/powerpoint/2010/main" val="10145711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0172A3F-D37C-4935-8664-1AA9E132A404}"/>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4" name="Text Placeholder 3">
            <a:extLst>
              <a:ext uri="{FF2B5EF4-FFF2-40B4-BE49-F238E27FC236}">
                <a16:creationId xmlns:a16="http://schemas.microsoft.com/office/drawing/2014/main" id="{6E2083C0-33B4-4180-9120-11EA27B97CC6}"/>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9" name="Title 8">
            <a:extLst>
              <a:ext uri="{FF2B5EF4-FFF2-40B4-BE49-F238E27FC236}">
                <a16:creationId xmlns:a16="http://schemas.microsoft.com/office/drawing/2014/main" id="{A4EF9DF8-E8E9-4CAD-A5B5-16FBEC81DD87}"/>
              </a:ext>
            </a:extLst>
          </p:cNvPr>
          <p:cNvSpPr>
            <a:spLocks noGrp="1"/>
          </p:cNvSpPr>
          <p:nvPr>
            <p:ph type="title"/>
          </p:nvPr>
        </p:nvSpPr>
        <p:spPr bwMode="white">
          <a:xfrm>
            <a:off x="323088" y="347413"/>
            <a:ext cx="13987008" cy="1079598"/>
          </a:xfrm>
        </p:spPr>
        <p:txBody>
          <a:bodyPr/>
          <a:lstStyle/>
          <a:p>
            <a:r>
              <a:rPr lang="en-US"/>
              <a:t>Click to edit Master title style</a:t>
            </a:r>
            <a:endParaRPr lang="en-US" dirty="0"/>
          </a:p>
        </p:txBody>
      </p:sp>
    </p:spTree>
    <p:extLst>
      <p:ext uri="{BB962C8B-B14F-4D97-AF65-F5344CB8AC3E}">
        <p14:creationId xmlns:p14="http://schemas.microsoft.com/office/powerpoint/2010/main" val="33814982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bg>
      <p:bgRef idx="1001">
        <a:schemeClr val="bg2"/>
      </p:bgRef>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0"/>
            <a:ext cx="14630400" cy="8229600"/>
          </a:xfrm>
        </p:spPr>
        <p:txBody>
          <a:bodyPr anchor="ctr" anchorCtr="0">
            <a:noAutofit/>
          </a:bodyPr>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626312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p:bgPr>
        <a:solidFill>
          <a:schemeClr val="bg1"/>
        </a:solidFill>
        <a:effectLst/>
      </p:bgPr>
    </p:bg>
    <p:spTree>
      <p:nvGrpSpPr>
        <p:cNvPr id="1" name=""/>
        <p:cNvGrpSpPr/>
        <p:nvPr/>
      </p:nvGrpSpPr>
      <p:grpSpPr>
        <a:xfrm>
          <a:off x="0" y="0"/>
          <a:ext cx="0" cy="0"/>
          <a:chOff x="0" y="0"/>
          <a:chExt cx="0" cy="0"/>
        </a:xfrm>
      </p:grpSpPr>
      <p:pic>
        <p:nvPicPr>
          <p:cNvPr id="14" name="Picture 13" descr="A picture containing object&#10;&#10;Description generated with high confidence">
            <a:extLst>
              <a:ext uri="{FF2B5EF4-FFF2-40B4-BE49-F238E27FC236}">
                <a16:creationId xmlns:a16="http://schemas.microsoft.com/office/drawing/2014/main" id="{C9571B55-C11F-4D26-B011-4F09A250774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a:stretch/>
        </p:blipFill>
        <p:spPr>
          <a:xfrm>
            <a:off x="0" y="0"/>
            <a:ext cx="14630400" cy="8229600"/>
          </a:xfrm>
          <a:prstGeom prst="rect">
            <a:avLst/>
          </a:prstGeom>
        </p:spPr>
      </p:pic>
      <p:sp>
        <p:nvSpPr>
          <p:cNvPr id="2" name="Title 1"/>
          <p:cNvSpPr>
            <a:spLocks noGrp="1"/>
          </p:cNvSpPr>
          <p:nvPr>
            <p:ph type="title" hasCustomPrompt="1"/>
          </p:nvPr>
        </p:nvSpPr>
        <p:spPr bwMode="white">
          <a:xfrm>
            <a:off x="323850" y="3444973"/>
            <a:ext cx="12908725" cy="1126462"/>
          </a:xfrm>
          <a:noFill/>
        </p:spPr>
        <p:txBody>
          <a:bodyPr wrap="square" tIns="146304"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grpSp>
        <p:nvGrpSpPr>
          <p:cNvPr id="8" name="Group 7">
            <a:extLst>
              <a:ext uri="{FF2B5EF4-FFF2-40B4-BE49-F238E27FC236}">
                <a16:creationId xmlns:a16="http://schemas.microsoft.com/office/drawing/2014/main" id="{3092D843-89F4-4F98-A23F-83882EAAAF1D}"/>
              </a:ext>
            </a:extLst>
          </p:cNvPr>
          <p:cNvGrpSpPr/>
          <p:nvPr userDrawn="1"/>
        </p:nvGrpSpPr>
        <p:grpSpPr bwMode="white">
          <a:xfrm>
            <a:off x="548569" y="7406123"/>
            <a:ext cx="8747832" cy="261106"/>
            <a:chOff x="548569" y="7406123"/>
            <a:chExt cx="8747832" cy="261106"/>
          </a:xfrm>
        </p:grpSpPr>
        <p:pic>
          <p:nvPicPr>
            <p:cNvPr id="11" name="Graphic 10">
              <a:extLst>
                <a:ext uri="{FF2B5EF4-FFF2-40B4-BE49-F238E27FC236}">
                  <a16:creationId xmlns:a16="http://schemas.microsoft.com/office/drawing/2014/main" id="{8C822435-BAE8-4282-84A4-90191476B79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3" name="TextBox 3">
              <a:extLst>
                <a:ext uri="{FF2B5EF4-FFF2-40B4-BE49-F238E27FC236}">
                  <a16:creationId xmlns:a16="http://schemas.microsoft.com/office/drawing/2014/main" id="{3B8DAA67-CC92-4CF0-9FA5-BD2C6039FC88}"/>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0" name="Picture 9">
            <a:extLst>
              <a:ext uri="{FF2B5EF4-FFF2-40B4-BE49-F238E27FC236}">
                <a16:creationId xmlns:a16="http://schemas.microsoft.com/office/drawing/2014/main" id="{36E41032-D589-4546-B9F1-22E0581F68F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377086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59AB8F-F889-4858-8333-C8736D20CD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6" name="Title 1"/>
          <p:cNvSpPr>
            <a:spLocks noGrp="1"/>
          </p:cNvSpPr>
          <p:nvPr>
            <p:ph type="title" hasCustomPrompt="1"/>
          </p:nvPr>
        </p:nvSpPr>
        <p:spPr bwMode="white">
          <a:xfrm>
            <a:off x="322675" y="3444973"/>
            <a:ext cx="12908725" cy="1126462"/>
          </a:xfrm>
          <a:noFill/>
        </p:spPr>
        <p:txBody>
          <a:bodyPr vert="horz" wrap="square" lIns="182880" tIns="146304" rIns="182880" bIns="146304" rtlCol="0" anchor="t" anchorCtr="0">
            <a:spAutoFit/>
          </a:bodyPr>
          <a:lstStyle>
            <a:lvl1pPr>
              <a:defRPr lang="en-US" sz="6000" spc="-118" dirty="0">
                <a:gradFill>
                  <a:gsLst>
                    <a:gs pos="0">
                      <a:schemeClr val="tx1"/>
                    </a:gs>
                    <a:gs pos="100000">
                      <a:schemeClr val="tx1"/>
                    </a:gs>
                  </a:gsLst>
                  <a:lin ang="5400000" scaled="0"/>
                </a:gradFill>
              </a:defRPr>
            </a:lvl1pPr>
          </a:lstStyle>
          <a:p>
            <a:pPr lvl="0"/>
            <a:r>
              <a:rPr lang="en-US" dirty="0"/>
              <a:t>Video</a:t>
            </a:r>
          </a:p>
        </p:txBody>
      </p:sp>
      <p:grpSp>
        <p:nvGrpSpPr>
          <p:cNvPr id="10" name="Group 9">
            <a:extLst>
              <a:ext uri="{FF2B5EF4-FFF2-40B4-BE49-F238E27FC236}">
                <a16:creationId xmlns:a16="http://schemas.microsoft.com/office/drawing/2014/main" id="{90436F05-F070-4159-B68A-8D29AF290135}"/>
              </a:ext>
            </a:extLst>
          </p:cNvPr>
          <p:cNvGrpSpPr/>
          <p:nvPr userDrawn="1"/>
        </p:nvGrpSpPr>
        <p:grpSpPr bwMode="white">
          <a:xfrm>
            <a:off x="548569" y="7406123"/>
            <a:ext cx="8747832" cy="261106"/>
            <a:chOff x="548569" y="7406123"/>
            <a:chExt cx="8747832" cy="261106"/>
          </a:xfrm>
        </p:grpSpPr>
        <p:pic>
          <p:nvPicPr>
            <p:cNvPr id="12" name="Graphic 11">
              <a:extLst>
                <a:ext uri="{FF2B5EF4-FFF2-40B4-BE49-F238E27FC236}">
                  <a16:creationId xmlns:a16="http://schemas.microsoft.com/office/drawing/2014/main" id="{C87DB9A7-4AB6-49C1-ABE2-766D96966C4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3" name="TextBox 3">
              <a:extLst>
                <a:ext uri="{FF2B5EF4-FFF2-40B4-BE49-F238E27FC236}">
                  <a16:creationId xmlns:a16="http://schemas.microsoft.com/office/drawing/2014/main" id="{C31626E3-1E13-4965-B277-26C4DAEDC390}"/>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9" name="Picture 8">
            <a:extLst>
              <a:ext uri="{FF2B5EF4-FFF2-40B4-BE49-F238E27FC236}">
                <a16:creationId xmlns:a16="http://schemas.microsoft.com/office/drawing/2014/main" id="{2FE560A4-56E6-4564-BB52-39283940C7E8}"/>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224901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bg>
      <p:bgPr>
        <a:solidFill>
          <a:schemeClr val="accent4"/>
        </a:solidFill>
        <a:effectLst/>
      </p:bgPr>
    </p:bg>
    <p:spTree>
      <p:nvGrpSpPr>
        <p:cNvPr id="1" name=""/>
        <p:cNvGrpSpPr/>
        <p:nvPr/>
      </p:nvGrpSpPr>
      <p:grpSpPr>
        <a:xfrm>
          <a:off x="0" y="0"/>
          <a:ext cx="0" cy="0"/>
          <a:chOff x="0" y="0"/>
          <a:chExt cx="0" cy="0"/>
        </a:xfrm>
      </p:grpSpPr>
      <p:pic>
        <p:nvPicPr>
          <p:cNvPr id="14" name="Picture 13" descr="A picture containing object&#10;&#10;Description generated with high confidence">
            <a:extLst>
              <a:ext uri="{FF2B5EF4-FFF2-40B4-BE49-F238E27FC236}">
                <a16:creationId xmlns:a16="http://schemas.microsoft.com/office/drawing/2014/main" id="{B5BCDF69-7CA5-4D61-8B97-90CC34C0A5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4630401" cy="8229600"/>
          </a:xfrm>
          <a:prstGeom prst="rect">
            <a:avLst/>
          </a:prstGeom>
        </p:spPr>
      </p:pic>
      <p:sp>
        <p:nvSpPr>
          <p:cNvPr id="6" name="Title 1"/>
          <p:cNvSpPr>
            <a:spLocks noGrp="1"/>
          </p:cNvSpPr>
          <p:nvPr>
            <p:ph type="title" hasCustomPrompt="1"/>
          </p:nvPr>
        </p:nvSpPr>
        <p:spPr bwMode="white">
          <a:xfrm>
            <a:off x="323850" y="3444973"/>
            <a:ext cx="12908725" cy="1126462"/>
          </a:xfrm>
          <a:noFill/>
        </p:spPr>
        <p:txBody>
          <a:bodyPr vert="horz" wrap="square" lIns="182880" tIns="146304" rIns="182880" bIns="146304" rtlCol="0" anchor="t" anchorCtr="0">
            <a:spAutoFit/>
          </a:bodyPr>
          <a:lstStyle>
            <a:lvl1pPr>
              <a:defRPr lang="en-US" sz="6000" spc="-118" dirty="0">
                <a:gradFill>
                  <a:gsLst>
                    <a:gs pos="0">
                      <a:schemeClr val="tx1"/>
                    </a:gs>
                    <a:gs pos="100000">
                      <a:schemeClr val="tx1"/>
                    </a:gs>
                  </a:gsLst>
                  <a:lin ang="5400000" scaled="0"/>
                </a:gradFill>
              </a:defRPr>
            </a:lvl1pPr>
          </a:lstStyle>
          <a:p>
            <a:pPr lvl="0"/>
            <a:r>
              <a:rPr lang="en-US" dirty="0"/>
              <a:t>Demo</a:t>
            </a:r>
          </a:p>
        </p:txBody>
      </p:sp>
      <p:grpSp>
        <p:nvGrpSpPr>
          <p:cNvPr id="8" name="Group 7">
            <a:extLst>
              <a:ext uri="{FF2B5EF4-FFF2-40B4-BE49-F238E27FC236}">
                <a16:creationId xmlns:a16="http://schemas.microsoft.com/office/drawing/2014/main" id="{75EEF905-FAED-46A8-A897-14D40C217D5A}"/>
              </a:ext>
            </a:extLst>
          </p:cNvPr>
          <p:cNvGrpSpPr/>
          <p:nvPr userDrawn="1"/>
        </p:nvGrpSpPr>
        <p:grpSpPr bwMode="white">
          <a:xfrm>
            <a:off x="548569" y="7406123"/>
            <a:ext cx="8747832" cy="261106"/>
            <a:chOff x="548569" y="7406123"/>
            <a:chExt cx="8747832" cy="261106"/>
          </a:xfrm>
        </p:grpSpPr>
        <p:pic>
          <p:nvPicPr>
            <p:cNvPr id="10" name="Graphic 9">
              <a:extLst>
                <a:ext uri="{FF2B5EF4-FFF2-40B4-BE49-F238E27FC236}">
                  <a16:creationId xmlns:a16="http://schemas.microsoft.com/office/drawing/2014/main" id="{4E9E71C6-FF89-42FD-A814-26596712814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3" name="TextBox 3">
              <a:extLst>
                <a:ext uri="{FF2B5EF4-FFF2-40B4-BE49-F238E27FC236}">
                  <a16:creationId xmlns:a16="http://schemas.microsoft.com/office/drawing/2014/main" id="{6DC6AB55-A62E-4AF6-8FBC-8DDB1DDD1858}"/>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9" name="Picture 8">
            <a:extLst>
              <a:ext uri="{FF2B5EF4-FFF2-40B4-BE49-F238E27FC236}">
                <a16:creationId xmlns:a16="http://schemas.microsoft.com/office/drawing/2014/main" id="{864D5268-C838-44C2-9C15-1EAB18B9ACD4}"/>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729210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13768388" cy="4555093"/>
          </a:xfrm>
        </p:spPr>
        <p:txBody>
          <a:bodyPr/>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8" name="Group 7">
            <a:extLst>
              <a:ext uri="{FF2B5EF4-FFF2-40B4-BE49-F238E27FC236}">
                <a16:creationId xmlns:a16="http://schemas.microsoft.com/office/drawing/2014/main" id="{41A6E440-F5AD-4713-A248-F7D403C95F36}"/>
              </a:ext>
            </a:extLst>
          </p:cNvPr>
          <p:cNvGrpSpPr/>
          <p:nvPr userDrawn="1"/>
        </p:nvGrpSpPr>
        <p:grpSpPr>
          <a:xfrm>
            <a:off x="548569" y="7406123"/>
            <a:ext cx="8747832" cy="261106"/>
            <a:chOff x="548569" y="7406123"/>
            <a:chExt cx="8747832" cy="261106"/>
          </a:xfrm>
        </p:grpSpPr>
        <p:pic>
          <p:nvPicPr>
            <p:cNvPr id="10" name="Graphic 9">
              <a:extLst>
                <a:ext uri="{FF2B5EF4-FFF2-40B4-BE49-F238E27FC236}">
                  <a16:creationId xmlns:a16="http://schemas.microsoft.com/office/drawing/2014/main" id="{09E6A2E6-FBB2-4D44-A958-76165835580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8569" y="7406123"/>
              <a:ext cx="1075500" cy="245214"/>
            </a:xfrm>
            <a:prstGeom prst="rect">
              <a:avLst/>
            </a:prstGeom>
          </p:spPr>
        </p:pic>
        <p:sp>
          <p:nvSpPr>
            <p:cNvPr id="14" name="TextBox 3">
              <a:extLst>
                <a:ext uri="{FF2B5EF4-FFF2-40B4-BE49-F238E27FC236}">
                  <a16:creationId xmlns:a16="http://schemas.microsoft.com/office/drawing/2014/main" id="{2E8D635A-51BE-43FE-AC3A-0ACEA658DB8E}"/>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9" name="Picture 8">
            <a:extLst>
              <a:ext uri="{FF2B5EF4-FFF2-40B4-BE49-F238E27FC236}">
                <a16:creationId xmlns:a16="http://schemas.microsoft.com/office/drawing/2014/main" id="{C48AA576-BFFE-49D7-B4C6-27E24E8847C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19676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Column_Code">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453188" cy="4555093"/>
          </a:xfrm>
        </p:spPr>
        <p:txBody>
          <a:bodyPr/>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064787" y="1809750"/>
            <a:ext cx="6453188" cy="4555093"/>
          </a:xfrm>
        </p:spPr>
        <p:txBody>
          <a:bodyPr/>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8" name="Group 7">
            <a:extLst>
              <a:ext uri="{FF2B5EF4-FFF2-40B4-BE49-F238E27FC236}">
                <a16:creationId xmlns:a16="http://schemas.microsoft.com/office/drawing/2014/main" id="{47CD68A5-977B-42BF-8013-C0F3710219EA}"/>
              </a:ext>
            </a:extLst>
          </p:cNvPr>
          <p:cNvGrpSpPr/>
          <p:nvPr userDrawn="1"/>
        </p:nvGrpSpPr>
        <p:grpSpPr>
          <a:xfrm>
            <a:off x="548569" y="7406123"/>
            <a:ext cx="8747832" cy="261106"/>
            <a:chOff x="548569" y="7406123"/>
            <a:chExt cx="8747832" cy="261106"/>
          </a:xfrm>
        </p:grpSpPr>
        <p:pic>
          <p:nvPicPr>
            <p:cNvPr id="10" name="Graphic 9">
              <a:extLst>
                <a:ext uri="{FF2B5EF4-FFF2-40B4-BE49-F238E27FC236}">
                  <a16:creationId xmlns:a16="http://schemas.microsoft.com/office/drawing/2014/main" id="{E8B56DFB-A510-441B-B397-CFFDD149830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8569" y="7406123"/>
              <a:ext cx="1075500" cy="245214"/>
            </a:xfrm>
            <a:prstGeom prst="rect">
              <a:avLst/>
            </a:prstGeom>
          </p:spPr>
        </p:pic>
        <p:sp>
          <p:nvSpPr>
            <p:cNvPr id="15" name="TextBox 3">
              <a:extLst>
                <a:ext uri="{FF2B5EF4-FFF2-40B4-BE49-F238E27FC236}">
                  <a16:creationId xmlns:a16="http://schemas.microsoft.com/office/drawing/2014/main" id="{F225BAA7-CE09-40D4-9109-8D9045AF7F93}"/>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3" name="Picture 12">
            <a:extLst>
              <a:ext uri="{FF2B5EF4-FFF2-40B4-BE49-F238E27FC236}">
                <a16:creationId xmlns:a16="http://schemas.microsoft.com/office/drawing/2014/main" id="{D4C12E46-82F8-43B9-B202-0ACFBA0C2C3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1994129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_1">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D4DE95-6AD4-49A7-86CE-3AC3090C20E5}"/>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5" name="Title 4"/>
          <p:cNvSpPr>
            <a:spLocks noGrp="1"/>
          </p:cNvSpPr>
          <p:nvPr>
            <p:ph type="title" hasCustomPrompt="1"/>
          </p:nvPr>
        </p:nvSpPr>
        <p:spPr bwMode="white">
          <a:xfrm>
            <a:off x="323850" y="2225993"/>
            <a:ext cx="12910746" cy="2692450"/>
          </a:xfrm>
        </p:spPr>
        <p:txBody>
          <a:bodyPr lIns="182880"/>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6233160" y="5454968"/>
            <a:ext cx="7001828" cy="572464"/>
          </a:xfrm>
        </p:spPr>
        <p:txBody>
          <a:bodyPr lIns="182880"/>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38362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91BAB58-2571-40B8-8628-CFDD2F94BF49}"/>
              </a:ext>
            </a:extLst>
          </p:cNvPr>
          <p:cNvGrpSpPr/>
          <p:nvPr userDrawn="1"/>
        </p:nvGrpSpPr>
        <p:grpSpPr>
          <a:xfrm>
            <a:off x="0" y="0"/>
            <a:ext cx="14630400" cy="8229600"/>
            <a:chOff x="0" y="0"/>
            <a:chExt cx="14630400" cy="8229600"/>
          </a:xfrm>
        </p:grpSpPr>
        <p:pic>
          <p:nvPicPr>
            <p:cNvPr id="21" name="Picture 20">
              <a:extLst>
                <a:ext uri="{FF2B5EF4-FFF2-40B4-BE49-F238E27FC236}">
                  <a16:creationId xmlns:a16="http://schemas.microsoft.com/office/drawing/2014/main" id="{947DC354-BF09-43C8-A59E-03EFF046640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2" name="Rectangle 21">
              <a:extLst>
                <a:ext uri="{FF2B5EF4-FFF2-40B4-BE49-F238E27FC236}">
                  <a16:creationId xmlns:a16="http://schemas.microsoft.com/office/drawing/2014/main" id="{BE2E52A4-CEA4-4CA8-A16A-1D796A239683}"/>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323088" y="2330011"/>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323850" y="4652963"/>
            <a:ext cx="10458448" cy="1665514"/>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323087" y="1471315"/>
            <a:ext cx="10462197"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pic>
        <p:nvPicPr>
          <p:cNvPr id="15" name="Graphic 14">
            <a:extLst>
              <a:ext uri="{FF2B5EF4-FFF2-40B4-BE49-F238E27FC236}">
                <a16:creationId xmlns:a16="http://schemas.microsoft.com/office/drawing/2014/main" id="{7EC6862C-8F56-4D12-83C8-F11D2E35989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06123"/>
            <a:ext cx="1075500" cy="245214"/>
          </a:xfrm>
          <a:prstGeom prst="rect">
            <a:avLst/>
          </a:prstGeom>
        </p:spPr>
      </p:pic>
      <p:sp>
        <p:nvSpPr>
          <p:cNvPr id="16" name="TextBox 3">
            <a:extLst>
              <a:ext uri="{FF2B5EF4-FFF2-40B4-BE49-F238E27FC236}">
                <a16:creationId xmlns:a16="http://schemas.microsoft.com/office/drawing/2014/main" id="{1FFAA4BC-39DA-4BA4-A008-EDCAFDC3CD19}"/>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12" name="Picture 11">
            <a:extLst>
              <a:ext uri="{FF2B5EF4-FFF2-40B4-BE49-F238E27FC236}">
                <a16:creationId xmlns:a16="http://schemas.microsoft.com/office/drawing/2014/main" id="{F8660CFB-B237-4314-8C07-652E59D1DD69}"/>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346200948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23A6C23-27D5-45F9-A468-5103B33603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9" name="Rectangle: Single Corner Rounded 8">
            <a:extLst>
              <a:ext uri="{FF2B5EF4-FFF2-40B4-BE49-F238E27FC236}">
                <a16:creationId xmlns:a16="http://schemas.microsoft.com/office/drawing/2014/main" id="{ED2025C5-771A-446C-A883-53DD533B711E}"/>
              </a:ext>
            </a:extLst>
          </p:cNvPr>
          <p:cNvSpPr/>
          <p:nvPr userDrawn="1"/>
        </p:nvSpPr>
        <p:spPr bwMode="auto">
          <a:xfrm flipH="1">
            <a:off x="10920329" y="6153374"/>
            <a:ext cx="3710070" cy="2076226"/>
          </a:xfrm>
          <a:prstGeom prst="round1Rect">
            <a:avLst>
              <a:gd name="adj"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white">
          <a:xfrm>
            <a:off x="323850" y="4235192"/>
            <a:ext cx="6130439" cy="1665514"/>
          </a:xfrm>
        </p:spPr>
        <p:txBody>
          <a:bodyPr lIns="182880" tIns="146304"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grpSp>
        <p:nvGrpSpPr>
          <p:cNvPr id="14" name="Group 13">
            <a:extLst>
              <a:ext uri="{FF2B5EF4-FFF2-40B4-BE49-F238E27FC236}">
                <a16:creationId xmlns:a16="http://schemas.microsoft.com/office/drawing/2014/main" id="{A081BD97-AD75-46E6-A0F4-F1BEF481D468}"/>
              </a:ext>
            </a:extLst>
          </p:cNvPr>
          <p:cNvGrpSpPr/>
          <p:nvPr userDrawn="1"/>
        </p:nvGrpSpPr>
        <p:grpSpPr bwMode="white">
          <a:xfrm>
            <a:off x="548569" y="7406123"/>
            <a:ext cx="8747832" cy="261106"/>
            <a:chOff x="548569" y="7406123"/>
            <a:chExt cx="8747832" cy="261106"/>
          </a:xfrm>
        </p:grpSpPr>
        <p:pic>
          <p:nvPicPr>
            <p:cNvPr id="16" name="Graphic 15">
              <a:extLst>
                <a:ext uri="{FF2B5EF4-FFF2-40B4-BE49-F238E27FC236}">
                  <a16:creationId xmlns:a16="http://schemas.microsoft.com/office/drawing/2014/main" id="{B58E6564-0BA6-45FC-BDA8-8ED52BCA917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7" name="TextBox 3">
              <a:extLst>
                <a:ext uri="{FF2B5EF4-FFF2-40B4-BE49-F238E27FC236}">
                  <a16:creationId xmlns:a16="http://schemas.microsoft.com/office/drawing/2014/main" id="{1F13F489-DE28-4015-B023-1FE3B08CBA8F}"/>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5" name="Picture 14">
            <a:extLst>
              <a:ext uri="{FF2B5EF4-FFF2-40B4-BE49-F238E27FC236}">
                <a16:creationId xmlns:a16="http://schemas.microsoft.com/office/drawing/2014/main" id="{071C90DF-6F04-46B6-AA74-3B7E21AB687B}"/>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19473318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urvey_Reminder">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E7A1BE-6151-4169-BEAD-480D261196E1}"/>
              </a:ext>
            </a:extLst>
          </p:cNvPr>
          <p:cNvPicPr>
            <a:picLocks noChangeAspect="1"/>
          </p:cNvPicPr>
          <p:nvPr userDrawn="1"/>
        </p:nvPicPr>
        <p:blipFill>
          <a:blip r:embed="rId2"/>
          <a:stretch>
            <a:fillRect/>
          </a:stretch>
        </p:blipFill>
        <p:spPr>
          <a:xfrm>
            <a:off x="0" y="3426"/>
            <a:ext cx="14630400" cy="8222747"/>
          </a:xfrm>
          <a:prstGeom prst="rect">
            <a:avLst/>
          </a:prstGeom>
        </p:spPr>
      </p:pic>
      <p:sp>
        <p:nvSpPr>
          <p:cNvPr id="21" name="TextBox 20">
            <a:extLst>
              <a:ext uri="{FF2B5EF4-FFF2-40B4-BE49-F238E27FC236}">
                <a16:creationId xmlns:a16="http://schemas.microsoft.com/office/drawing/2014/main" id="{A914D48E-3390-4A56-8305-7CE447E7ECA2}"/>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2" name="Oval 21">
            <a:extLst>
              <a:ext uri="{FF2B5EF4-FFF2-40B4-BE49-F238E27FC236}">
                <a16:creationId xmlns:a16="http://schemas.microsoft.com/office/drawing/2014/main" id="{3878A35A-F2E6-4A78-9F3F-92AA8F84B9B9}"/>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grpSp>
        <p:nvGrpSpPr>
          <p:cNvPr id="11" name="Group 10">
            <a:extLst>
              <a:ext uri="{FF2B5EF4-FFF2-40B4-BE49-F238E27FC236}">
                <a16:creationId xmlns:a16="http://schemas.microsoft.com/office/drawing/2014/main" id="{FB971DF8-4270-4C84-AF76-350B4ED0B6AB}"/>
              </a:ext>
            </a:extLst>
          </p:cNvPr>
          <p:cNvGrpSpPr/>
          <p:nvPr userDrawn="1"/>
        </p:nvGrpSpPr>
        <p:grpSpPr>
          <a:xfrm>
            <a:off x="548569" y="7406123"/>
            <a:ext cx="8747832" cy="261106"/>
            <a:chOff x="548569" y="7406123"/>
            <a:chExt cx="8747832" cy="261106"/>
          </a:xfrm>
        </p:grpSpPr>
        <p:pic>
          <p:nvPicPr>
            <p:cNvPr id="19" name="Graphic 18">
              <a:extLst>
                <a:ext uri="{FF2B5EF4-FFF2-40B4-BE49-F238E27FC236}">
                  <a16:creationId xmlns:a16="http://schemas.microsoft.com/office/drawing/2014/main" id="{4170C957-BF06-41CE-A0DC-1F76346D8EE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06123"/>
              <a:ext cx="1075500" cy="245214"/>
            </a:xfrm>
            <a:prstGeom prst="rect">
              <a:avLst/>
            </a:prstGeom>
          </p:spPr>
        </p:pic>
        <p:sp>
          <p:nvSpPr>
            <p:cNvPr id="20" name="TextBox 3">
              <a:extLst>
                <a:ext uri="{FF2B5EF4-FFF2-40B4-BE49-F238E27FC236}">
                  <a16:creationId xmlns:a16="http://schemas.microsoft.com/office/drawing/2014/main" id="{EE91716F-2F0B-4C2C-B992-A1ED04DC5459}"/>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3" name="Picture 12">
            <a:extLst>
              <a:ext uri="{FF2B5EF4-FFF2-40B4-BE49-F238E27FC236}">
                <a16:creationId xmlns:a16="http://schemas.microsoft.com/office/drawing/2014/main" id="{B482E19C-1EF8-47E5-889E-5AE7A602EA7F}"/>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1588589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2065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40028" y="1618467"/>
            <a:ext cx="13127320" cy="5431155"/>
          </a:xfrm>
          <a:prstGeom prst="rect">
            <a:avLst/>
          </a:prstGeom>
        </p:spPr>
        <p:txBody>
          <a:bodyPr>
            <a:normAutofit/>
          </a:bodyPr>
          <a:lstStyle>
            <a:lvl1pPr>
              <a:defRPr sz="3200"/>
            </a:lvl1pPr>
            <a:lvl2pPr>
              <a:defRPr sz="2880"/>
            </a:lvl2pPr>
            <a:lvl3pPr>
              <a:defRPr sz="2560"/>
            </a:lvl3pPr>
            <a:lvl4pPr marL="2194560" indent="0">
              <a:buNone/>
              <a:defRPr sz="256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6652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3114102-4F46-4AD1-981E-6F1F24ED7B9C}"/>
              </a:ext>
            </a:extLst>
          </p:cNvPr>
          <p:cNvGrpSpPr/>
          <p:nvPr userDrawn="1"/>
        </p:nvGrpSpPr>
        <p:grpSpPr>
          <a:xfrm>
            <a:off x="0" y="0"/>
            <a:ext cx="14630400" cy="8229600"/>
            <a:chOff x="0" y="0"/>
            <a:chExt cx="14630400" cy="8229600"/>
          </a:xfrm>
        </p:grpSpPr>
        <p:pic>
          <p:nvPicPr>
            <p:cNvPr id="24" name="Picture 23">
              <a:extLst>
                <a:ext uri="{FF2B5EF4-FFF2-40B4-BE49-F238E27FC236}">
                  <a16:creationId xmlns:a16="http://schemas.microsoft.com/office/drawing/2014/main" id="{7352DC03-AC48-45D8-83B4-60ABFF76CA4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5" name="Rectangle 24">
              <a:extLst>
                <a:ext uri="{FF2B5EF4-FFF2-40B4-BE49-F238E27FC236}">
                  <a16:creationId xmlns:a16="http://schemas.microsoft.com/office/drawing/2014/main" id="{B816E557-B7E8-4B8D-B033-E0FAF7238B69}"/>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323088" y="2330011"/>
            <a:ext cx="10459209"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323851" y="4652963"/>
            <a:ext cx="5238749"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white">
          <a:xfrm>
            <a:off x="5562600" y="4652963"/>
            <a:ext cx="5219697"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grpSp>
        <p:nvGrpSpPr>
          <p:cNvPr id="7" name="Group 6">
            <a:extLst>
              <a:ext uri="{FF2B5EF4-FFF2-40B4-BE49-F238E27FC236}">
                <a16:creationId xmlns:a16="http://schemas.microsoft.com/office/drawing/2014/main" id="{DB62AD16-BB8B-48A2-85E3-C492B3A1B6B7}"/>
              </a:ext>
            </a:extLst>
          </p:cNvPr>
          <p:cNvGrpSpPr/>
          <p:nvPr userDrawn="1"/>
        </p:nvGrpSpPr>
        <p:grpSpPr bwMode="white">
          <a:xfrm>
            <a:off x="548569" y="7406123"/>
            <a:ext cx="8747832" cy="261106"/>
            <a:chOff x="548569" y="7406123"/>
            <a:chExt cx="8747832" cy="261106"/>
          </a:xfrm>
        </p:grpSpPr>
        <p:pic>
          <p:nvPicPr>
            <p:cNvPr id="16" name="Graphic 15">
              <a:extLst>
                <a:ext uri="{FF2B5EF4-FFF2-40B4-BE49-F238E27FC236}">
                  <a16:creationId xmlns:a16="http://schemas.microsoft.com/office/drawing/2014/main" id="{F3EA6A24-B225-466D-B6DD-44943905392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7" name="TextBox 3">
              <a:extLst>
                <a:ext uri="{FF2B5EF4-FFF2-40B4-BE49-F238E27FC236}">
                  <a16:creationId xmlns:a16="http://schemas.microsoft.com/office/drawing/2014/main" id="{EC30BD17-4180-41F0-984D-B4BDF1F008B6}"/>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4" name="Picture 13">
            <a:extLst>
              <a:ext uri="{FF2B5EF4-FFF2-40B4-BE49-F238E27FC236}">
                <a16:creationId xmlns:a16="http://schemas.microsoft.com/office/drawing/2014/main" id="{9F9949FD-1BF1-41F0-98AF-C7194E7F95CC}"/>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bwMode="white">
          <a:xfrm>
            <a:off x="13336261" y="7435780"/>
            <a:ext cx="774273" cy="462898"/>
          </a:xfrm>
          <a:prstGeom prst="rect">
            <a:avLst/>
          </a:prstGeom>
        </p:spPr>
      </p:pic>
    </p:spTree>
    <p:extLst>
      <p:ext uri="{BB962C8B-B14F-4D97-AF65-F5344CB8AC3E}">
        <p14:creationId xmlns:p14="http://schemas.microsoft.com/office/powerpoint/2010/main" val="92305672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73837A0-7807-4FF2-9286-D089B2E6AC3B}"/>
              </a:ext>
            </a:extLst>
          </p:cNvPr>
          <p:cNvGrpSpPr/>
          <p:nvPr userDrawn="1"/>
        </p:nvGrpSpPr>
        <p:grpSpPr>
          <a:xfrm>
            <a:off x="0" y="0"/>
            <a:ext cx="14630400" cy="8229600"/>
            <a:chOff x="0" y="0"/>
            <a:chExt cx="14630400" cy="8229600"/>
          </a:xfrm>
        </p:grpSpPr>
        <p:pic>
          <p:nvPicPr>
            <p:cNvPr id="28" name="Picture 27">
              <a:extLst>
                <a:ext uri="{FF2B5EF4-FFF2-40B4-BE49-F238E27FC236}">
                  <a16:creationId xmlns:a16="http://schemas.microsoft.com/office/drawing/2014/main" id="{BC7655C5-BC04-4234-AF75-2F5081C22B0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9" name="Rectangle 28">
              <a:extLst>
                <a:ext uri="{FF2B5EF4-FFF2-40B4-BE49-F238E27FC236}">
                  <a16:creationId xmlns:a16="http://schemas.microsoft.com/office/drawing/2014/main" id="{E50AD0FF-13E0-4522-832B-8E752B0A747A}"/>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323088" y="2330011"/>
            <a:ext cx="10459211"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4" name="Text Placeholder 3"/>
          <p:cNvSpPr>
            <a:spLocks noGrp="1"/>
          </p:cNvSpPr>
          <p:nvPr>
            <p:ph type="body" sz="quarter" idx="15" hasCustomPrompt="1"/>
          </p:nvPr>
        </p:nvSpPr>
        <p:spPr bwMode="white">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7" name="Text Placeholder 2">
            <a:extLst>
              <a:ext uri="{FF2B5EF4-FFF2-40B4-BE49-F238E27FC236}">
                <a16:creationId xmlns:a16="http://schemas.microsoft.com/office/drawing/2014/main" id="{1C0E6E0D-2F6A-4055-A8DD-44FB43AC81FC}"/>
              </a:ext>
            </a:extLst>
          </p:cNvPr>
          <p:cNvSpPr>
            <a:spLocks noGrp="1"/>
          </p:cNvSpPr>
          <p:nvPr>
            <p:ph type="body" sz="quarter" idx="14" hasCustomPrompt="1"/>
          </p:nvPr>
        </p:nvSpPr>
        <p:spPr bwMode="white">
          <a:xfrm>
            <a:off x="323851"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9" name="Text Placeholder 2">
            <a:extLst>
              <a:ext uri="{FF2B5EF4-FFF2-40B4-BE49-F238E27FC236}">
                <a16:creationId xmlns:a16="http://schemas.microsoft.com/office/drawing/2014/main" id="{8538CBB5-A8A5-4137-AFBD-BD452F8E68BC}"/>
              </a:ext>
            </a:extLst>
          </p:cNvPr>
          <p:cNvSpPr>
            <a:spLocks noGrp="1"/>
          </p:cNvSpPr>
          <p:nvPr>
            <p:ph type="body" sz="quarter" idx="16" hasCustomPrompt="1"/>
          </p:nvPr>
        </p:nvSpPr>
        <p:spPr bwMode="white">
          <a:xfrm>
            <a:off x="4914593"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0" name="Text Placeholder 2">
            <a:extLst>
              <a:ext uri="{FF2B5EF4-FFF2-40B4-BE49-F238E27FC236}">
                <a16:creationId xmlns:a16="http://schemas.microsoft.com/office/drawing/2014/main" id="{60A6FFF4-CEA6-4ED4-89EC-2C9819C8C088}"/>
              </a:ext>
            </a:extLst>
          </p:cNvPr>
          <p:cNvSpPr>
            <a:spLocks noGrp="1"/>
          </p:cNvSpPr>
          <p:nvPr>
            <p:ph type="body" sz="quarter" idx="17" hasCustomPrompt="1"/>
          </p:nvPr>
        </p:nvSpPr>
        <p:spPr bwMode="white">
          <a:xfrm>
            <a:off x="9505335"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grpSp>
        <p:nvGrpSpPr>
          <p:cNvPr id="15" name="Group 14">
            <a:extLst>
              <a:ext uri="{FF2B5EF4-FFF2-40B4-BE49-F238E27FC236}">
                <a16:creationId xmlns:a16="http://schemas.microsoft.com/office/drawing/2014/main" id="{E69DB38B-A3C0-406E-8E35-CE7B5BBB93CE}"/>
              </a:ext>
            </a:extLst>
          </p:cNvPr>
          <p:cNvGrpSpPr/>
          <p:nvPr userDrawn="1"/>
        </p:nvGrpSpPr>
        <p:grpSpPr bwMode="white">
          <a:xfrm>
            <a:off x="548569" y="7406123"/>
            <a:ext cx="8747832" cy="261106"/>
            <a:chOff x="548569" y="7406123"/>
            <a:chExt cx="8747832" cy="261106"/>
          </a:xfrm>
        </p:grpSpPr>
        <p:pic>
          <p:nvPicPr>
            <p:cNvPr id="21" name="Graphic 20">
              <a:extLst>
                <a:ext uri="{FF2B5EF4-FFF2-40B4-BE49-F238E27FC236}">
                  <a16:creationId xmlns:a16="http://schemas.microsoft.com/office/drawing/2014/main" id="{F493ED55-A045-4BCA-A464-B14A60D3D24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22" name="TextBox 3">
              <a:extLst>
                <a:ext uri="{FF2B5EF4-FFF2-40B4-BE49-F238E27FC236}">
                  <a16:creationId xmlns:a16="http://schemas.microsoft.com/office/drawing/2014/main" id="{CEA2FC33-1B60-4952-9513-8096538E4394}"/>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6" name="Picture 15">
            <a:extLst>
              <a:ext uri="{FF2B5EF4-FFF2-40B4-BE49-F238E27FC236}">
                <a16:creationId xmlns:a16="http://schemas.microsoft.com/office/drawing/2014/main" id="{7412F586-2D23-4F5E-A613-0C52B9D424A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bwMode="white">
          <a:xfrm>
            <a:off x="13336261" y="7435780"/>
            <a:ext cx="774273" cy="462898"/>
          </a:xfrm>
          <a:prstGeom prst="rect">
            <a:avLst/>
          </a:prstGeom>
        </p:spPr>
      </p:pic>
    </p:spTree>
    <p:extLst>
      <p:ext uri="{BB962C8B-B14F-4D97-AF65-F5344CB8AC3E}">
        <p14:creationId xmlns:p14="http://schemas.microsoft.com/office/powerpoint/2010/main" val="20521503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08924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98919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68651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61834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00702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23089" y="1427015"/>
            <a:ext cx="13984225" cy="226523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0FDFC8FA-734E-4738-BE0A-BCDED9314C3B}"/>
              </a:ext>
            </a:extLst>
          </p:cNvPr>
          <p:cNvPicPr>
            <a:picLocks noChangeAspect="1"/>
          </p:cNvPicPr>
          <p:nvPr userDrawn="1"/>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48569" y="7406123"/>
            <a:ext cx="1075500" cy="245214"/>
          </a:xfrm>
          <a:prstGeom prst="rect">
            <a:avLst/>
          </a:prstGeom>
        </p:spPr>
      </p:pic>
      <p:sp>
        <p:nvSpPr>
          <p:cNvPr id="12" name="TextBox 3">
            <a:extLst>
              <a:ext uri="{FF2B5EF4-FFF2-40B4-BE49-F238E27FC236}">
                <a16:creationId xmlns:a16="http://schemas.microsoft.com/office/drawing/2014/main" id="{2F7499BE-DEF5-4196-A105-1F5D896515B0}"/>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7" name="Picture 6">
            <a:extLst>
              <a:ext uri="{FF2B5EF4-FFF2-40B4-BE49-F238E27FC236}">
                <a16:creationId xmlns:a16="http://schemas.microsoft.com/office/drawing/2014/main" id="{1ACC35C8-8AD6-4801-B2F3-0237170850E5}"/>
              </a:ext>
            </a:extLst>
          </p:cNvPr>
          <p:cNvPicPr>
            <a:picLocks noChangeAspect="1"/>
          </p:cNvPicPr>
          <p:nvPr userDrawn="1"/>
        </p:nvPicPr>
        <p:blipFill>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3643372909"/>
      </p:ext>
    </p:extLst>
  </p:cSld>
  <p:clrMap bg1="dk1" tx1="lt1" bg2="dk2" tx2="lt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42" r:id="rId7"/>
    <p:sldLayoutId id="2147484416" r:id="rId8"/>
    <p:sldLayoutId id="2147484443" r:id="rId9"/>
    <p:sldLayoutId id="2147484417" r:id="rId10"/>
    <p:sldLayoutId id="2147484418" r:id="rId11"/>
    <p:sldLayoutId id="2147484419" r:id="rId12"/>
    <p:sldLayoutId id="2147484420" r:id="rId13"/>
    <p:sldLayoutId id="2147484421" r:id="rId14"/>
    <p:sldLayoutId id="2147484424" r:id="rId15"/>
    <p:sldLayoutId id="2147484427" r:id="rId16"/>
    <p:sldLayoutId id="2147484438" r:id="rId17"/>
    <p:sldLayoutId id="2147484439" r:id="rId18"/>
    <p:sldLayoutId id="2147484431" r:id="rId19"/>
    <p:sldLayoutId id="2147484432" r:id="rId20"/>
    <p:sldLayoutId id="2147484433" r:id="rId21"/>
    <p:sldLayoutId id="2147484434" r:id="rId22"/>
    <p:sldLayoutId id="2147484444" r:id="rId23"/>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0" userDrawn="1">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103.png"/><Relationship Id="rId4" Type="http://schemas.openxmlformats.org/officeDocument/2006/relationships/image" Target="../media/image102.png"/></Relationships>
</file>

<file path=ppt/slides/_rels/slide12.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50.png"/><Relationship Id="rId7" Type="http://schemas.openxmlformats.org/officeDocument/2006/relationships/image" Target="../media/image79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80.png"/><Relationship Id="rId5" Type="http://schemas.openxmlformats.org/officeDocument/2006/relationships/image" Target="../media/image770.png"/><Relationship Id="rId10" Type="http://schemas.openxmlformats.org/officeDocument/2006/relationships/image" Target="../media/image82.png"/><Relationship Id="rId4" Type="http://schemas.openxmlformats.org/officeDocument/2006/relationships/image" Target="../media/image760.png"/><Relationship Id="rId9" Type="http://schemas.openxmlformats.org/officeDocument/2006/relationships/image" Target="../media/image81.png"/></Relationships>
</file>

<file path=ppt/slides/_rels/slide13.xml.rels><?xml version="1.0" encoding="UTF-8" standalone="yes"?>
<Relationships xmlns="http://schemas.openxmlformats.org/package/2006/relationships"><Relationship Id="rId8" Type="http://schemas.openxmlformats.org/officeDocument/2006/relationships/image" Target="../media/image88.png"/><Relationship Id="rId18" Type="http://schemas.openxmlformats.org/officeDocument/2006/relationships/image" Target="../media/image760.png"/><Relationship Id="rId3" Type="http://schemas.openxmlformats.org/officeDocument/2006/relationships/image" Target="../media/image83.png"/><Relationship Id="rId21" Type="http://schemas.openxmlformats.org/officeDocument/2006/relationships/image" Target="../media/image790.png"/><Relationship Id="rId7" Type="http://schemas.openxmlformats.org/officeDocument/2006/relationships/image" Target="../media/image87.png"/><Relationship Id="rId17" Type="http://schemas.openxmlformats.org/officeDocument/2006/relationships/image" Target="../media/image750.png"/><Relationship Id="rId2" Type="http://schemas.openxmlformats.org/officeDocument/2006/relationships/notesSlide" Target="../notesSlides/notesSlide13.xml"/><Relationship Id="rId16" Type="http://schemas.openxmlformats.org/officeDocument/2006/relationships/image" Target="../media/image89.png"/><Relationship Id="rId20" Type="http://schemas.openxmlformats.org/officeDocument/2006/relationships/image" Target="../media/image780.png"/><Relationship Id="rId1" Type="http://schemas.openxmlformats.org/officeDocument/2006/relationships/slideLayout" Target="../slideLayouts/slideLayout7.xml"/><Relationship Id="rId6" Type="http://schemas.openxmlformats.org/officeDocument/2006/relationships/image" Target="../media/image86.png"/><Relationship Id="rId24" Type="http://schemas.openxmlformats.org/officeDocument/2006/relationships/image" Target="../media/image82.png"/><Relationship Id="rId5" Type="http://schemas.openxmlformats.org/officeDocument/2006/relationships/image" Target="../media/image85.png"/><Relationship Id="rId15" Type="http://schemas.openxmlformats.org/officeDocument/2006/relationships/image" Target="../media/image121.png"/><Relationship Id="rId23" Type="http://schemas.openxmlformats.org/officeDocument/2006/relationships/image" Target="../media/image81.png"/><Relationship Id="rId19" Type="http://schemas.openxmlformats.org/officeDocument/2006/relationships/image" Target="../media/image770.png"/><Relationship Id="rId4" Type="http://schemas.openxmlformats.org/officeDocument/2006/relationships/image" Target="../media/image84.png"/><Relationship Id="rId22" Type="http://schemas.openxmlformats.org/officeDocument/2006/relationships/image" Target="../media/image800.png"/></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92.png"/><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11.xml"/><Relationship Id="rId10" Type="http://schemas.openxmlformats.org/officeDocument/2006/relationships/image" Target="../media/image90.png"/><Relationship Id="rId4" Type="http://schemas.openxmlformats.org/officeDocument/2006/relationships/image" Target="../media/image94.png"/><Relationship Id="rId9" Type="http://schemas.openxmlformats.org/officeDocument/2006/relationships/image" Target="../media/image920.png"/></Relationships>
</file>

<file path=ppt/slides/_rels/slide16.xml.rels><?xml version="1.0" encoding="UTF-8" standalone="yes"?>
<Relationships xmlns="http://schemas.openxmlformats.org/package/2006/relationships"><Relationship Id="rId7" Type="http://schemas.openxmlformats.org/officeDocument/2006/relationships/image" Target="../media/image97.png"/><Relationship Id="rId12" Type="http://schemas.openxmlformats.org/officeDocument/2006/relationships/image" Target="../media/image920.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96.png"/><Relationship Id="rId11" Type="http://schemas.openxmlformats.org/officeDocument/2006/relationships/image" Target="../media/image910.png"/><Relationship Id="rId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136.png"/></Relationships>
</file>

<file path=ppt/slides/_rels/slide17.xml.rels><?xml version="1.0" encoding="UTF-8" standalone="yes"?>
<Relationships xmlns="http://schemas.openxmlformats.org/package/2006/relationships"><Relationship Id="rId13" Type="http://schemas.openxmlformats.org/officeDocument/2006/relationships/image" Target="../media/image90.png"/><Relationship Id="rId3" Type="http://schemas.openxmlformats.org/officeDocument/2006/relationships/image" Target="../media/image930.png"/><Relationship Id="rId7" Type="http://schemas.openxmlformats.org/officeDocument/2006/relationships/image" Target="../media/image97.png"/><Relationship Id="rId12" Type="http://schemas.openxmlformats.org/officeDocument/2006/relationships/image" Target="../media/image920.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95.png"/><Relationship Id="rId11" Type="http://schemas.openxmlformats.org/officeDocument/2006/relationships/image" Target="../media/image910.png"/><Relationship Id="rId5" Type="http://schemas.openxmlformats.org/officeDocument/2006/relationships/image" Target="../media/image136.png"/><Relationship Id="rId14" Type="http://schemas.openxmlformats.org/officeDocument/2006/relationships/image" Target="../media/image96.png"/></Relationships>
</file>

<file path=ppt/slides/_rels/slide1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png"/><Relationship Id="rId3" Type="http://schemas.openxmlformats.org/officeDocument/2006/relationships/image" Target="../media/image95.png"/><Relationship Id="rId12" Type="http://schemas.openxmlformats.org/officeDocument/2006/relationships/image" Target="../media/image920.png"/><Relationship Id="rId2" Type="http://schemas.openxmlformats.org/officeDocument/2006/relationships/notesSlide" Target="../notesSlides/notesSlide18.xml"/><Relationship Id="rId1" Type="http://schemas.openxmlformats.org/officeDocument/2006/relationships/slideLayout" Target="../slideLayouts/slideLayout11.xml"/><Relationship Id="rId11" Type="http://schemas.openxmlformats.org/officeDocument/2006/relationships/image" Target="../media/image910.png"/><Relationship Id="rId4" Type="http://schemas.openxmlformats.org/officeDocument/2006/relationships/image" Target="../media/image97.png"/><Relationship Id="rId9" Type="http://schemas.openxmlformats.org/officeDocument/2006/relationships/image" Target="../media/image144.png"/><Relationship Id="rId14" Type="http://schemas.openxmlformats.org/officeDocument/2006/relationships/image" Target="../media/image96.png"/></Relationships>
</file>

<file path=ppt/slides/_rels/slide19.xml.rels><?xml version="1.0" encoding="UTF-8" standalone="yes"?>
<Relationships xmlns="http://schemas.openxmlformats.org/package/2006/relationships"><Relationship Id="rId3" Type="http://schemas.openxmlformats.org/officeDocument/2006/relationships/image" Target="../media/image950.png"/><Relationship Id="rId7"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970.png"/><Relationship Id="rId4" Type="http://schemas.openxmlformats.org/officeDocument/2006/relationships/image" Target="../media/image960.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60.png"/><Relationship Id="rId7" Type="http://schemas.openxmlformats.org/officeDocument/2006/relationships/image" Target="../media/image95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97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392" y="3035202"/>
            <a:ext cx="13987008" cy="1079598"/>
          </a:xfrm>
        </p:spPr>
        <p:txBody>
          <a:bodyPr/>
          <a:lstStyle/>
          <a:p>
            <a:r>
              <a:rPr lang="en-US" dirty="0" err="1"/>
              <a:t>DeepAR</a:t>
            </a:r>
            <a:r>
              <a:rPr lang="en-US" dirty="0"/>
              <a:t> for Time Series Forecasting</a:t>
            </a:r>
          </a:p>
        </p:txBody>
      </p:sp>
    </p:spTree>
    <p:extLst>
      <p:ext uri="{BB962C8B-B14F-4D97-AF65-F5344CB8AC3E}">
        <p14:creationId xmlns:p14="http://schemas.microsoft.com/office/powerpoint/2010/main" val="192974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EB9D53D-6B14-AB40-B40C-70C2166C3583}"/>
              </a:ext>
            </a:extLst>
          </p:cNvPr>
          <p:cNvSpPr>
            <a:spLocks noGrp="1"/>
          </p:cNvSpPr>
          <p:nvPr>
            <p:ph idx="1"/>
          </p:nvPr>
        </p:nvSpPr>
        <p:spPr>
          <a:xfrm>
            <a:off x="1357471" y="1485473"/>
            <a:ext cx="11575408" cy="1181862"/>
          </a:xfrm>
        </p:spPr>
        <p:txBody>
          <a:bodyPr/>
          <a:lstStyle/>
          <a:p>
            <a:pPr marL="0" indent="0">
              <a:buNone/>
            </a:pPr>
            <a:r>
              <a:rPr lang="en-US" b="1" dirty="0">
                <a:solidFill>
                  <a:schemeClr val="accent3">
                    <a:lumMod val="60000"/>
                    <a:lumOff val="40000"/>
                  </a:schemeClr>
                </a:solidFill>
                <a:latin typeface="+mj-lt"/>
              </a:rPr>
              <a:t>Goal:</a:t>
            </a:r>
            <a:r>
              <a:rPr lang="en-US" b="1" dirty="0">
                <a:solidFill>
                  <a:schemeClr val="accent3"/>
                </a:solidFill>
                <a:latin typeface="+mj-lt"/>
              </a:rPr>
              <a:t> </a:t>
            </a:r>
            <a:r>
              <a:rPr lang="en-US" dirty="0">
                <a:latin typeface="+mj-lt"/>
              </a:rPr>
              <a:t>Given observed values of a series, in dimension </a:t>
            </a:r>
            <a:r>
              <a:rPr lang="en-US" i="1" dirty="0">
                <a:latin typeface="+mj-lt"/>
                <a:ea typeface="Cambria Math" panose="02040503050406030204" pitchFamily="18" charset="0"/>
              </a:rPr>
              <a:t>d,</a:t>
            </a:r>
            <a:r>
              <a:rPr lang="en-US" dirty="0">
                <a:latin typeface="+mj-lt"/>
              </a:rPr>
              <a:t> for </a:t>
            </a:r>
            <a:r>
              <a:rPr lang="en-US" i="1" dirty="0">
                <a:latin typeface="+mj-lt"/>
                <a:ea typeface="Cambria Math" panose="02040503050406030204" pitchFamily="18" charset="0"/>
              </a:rPr>
              <a:t>t</a:t>
            </a:r>
            <a:r>
              <a:rPr lang="en-US" dirty="0">
                <a:latin typeface="+mj-lt"/>
              </a:rPr>
              <a:t>  time-steps, estimate probability distribution of next </a:t>
            </a:r>
            <a:r>
              <a:rPr lang="en-US" i="1" dirty="0">
                <a:latin typeface="+mj-lt"/>
                <a:ea typeface="Cambria Math" panose="02040503050406030204" pitchFamily="18" charset="0"/>
              </a:rPr>
              <a:t>T</a:t>
            </a:r>
            <a:r>
              <a:rPr lang="en-US" dirty="0">
                <a:latin typeface="+mj-lt"/>
              </a:rPr>
              <a:t> steps.</a:t>
            </a:r>
          </a:p>
        </p:txBody>
      </p:sp>
      <p:sp>
        <p:nvSpPr>
          <p:cNvPr id="2" name="Title 1">
            <a:extLst>
              <a:ext uri="{FF2B5EF4-FFF2-40B4-BE49-F238E27FC236}">
                <a16:creationId xmlns:a16="http://schemas.microsoft.com/office/drawing/2014/main" id="{A050FA72-BB99-FC4D-B4C4-45079AA12D83}"/>
              </a:ext>
            </a:extLst>
          </p:cNvPr>
          <p:cNvSpPr>
            <a:spLocks noGrp="1"/>
          </p:cNvSpPr>
          <p:nvPr>
            <p:ph type="title"/>
          </p:nvPr>
        </p:nvSpPr>
        <p:spPr/>
        <p:txBody>
          <a:bodyPr/>
          <a:lstStyle/>
          <a:p>
            <a:r>
              <a:rPr lang="en-US" dirty="0">
                <a:latin typeface="+mj-lt"/>
              </a:rPr>
              <a:t>DeepAR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6F655CA-ACCC-F742-AA9B-A73EB0899DA1}"/>
                  </a:ext>
                </a:extLst>
              </p:cNvPr>
              <p:cNvSpPr txBox="1"/>
              <p:nvPr/>
            </p:nvSpPr>
            <p:spPr>
              <a:xfrm>
                <a:off x="4295023" y="4744579"/>
                <a:ext cx="5683543" cy="988925"/>
              </a:xfrm>
              <a:prstGeom prst="rect">
                <a:avLst/>
              </a:prstGeom>
              <a:noFill/>
              <a:ln>
                <a:noFill/>
              </a:ln>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b="1" i="1" smtClean="0">
                              <a:solidFill>
                                <a:schemeClr val="tx1"/>
                              </a:solidFill>
                              <a:latin typeface="Cambria Math" panose="02040503050406030204" pitchFamily="18" charset="0"/>
                            </a:rPr>
                            <m:t>𝒉</m:t>
                          </m:r>
                        </m:e>
                        <m:sub>
                          <m:r>
                            <a:rPr lang="en-US" sz="3200" b="0" i="1" smtClean="0">
                              <a:solidFill>
                                <a:schemeClr val="tx1"/>
                              </a:solidFill>
                              <a:latin typeface="Cambria Math" panose="02040503050406030204" pitchFamily="18" charset="0"/>
                            </a:rPr>
                            <m:t>𝑑</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𝑡</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h</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1" i="1" smtClean="0">
                              <a:solidFill>
                                <a:schemeClr val="tx1"/>
                              </a:solidFill>
                              <a:latin typeface="Cambria Math" panose="02040503050406030204" pitchFamily="18" charset="0"/>
                            </a:rPr>
                            <m:t>𝒉</m:t>
                          </m:r>
                        </m:e>
                        <m:sub>
                          <m:r>
                            <a:rPr lang="en-US" sz="3200" b="0" i="1" smtClean="0">
                              <a:solidFill>
                                <a:schemeClr val="tx1"/>
                              </a:solidFill>
                              <a:latin typeface="Cambria Math" panose="02040503050406030204" pitchFamily="18" charset="0"/>
                            </a:rPr>
                            <m:t>𝑑</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𝑡</m:t>
                          </m:r>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𝑧</m:t>
                          </m:r>
                        </m:e>
                        <m:sub>
                          <m:r>
                            <a:rPr lang="en-US" sz="3200" b="0" i="1" smtClean="0">
                              <a:solidFill>
                                <a:schemeClr val="tx1"/>
                              </a:solidFill>
                              <a:latin typeface="Cambria Math" panose="02040503050406030204" pitchFamily="18" charset="0"/>
                            </a:rPr>
                            <m:t>𝑑</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𝑡</m:t>
                          </m:r>
                          <m:r>
                            <a:rPr lang="en-US" sz="3200" b="0" i="1" smtClean="0">
                              <a:solidFill>
                                <a:schemeClr val="tx1"/>
                              </a:solidFill>
                              <a:latin typeface="Cambria Math" panose="02040503050406030204" pitchFamily="18" charset="0"/>
                            </a:rPr>
                            <m:t>−1</m:t>
                          </m:r>
                        </m:sub>
                      </m:sSub>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𝑑</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𝑡</m:t>
                          </m:r>
                        </m:sub>
                      </m:sSub>
                      <m:r>
                        <a:rPr lang="en-US" sz="3200" b="0" i="1" smtClean="0">
                          <a:solidFill>
                            <a:schemeClr val="tx1"/>
                          </a:solidFill>
                          <a:latin typeface="Cambria Math" panose="02040503050406030204" pitchFamily="18" charset="0"/>
                        </a:rPr>
                        <m:t>,</m:t>
                      </m:r>
                      <m:r>
                        <m:rPr>
                          <m:sty m:val="p"/>
                        </m:rPr>
                        <a:rPr lang="el-GR" sz="3200" b="0" i="1" smtClean="0">
                          <a:solidFill>
                            <a:schemeClr val="tx1"/>
                          </a:solidFill>
                          <a:latin typeface="Cambria Math" panose="02040503050406030204" pitchFamily="18" charset="0"/>
                          <a:ea typeface="Cambria Math" panose="02040503050406030204" pitchFamily="18" charset="0"/>
                        </a:rPr>
                        <m:t>Θ</m:t>
                      </m:r>
                      <m:r>
                        <a:rPr lang="en-US" sz="3200" b="0" i="1" smtClean="0">
                          <a:solidFill>
                            <a:schemeClr val="tx1"/>
                          </a:solidFill>
                          <a:latin typeface="Cambria Math" panose="02040503050406030204" pitchFamily="18" charset="0"/>
                          <a:ea typeface="Cambria Math" panose="02040503050406030204" pitchFamily="18" charset="0"/>
                        </a:rPr>
                        <m:t>)</m:t>
                      </m:r>
                    </m:oMath>
                  </m:oMathPara>
                </a14:m>
                <a:endParaRPr lang="en-US" sz="3200" dirty="0">
                  <a:solidFill>
                    <a:schemeClr val="tx1"/>
                  </a:solidFill>
                </a:endParaRPr>
              </a:p>
            </p:txBody>
          </p:sp>
        </mc:Choice>
        <mc:Fallback xmlns="">
          <p:sp>
            <p:nvSpPr>
              <p:cNvPr id="5" name="TextBox 4">
                <a:extLst>
                  <a:ext uri="{FF2B5EF4-FFF2-40B4-BE49-F238E27FC236}">
                    <a16:creationId xmlns:a16="http://schemas.microsoft.com/office/drawing/2014/main" id="{B6F655CA-ACCC-F742-AA9B-A73EB0899DA1}"/>
                  </a:ext>
                </a:extLst>
              </p:cNvPr>
              <p:cNvSpPr txBox="1">
                <a:spLocks noRot="1" noChangeAspect="1" noMove="1" noResize="1" noEditPoints="1" noAdjustHandles="1" noChangeArrowheads="1" noChangeShapeType="1" noTextEdit="1"/>
              </p:cNvSpPr>
              <p:nvPr/>
            </p:nvSpPr>
            <p:spPr>
              <a:xfrm>
                <a:off x="4295023" y="4744579"/>
                <a:ext cx="5683543" cy="988925"/>
              </a:xfrm>
              <a:prstGeom prst="rect">
                <a:avLst/>
              </a:prstGeom>
              <a:blipFill>
                <a:blip r:embed="rId3"/>
                <a:stretch>
                  <a:fillRect/>
                </a:stretch>
              </a:blipFill>
              <a:ln>
                <a:noFill/>
              </a:ln>
            </p:spPr>
            <p:txBody>
              <a:bodyPr/>
              <a:lstStyle/>
              <a:p>
                <a:r>
                  <a:rPr lang="en-US">
                    <a:noFill/>
                  </a:rPr>
                  <a:t> </a:t>
                </a:r>
              </a:p>
            </p:txBody>
          </p:sp>
        </mc:Fallback>
      </mc:AlternateContent>
      <p:grpSp>
        <p:nvGrpSpPr>
          <p:cNvPr id="9" name="Group 8">
            <a:extLst>
              <a:ext uri="{FF2B5EF4-FFF2-40B4-BE49-F238E27FC236}">
                <a16:creationId xmlns:a16="http://schemas.microsoft.com/office/drawing/2014/main" id="{C37B6ABD-8285-A143-8323-44242FBF3460}"/>
              </a:ext>
            </a:extLst>
          </p:cNvPr>
          <p:cNvGrpSpPr/>
          <p:nvPr/>
        </p:nvGrpSpPr>
        <p:grpSpPr>
          <a:xfrm>
            <a:off x="3160995" y="2843586"/>
            <a:ext cx="8179740" cy="1827680"/>
            <a:chOff x="3160995" y="2843586"/>
            <a:chExt cx="8179740" cy="182768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6B482A-419A-7B4D-9ABD-270F79DB6938}"/>
                    </a:ext>
                  </a:extLst>
                </p:cNvPr>
                <p:cNvSpPr txBox="1"/>
                <p:nvPr/>
              </p:nvSpPr>
              <p:spPr>
                <a:xfrm>
                  <a:off x="3160995" y="3293943"/>
                  <a:ext cx="4626908" cy="792653"/>
                </a:xfrm>
                <a:prstGeom prst="rect">
                  <a:avLst/>
                </a:prstGeom>
                <a:noFill/>
                <a:ln>
                  <a:noFill/>
                </a:ln>
              </p:spPr>
              <p:txBody>
                <a:bodyPr wrap="none" lIns="182880" tIns="146304" rIns="182880" bIns="146304" rtlCol="0">
                  <a:spAutoFit/>
                </a:bodyPr>
                <a:lstStyle/>
                <a:p>
                  <a:pPr>
                    <a:lnSpc>
                      <a:spcPct val="90000"/>
                    </a:lnSpc>
                    <a:spcAft>
                      <a:spcPts val="1800"/>
                    </a:spcAft>
                  </a:pPr>
                  <a14:m>
                    <m:oMath xmlns:m="http://schemas.openxmlformats.org/officeDocument/2006/math">
                      <m:r>
                        <a:rPr lang="en-US" sz="3200" b="0" i="1" smtClean="0">
                          <a:solidFill>
                            <a:schemeClr val="tx1"/>
                          </a:solidFill>
                          <a:latin typeface="Cambria Math" panose="02040503050406030204" pitchFamily="18" charset="0"/>
                        </a:rPr>
                        <m:t>𝑃</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𝑍</m:t>
                          </m:r>
                        </m:e>
                        <m:sub>
                          <m:r>
                            <a:rPr lang="en-US" sz="3200" b="0" i="1" smtClean="0">
                              <a:solidFill>
                                <a:schemeClr val="tx1"/>
                              </a:solidFill>
                              <a:latin typeface="Cambria Math" panose="02040503050406030204" pitchFamily="18" charset="0"/>
                            </a:rPr>
                            <m:t>𝑑</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𝑡</m:t>
                              </m:r>
                            </m:e>
                            <m:sub>
                              <m:r>
                                <a:rPr lang="en-US" sz="3200" b="0" i="1" smtClean="0">
                                  <a:solidFill>
                                    <a:schemeClr val="tx1"/>
                                  </a:solidFill>
                                  <a:latin typeface="Cambria Math" panose="02040503050406030204" pitchFamily="18" charset="0"/>
                                </a:rPr>
                                <m:t>0</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𝑇</m:t>
                          </m:r>
                        </m:sub>
                      </m:sSub>
                      <m:r>
                        <a:rPr lang="en-US" sz="3200" b="0" i="1" smtClean="0">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𝑍</m:t>
                          </m:r>
                        </m:e>
                        <m:sub>
                          <m:r>
                            <a:rPr lang="en-US" sz="3200" b="0" i="1" smtClean="0">
                              <a:solidFill>
                                <a:schemeClr val="tx1"/>
                              </a:solidFill>
                              <a:latin typeface="Cambria Math" panose="02040503050406030204" pitchFamily="18" charset="0"/>
                            </a:rPr>
                            <m:t>𝑑</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1:</m:t>
                              </m:r>
                              <m:r>
                                <a:rPr lang="en-US" sz="3200" i="1">
                                  <a:solidFill>
                                    <a:schemeClr val="tx1"/>
                                  </a:solidFill>
                                  <a:latin typeface="Cambria Math" panose="02040503050406030204" pitchFamily="18" charset="0"/>
                                </a:rPr>
                                <m:t>𝑡</m:t>
                              </m:r>
                            </m:e>
                            <m:sub>
                              <m:r>
                                <a:rPr lang="en-US" sz="3200" i="1" smtClean="0">
                                  <a:solidFill>
                                    <a:schemeClr val="tx1"/>
                                  </a:solidFill>
                                  <a:latin typeface="Cambria Math" panose="02040503050406030204" pitchFamily="18" charset="0"/>
                                </a:rPr>
                                <m:t>0</m:t>
                              </m:r>
                            </m:sub>
                          </m:sSub>
                          <m:r>
                            <a:rPr lang="en-US" sz="3200" b="0" i="1" smtClean="0">
                              <a:solidFill>
                                <a:schemeClr val="tx1"/>
                              </a:solidFill>
                              <a:latin typeface="Cambria Math" panose="02040503050406030204" pitchFamily="18" charset="0"/>
                            </a:rPr>
                            <m:t>,</m:t>
                          </m:r>
                        </m:sub>
                      </m:sSub>
                      <m:sSub>
                        <m:sSubPr>
                          <m:ctrlPr>
                            <a:rPr lang="en-US" sz="3200" i="1">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𝑋</m:t>
                          </m:r>
                        </m:e>
                        <m:sub>
                          <m:r>
                            <a:rPr lang="en-US" sz="3200" i="1" smtClean="0">
                              <a:solidFill>
                                <a:schemeClr val="tx1"/>
                              </a:solidFill>
                              <a:latin typeface="Cambria Math" panose="02040503050406030204" pitchFamily="18" charset="0"/>
                            </a:rPr>
                            <m:t>𝑖</m:t>
                          </m:r>
                          <m:r>
                            <a:rPr lang="en-US" sz="3200" i="1">
                              <a:solidFill>
                                <a:schemeClr val="tx1"/>
                              </a:solidFill>
                              <a:latin typeface="Cambria Math" panose="02040503050406030204" pitchFamily="18" charset="0"/>
                            </a:rPr>
                            <m:t>,1:</m:t>
                          </m:r>
                          <m:r>
                            <a:rPr lang="en-US" sz="3200" i="1">
                              <a:solidFill>
                                <a:schemeClr val="tx1"/>
                              </a:solidFill>
                              <a:latin typeface="Cambria Math" panose="02040503050406030204" pitchFamily="18" charset="0"/>
                            </a:rPr>
                            <m:t>𝑇</m:t>
                          </m:r>
                        </m:sub>
                      </m:sSub>
                      <m:r>
                        <a:rPr lang="en-US" sz="3200" b="0" i="1" smtClean="0">
                          <a:solidFill>
                            <a:schemeClr val="tx1"/>
                          </a:solidFill>
                          <a:latin typeface="Cambria Math" panose="02040503050406030204" pitchFamily="18" charset="0"/>
                        </a:rPr>
                        <m:t>)</m:t>
                      </m:r>
                    </m:oMath>
                  </a14:m>
                  <a:r>
                    <a:rPr lang="en-US" sz="3200" dirty="0">
                      <a:solidFill>
                        <a:schemeClr val="tx1"/>
                      </a:solidFill>
                    </a:rPr>
                    <a:t> =</a:t>
                  </a:r>
                </a:p>
              </p:txBody>
            </p:sp>
          </mc:Choice>
          <mc:Fallback xmlns="">
            <p:sp>
              <p:nvSpPr>
                <p:cNvPr id="3" name="TextBox 2">
                  <a:extLst>
                    <a:ext uri="{FF2B5EF4-FFF2-40B4-BE49-F238E27FC236}">
                      <a16:creationId xmlns:a16="http://schemas.microsoft.com/office/drawing/2014/main" id="{8A6B482A-419A-7B4D-9ABD-270F79DB6938}"/>
                    </a:ext>
                  </a:extLst>
                </p:cNvPr>
                <p:cNvSpPr txBox="1">
                  <a:spLocks noRot="1" noChangeAspect="1" noMove="1" noResize="1" noEditPoints="1" noAdjustHandles="1" noChangeArrowheads="1" noChangeShapeType="1" noTextEdit="1"/>
                </p:cNvSpPr>
                <p:nvPr/>
              </p:nvSpPr>
              <p:spPr>
                <a:xfrm>
                  <a:off x="3160995" y="3293943"/>
                  <a:ext cx="4626908" cy="792653"/>
                </a:xfrm>
                <a:prstGeom prst="rect">
                  <a:avLst/>
                </a:prstGeom>
                <a:blipFill>
                  <a:blip r:embed="rId4"/>
                  <a:stretch>
                    <a:fillRect b="-46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C6240F9-FEA9-1145-86CD-E33C6FCB990C}"/>
                    </a:ext>
                  </a:extLst>
                </p:cNvPr>
                <p:cNvSpPr txBox="1"/>
                <p:nvPr/>
              </p:nvSpPr>
              <p:spPr>
                <a:xfrm>
                  <a:off x="7220954" y="2843586"/>
                  <a:ext cx="4119781" cy="1827680"/>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nary>
                          <m:naryPr>
                            <m:chr m:val="∏"/>
                            <m:ctrlPr>
                              <a:rPr lang="en-US" sz="320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𝑡</m:t>
                                </m:r>
                              </m:e>
                              <m:sub>
                                <m:r>
                                  <a:rPr lang="en-US" sz="3200" b="0" i="1" smtClean="0">
                                    <a:gradFill>
                                      <a:gsLst>
                                        <a:gs pos="2917">
                                          <a:schemeClr val="tx1"/>
                                        </a:gs>
                                        <a:gs pos="30000">
                                          <a:schemeClr val="tx1"/>
                                        </a:gs>
                                      </a:gsLst>
                                      <a:lin ang="5400000" scaled="0"/>
                                    </a:gradFill>
                                    <a:latin typeface="Cambria Math" panose="02040503050406030204" pitchFamily="18" charset="0"/>
                                  </a:rPr>
                                  <m:t>0</m:t>
                                </m:r>
                              </m:sub>
                            </m:sSub>
                          </m:sub>
                          <m:sup>
                            <m:r>
                              <a:rPr lang="en-US" sz="3200" b="0" i="1" smtClean="0">
                                <a:gradFill>
                                  <a:gsLst>
                                    <a:gs pos="2917">
                                      <a:schemeClr val="tx1"/>
                                    </a:gs>
                                    <a:gs pos="30000">
                                      <a:schemeClr val="tx1"/>
                                    </a:gs>
                                  </a:gsLst>
                                  <a:lin ang="5400000" scaled="0"/>
                                </a:gradFill>
                                <a:latin typeface="Cambria Math" panose="02040503050406030204" pitchFamily="18" charset="0"/>
                              </a:rPr>
                              <m:t>𝑇</m:t>
                            </m:r>
                          </m:sup>
                          <m:e>
                            <m:r>
                              <a:rPr lang="en-US" sz="3200" b="0" i="1" smtClean="0">
                                <a:gradFill>
                                  <a:gsLst>
                                    <a:gs pos="2917">
                                      <a:schemeClr val="tx1"/>
                                    </a:gs>
                                    <a:gs pos="30000">
                                      <a:schemeClr val="tx1"/>
                                    </a:gs>
                                  </a:gsLst>
                                  <a:lin ang="5400000" scaled="0"/>
                                </a:gradFill>
                                <a:latin typeface="Cambria Math" panose="02040503050406030204" pitchFamily="18" charset="0"/>
                              </a:rPr>
                              <m:t>𝑙</m:t>
                            </m:r>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𝑧</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sub>
                            </m:sSub>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d>
                              <m:dPr>
                                <m:ctrlP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sSub>
                                  <m:sSubPr>
                                    <m:ctrlP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Pr>
                                  <m:e>
                                    <m:r>
                                      <a:rPr lang="en-US" sz="3200" b="1"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𝒉</m:t>
                                    </m:r>
                                  </m:e>
                                  <m:sub>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𝑡</m:t>
                                    </m:r>
                                  </m:sub>
                                </m:sSub>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m:rPr>
                                    <m:sty m:val="p"/>
                                  </m:rPr>
                                  <a:rPr lang="el-GR"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Θ</m:t>
                                </m:r>
                              </m:e>
                            </m:d>
                          </m:e>
                        </m:nary>
                        <m:r>
                          <a:rPr lang="en-US" sz="3200" b="0" i="0" smtClean="0">
                            <a:gradFill>
                              <a:gsLst>
                                <a:gs pos="2917">
                                  <a:schemeClr val="tx1"/>
                                </a:gs>
                                <a:gs pos="30000">
                                  <a:schemeClr val="tx1"/>
                                </a:gs>
                              </a:gsLst>
                              <a:lin ang="5400000" scaled="0"/>
                            </a:gradFill>
                            <a:latin typeface="Cambria Math" panose="02040503050406030204" pitchFamily="18" charset="0"/>
                          </a:rPr>
                          <m:t>)</m:t>
                        </m:r>
                      </m:oMath>
                    </m:oMathPara>
                  </a14:m>
                  <a:endParaRPr lang="en-US" sz="3200" dirty="0">
                    <a:gradFill>
                      <a:gsLst>
                        <a:gs pos="2917">
                          <a:schemeClr val="tx1"/>
                        </a:gs>
                        <a:gs pos="30000">
                          <a:schemeClr val="tx1"/>
                        </a:gs>
                      </a:gsLst>
                      <a:lin ang="5400000" scaled="0"/>
                    </a:gradFill>
                  </a:endParaRPr>
                </a:p>
              </p:txBody>
            </p:sp>
          </mc:Choice>
          <mc:Fallback xmlns="">
            <p:sp>
              <p:nvSpPr>
                <p:cNvPr id="8" name="TextBox 7">
                  <a:extLst>
                    <a:ext uri="{FF2B5EF4-FFF2-40B4-BE49-F238E27FC236}">
                      <a16:creationId xmlns:a16="http://schemas.microsoft.com/office/drawing/2014/main" id="{1C6240F9-FEA9-1145-86CD-E33C6FCB990C}"/>
                    </a:ext>
                  </a:extLst>
                </p:cNvPr>
                <p:cNvSpPr txBox="1">
                  <a:spLocks noRot="1" noChangeAspect="1" noMove="1" noResize="1" noEditPoints="1" noAdjustHandles="1" noChangeArrowheads="1" noChangeShapeType="1" noTextEdit="1"/>
                </p:cNvSpPr>
                <p:nvPr/>
              </p:nvSpPr>
              <p:spPr>
                <a:xfrm>
                  <a:off x="7220954" y="2843586"/>
                  <a:ext cx="4119781" cy="1827680"/>
                </a:xfrm>
                <a:prstGeom prst="rect">
                  <a:avLst/>
                </a:prstGeom>
                <a:blipFill>
                  <a:blip r:embed="rId5"/>
                  <a:stretch>
                    <a:fillRect/>
                  </a:stretch>
                </a:blipFill>
              </p:spPr>
              <p:txBody>
                <a:bodyPr/>
                <a:lstStyle/>
                <a:p>
                  <a:r>
                    <a:rPr lang="en-US">
                      <a:noFill/>
                    </a:rPr>
                    <a:t> </a:t>
                  </a:r>
                </a:p>
              </p:txBody>
            </p:sp>
          </mc:Fallback>
        </mc:AlternateContent>
      </p:grpSp>
      <p:cxnSp>
        <p:nvCxnSpPr>
          <p:cNvPr id="13" name="Straight Connector 12">
            <a:extLst>
              <a:ext uri="{FF2B5EF4-FFF2-40B4-BE49-F238E27FC236}">
                <a16:creationId xmlns:a16="http://schemas.microsoft.com/office/drawing/2014/main" id="{5E00506C-FCD7-B04D-8C62-C51A27909B54}"/>
              </a:ext>
            </a:extLst>
          </p:cNvPr>
          <p:cNvCxnSpPr>
            <a:cxnSpLocks/>
          </p:cNvCxnSpPr>
          <p:nvPr/>
        </p:nvCxnSpPr>
        <p:spPr>
          <a:xfrm>
            <a:off x="1651171" y="2799524"/>
            <a:ext cx="10988008"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653816-5669-7744-B5E0-1FD20747C3FC}"/>
              </a:ext>
            </a:extLst>
          </p:cNvPr>
          <p:cNvCxnSpPr>
            <a:cxnSpLocks/>
          </p:cNvCxnSpPr>
          <p:nvPr/>
        </p:nvCxnSpPr>
        <p:spPr>
          <a:xfrm>
            <a:off x="1642791" y="5806818"/>
            <a:ext cx="10988008"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4CBF581-2389-3642-B12C-6DCF35900DA8}"/>
              </a:ext>
            </a:extLst>
          </p:cNvPr>
          <p:cNvSpPr/>
          <p:nvPr/>
        </p:nvSpPr>
        <p:spPr>
          <a:xfrm>
            <a:off x="872578" y="3342418"/>
            <a:ext cx="1846980" cy="892552"/>
          </a:xfrm>
          <a:prstGeom prst="rect">
            <a:avLst/>
          </a:prstGeom>
        </p:spPr>
        <p:txBody>
          <a:bodyPr wrap="none">
            <a:spAutoFit/>
          </a:bodyPr>
          <a:lstStyle/>
          <a:p>
            <a:r>
              <a:rPr lang="en-US" sz="2600" b="1" dirty="0">
                <a:solidFill>
                  <a:schemeClr val="accent3">
                    <a:lumMod val="60000"/>
                    <a:lumOff val="40000"/>
                  </a:schemeClr>
                </a:solidFill>
                <a:latin typeface="+mj-lt"/>
              </a:rPr>
              <a:t>Probability </a:t>
            </a:r>
          </a:p>
          <a:p>
            <a:r>
              <a:rPr lang="en-US" sz="2600" b="1" dirty="0">
                <a:solidFill>
                  <a:schemeClr val="accent3">
                    <a:lumMod val="60000"/>
                    <a:lumOff val="40000"/>
                  </a:schemeClr>
                </a:solidFill>
                <a:latin typeface="+mj-lt"/>
              </a:rPr>
              <a:t>distribution</a:t>
            </a:r>
          </a:p>
        </p:txBody>
      </p:sp>
      <p:sp>
        <p:nvSpPr>
          <p:cNvPr id="16" name="Rectangle 15">
            <a:extLst>
              <a:ext uri="{FF2B5EF4-FFF2-40B4-BE49-F238E27FC236}">
                <a16:creationId xmlns:a16="http://schemas.microsoft.com/office/drawing/2014/main" id="{B9E79627-D6DC-D243-A367-A55224AD12E2}"/>
              </a:ext>
            </a:extLst>
          </p:cNvPr>
          <p:cNvSpPr/>
          <p:nvPr/>
        </p:nvSpPr>
        <p:spPr>
          <a:xfrm>
            <a:off x="10207028" y="4221275"/>
            <a:ext cx="4208203" cy="1292662"/>
          </a:xfrm>
          <a:prstGeom prst="rect">
            <a:avLst/>
          </a:prstGeom>
        </p:spPr>
        <p:txBody>
          <a:bodyPr wrap="none">
            <a:spAutoFit/>
          </a:bodyPr>
          <a:lstStyle/>
          <a:p>
            <a:pPr algn="ctr"/>
            <a:r>
              <a:rPr lang="en-US" sz="2600" b="1" dirty="0">
                <a:solidFill>
                  <a:schemeClr val="accent3">
                    <a:lumMod val="60000"/>
                    <a:lumOff val="40000"/>
                  </a:schemeClr>
                </a:solidFill>
                <a:latin typeface="+mj-lt"/>
              </a:rPr>
              <a:t>Likelihood</a:t>
            </a:r>
          </a:p>
          <a:p>
            <a:pPr algn="ctr"/>
            <a:r>
              <a:rPr lang="en-US" sz="2600" b="1" dirty="0">
                <a:solidFill>
                  <a:schemeClr val="accent3">
                    <a:lumMod val="60000"/>
                    <a:lumOff val="40000"/>
                  </a:schemeClr>
                </a:solidFill>
                <a:latin typeface="+mj-lt"/>
              </a:rPr>
              <a:t>parameterized by </a:t>
            </a:r>
          </a:p>
          <a:p>
            <a:pPr algn="ctr"/>
            <a:r>
              <a:rPr lang="en-US" sz="2600" b="1" dirty="0">
                <a:solidFill>
                  <a:schemeClr val="accent3">
                    <a:lumMod val="60000"/>
                    <a:lumOff val="40000"/>
                  </a:schemeClr>
                </a:solidFill>
                <a:latin typeface="+mj-lt"/>
              </a:rPr>
              <a:t>the output of a LSTM-RNN</a:t>
            </a:r>
          </a:p>
        </p:txBody>
      </p:sp>
      <p:cxnSp>
        <p:nvCxnSpPr>
          <p:cNvPr id="25" name="Straight Arrow Connector 24">
            <a:extLst>
              <a:ext uri="{FF2B5EF4-FFF2-40B4-BE49-F238E27FC236}">
                <a16:creationId xmlns:a16="http://schemas.microsoft.com/office/drawing/2014/main" id="{9295FAF8-5A00-BE41-A6BE-7A7519426AD8}"/>
              </a:ext>
            </a:extLst>
          </p:cNvPr>
          <p:cNvCxnSpPr>
            <a:cxnSpLocks/>
          </p:cNvCxnSpPr>
          <p:nvPr/>
        </p:nvCxnSpPr>
        <p:spPr>
          <a:xfrm flipH="1" flipV="1">
            <a:off x="10366745" y="3968076"/>
            <a:ext cx="563527" cy="710122"/>
          </a:xfrm>
          <a:prstGeom prst="straightConnector1">
            <a:avLst/>
          </a:prstGeom>
          <a:ln w="38100">
            <a:solidFill>
              <a:schemeClr val="accent3">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568A16E-4AC5-6045-9D4C-96162EBA4A99}"/>
              </a:ext>
            </a:extLst>
          </p:cNvPr>
          <p:cNvCxnSpPr>
            <a:cxnSpLocks/>
          </p:cNvCxnSpPr>
          <p:nvPr/>
        </p:nvCxnSpPr>
        <p:spPr>
          <a:xfrm flipH="1">
            <a:off x="9803219" y="4671266"/>
            <a:ext cx="1127052" cy="432362"/>
          </a:xfrm>
          <a:prstGeom prst="straightConnector1">
            <a:avLst/>
          </a:prstGeom>
          <a:ln w="38100">
            <a:solidFill>
              <a:schemeClr val="accent3">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DA44E17-151D-E54A-81C9-E3EA82833D9B}"/>
              </a:ext>
            </a:extLst>
          </p:cNvPr>
          <p:cNvCxnSpPr>
            <a:cxnSpLocks/>
          </p:cNvCxnSpPr>
          <p:nvPr/>
        </p:nvCxnSpPr>
        <p:spPr>
          <a:xfrm>
            <a:off x="2680170" y="3617495"/>
            <a:ext cx="621016" cy="0"/>
          </a:xfrm>
          <a:prstGeom prst="straightConnector1">
            <a:avLst/>
          </a:prstGeom>
          <a:ln w="38100">
            <a:solidFill>
              <a:schemeClr val="accent3">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097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1731-ACB1-8D46-A9D4-2FFC6B4A6F70}"/>
              </a:ext>
            </a:extLst>
          </p:cNvPr>
          <p:cNvSpPr>
            <a:spLocks noGrp="1"/>
          </p:cNvSpPr>
          <p:nvPr>
            <p:ph type="title"/>
          </p:nvPr>
        </p:nvSpPr>
        <p:spPr/>
        <p:txBody>
          <a:bodyPr/>
          <a:lstStyle/>
          <a:p>
            <a:r>
              <a:rPr lang="en-US" dirty="0">
                <a:latin typeface="+mj-lt"/>
              </a:rPr>
              <a:t>DeepAR Likelihood Model: Gaussian</a:t>
            </a:r>
          </a:p>
        </p:txBody>
      </p:sp>
      <p:sp>
        <p:nvSpPr>
          <p:cNvPr id="4" name="Content Placeholder 3">
            <a:extLst>
              <a:ext uri="{FF2B5EF4-FFF2-40B4-BE49-F238E27FC236}">
                <a16:creationId xmlns:a16="http://schemas.microsoft.com/office/drawing/2014/main" id="{33E704CD-5CFA-324F-AF86-3CDF145B86E0}"/>
              </a:ext>
            </a:extLst>
          </p:cNvPr>
          <p:cNvSpPr>
            <a:spLocks noGrp="1"/>
          </p:cNvSpPr>
          <p:nvPr>
            <p:ph idx="1"/>
          </p:nvPr>
        </p:nvSpPr>
        <p:spPr>
          <a:xfrm>
            <a:off x="323089" y="1427015"/>
            <a:ext cx="13984225" cy="738664"/>
          </a:xfrm>
        </p:spPr>
        <p:txBody>
          <a:bodyPr/>
          <a:lstStyle/>
          <a:p>
            <a:pPr marL="0" indent="0">
              <a:buNone/>
            </a:pPr>
            <a:r>
              <a:rPr lang="en-US" dirty="0">
                <a:latin typeface="+mj-lt"/>
              </a:rPr>
              <a:t>For real-valued data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44AFF7-1950-E84E-8200-EC14DDCC57DD}"/>
                  </a:ext>
                </a:extLst>
              </p:cNvPr>
              <p:cNvSpPr txBox="1"/>
              <p:nvPr/>
            </p:nvSpPr>
            <p:spPr>
              <a:xfrm>
                <a:off x="4140669" y="2228695"/>
                <a:ext cx="6293133" cy="1670394"/>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600" i="1" smtClean="0">
                              <a:gradFill>
                                <a:gsLst>
                                  <a:gs pos="2917">
                                    <a:schemeClr val="tx1"/>
                                  </a:gs>
                                  <a:gs pos="30000">
                                    <a:schemeClr val="tx1"/>
                                  </a:gs>
                                </a:gsLst>
                                <a:lin ang="5400000" scaled="0"/>
                              </a:gradFill>
                              <a:latin typeface="Cambria Math" panose="02040503050406030204" pitchFamily="18" charset="0"/>
                            </a:rPr>
                          </m:ctrlPr>
                        </m:sSubPr>
                        <m:e>
                          <m:r>
                            <a:rPr lang="en-US" sz="3600" b="0" i="1" smtClean="0">
                              <a:gradFill>
                                <a:gsLst>
                                  <a:gs pos="2917">
                                    <a:schemeClr val="tx1"/>
                                  </a:gs>
                                  <a:gs pos="30000">
                                    <a:schemeClr val="tx1"/>
                                  </a:gs>
                                </a:gsLst>
                                <a:lin ang="5400000" scaled="0"/>
                              </a:gradFill>
                              <a:latin typeface="Cambria Math" panose="02040503050406030204" pitchFamily="18" charset="0"/>
                            </a:rPr>
                            <m:t>𝑙</m:t>
                          </m:r>
                        </m:e>
                        <m:sub>
                          <m:r>
                            <a:rPr lang="en-US" sz="3600" b="0" i="1" smtClean="0">
                              <a:gradFill>
                                <a:gsLst>
                                  <a:gs pos="2917">
                                    <a:schemeClr val="tx1"/>
                                  </a:gs>
                                  <a:gs pos="30000">
                                    <a:schemeClr val="tx1"/>
                                  </a:gs>
                                </a:gsLst>
                                <a:lin ang="5400000" scaled="0"/>
                              </a:gradFill>
                              <a:latin typeface="Cambria Math" panose="02040503050406030204" pitchFamily="18" charset="0"/>
                            </a:rPr>
                            <m:t>𝐺</m:t>
                          </m:r>
                        </m:sub>
                      </m:sSub>
                      <m:d>
                        <m:dPr>
                          <m:ctrlPr>
                            <a:rPr lang="en-US" sz="3600" b="0" i="1" smtClean="0">
                              <a:gradFill>
                                <a:gsLst>
                                  <a:gs pos="2917">
                                    <a:schemeClr val="tx1"/>
                                  </a:gs>
                                  <a:gs pos="30000">
                                    <a:schemeClr val="tx1"/>
                                  </a:gs>
                                </a:gsLst>
                                <a:lin ang="5400000" scaled="0"/>
                              </a:gradFill>
                              <a:latin typeface="Cambria Math" panose="02040503050406030204" pitchFamily="18" charset="0"/>
                            </a:rPr>
                          </m:ctrlPr>
                        </m:dPr>
                        <m:e>
                          <m:r>
                            <a:rPr lang="en-US" sz="3600" b="0" i="1" smtClean="0">
                              <a:gradFill>
                                <a:gsLst>
                                  <a:gs pos="2917">
                                    <a:schemeClr val="tx1"/>
                                  </a:gs>
                                  <a:gs pos="30000">
                                    <a:schemeClr val="tx1"/>
                                  </a:gs>
                                </a:gsLst>
                                <a:lin ang="5400000" scaled="0"/>
                              </a:gradFill>
                              <a:latin typeface="Cambria Math" panose="02040503050406030204" pitchFamily="18" charset="0"/>
                            </a:rPr>
                            <m:t>𝑧</m:t>
                          </m:r>
                        </m:e>
                        <m:e>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𝜇</m:t>
                          </m:r>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e>
                      </m:d>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f>
                        <m:f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ad>
                            <m:radPr>
                              <m:degHide m:val="on"/>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radPr>
                            <m:deg/>
                            <m:e>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𝜋</m:t>
                              </m:r>
                              <m:sSup>
                                <m:sSupPr>
                                  <m:ctrlP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e>
                                <m:sup>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e>
                          </m:rad>
                        </m:den>
                      </m:f>
                      <m:sSup>
                        <m:sSup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𝑒</m:t>
                          </m:r>
                        </m:e>
                        <m:sup>
                          <m:d>
                            <m:dPr>
                              <m:begChr m:val="{"/>
                              <m:endChr m:val="}"/>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𝑧</m:t>
                                      </m:r>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𝜇</m:t>
                                      </m:r>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e>
                                    <m:sup>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num>
                                <m:den>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Sup>
                                    <m:sSupPr>
                                      <m:ctrlP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e>
                                    <m:sup>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den>
                              </m:f>
                            </m:e>
                          </m:d>
                        </m:sup>
                      </m:sSup>
                    </m:oMath>
                  </m:oMathPara>
                </a14:m>
                <a:endParaRPr lang="en-US" sz="3600" dirty="0">
                  <a:gradFill>
                    <a:gsLst>
                      <a:gs pos="2917">
                        <a:schemeClr val="tx1"/>
                      </a:gs>
                      <a:gs pos="30000">
                        <a:schemeClr val="tx1"/>
                      </a:gs>
                    </a:gsLst>
                    <a:lin ang="5400000" scaled="0"/>
                  </a:gradFill>
                </a:endParaRPr>
              </a:p>
            </p:txBody>
          </p:sp>
        </mc:Choice>
        <mc:Fallback xmlns="">
          <p:sp>
            <p:nvSpPr>
              <p:cNvPr id="5" name="TextBox 4">
                <a:extLst>
                  <a:ext uri="{FF2B5EF4-FFF2-40B4-BE49-F238E27FC236}">
                    <a16:creationId xmlns:a16="http://schemas.microsoft.com/office/drawing/2014/main" id="{D944AFF7-1950-E84E-8200-EC14DDCC57DD}"/>
                  </a:ext>
                </a:extLst>
              </p:cNvPr>
              <p:cNvSpPr txBox="1">
                <a:spLocks noRot="1" noChangeAspect="1" noMove="1" noResize="1" noEditPoints="1" noAdjustHandles="1" noChangeArrowheads="1" noChangeShapeType="1" noTextEdit="1"/>
              </p:cNvSpPr>
              <p:nvPr/>
            </p:nvSpPr>
            <p:spPr>
              <a:xfrm>
                <a:off x="4140669" y="2228695"/>
                <a:ext cx="6293133" cy="167039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375A712-6374-8B4E-9F11-09BFDC26BE70}"/>
                  </a:ext>
                </a:extLst>
              </p:cNvPr>
              <p:cNvSpPr txBox="1"/>
              <p:nvPr/>
            </p:nvSpPr>
            <p:spPr>
              <a:xfrm>
                <a:off x="5165340" y="3828110"/>
                <a:ext cx="4915576" cy="1100814"/>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r>
                        <a:rPr lang="en-US" sz="36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𝜇</m:t>
                      </m:r>
                      <m:d>
                        <m:d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sSub>
                            <m:sSub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Pr>
                            <m:e>
                              <m:r>
                                <a:rPr lang="en-US" sz="3600" b="1"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𝒉</m:t>
                              </m:r>
                            </m:e>
                            <m:sub>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𝑑</m:t>
                              </m:r>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𝑡</m:t>
                              </m:r>
                            </m:sub>
                          </m:sSub>
                        </m:e>
                      </m:d>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bSup>
                        <m:sSubSup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SupPr>
                        <m:e>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𝑤</m:t>
                          </m:r>
                        </m:e>
                        <m:sub>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𝜇</m:t>
                          </m:r>
                        </m:sub>
                        <m:sup>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𝑇</m:t>
                          </m:r>
                        </m:sup>
                      </m:sSubSup>
                      <m:sSub>
                        <m:sSub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Pr>
                        <m:e>
                          <m:r>
                            <a:rPr lang="en-US" sz="3600" b="1"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𝒉</m:t>
                          </m:r>
                        </m:e>
                        <m:sub>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𝑑</m:t>
                          </m:r>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𝑡</m:t>
                          </m:r>
                        </m:sub>
                      </m:sSub>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b>
                        <m:sSub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Pr>
                        <m:e>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𝑏</m:t>
                          </m:r>
                        </m:e>
                        <m:sub>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𝜇</m:t>
                          </m:r>
                        </m:sub>
                      </m:sSub>
                    </m:oMath>
                  </m:oMathPara>
                </a14:m>
                <a:endParaRPr lang="en-US" sz="3600" b="1" dirty="0">
                  <a:gradFill>
                    <a:gsLst>
                      <a:gs pos="2917">
                        <a:schemeClr val="tx1"/>
                      </a:gs>
                      <a:gs pos="30000">
                        <a:schemeClr val="tx1"/>
                      </a:gs>
                    </a:gsLst>
                    <a:lin ang="5400000" scaled="0"/>
                  </a:gradFill>
                </a:endParaRPr>
              </a:p>
            </p:txBody>
          </p:sp>
        </mc:Choice>
        <mc:Fallback xmlns="">
          <p:sp>
            <p:nvSpPr>
              <p:cNvPr id="6" name="TextBox 5">
                <a:extLst>
                  <a:ext uri="{FF2B5EF4-FFF2-40B4-BE49-F238E27FC236}">
                    <a16:creationId xmlns:a16="http://schemas.microsoft.com/office/drawing/2014/main" id="{A375A712-6374-8B4E-9F11-09BFDC26BE70}"/>
                  </a:ext>
                </a:extLst>
              </p:cNvPr>
              <p:cNvSpPr txBox="1">
                <a:spLocks noRot="1" noChangeAspect="1" noMove="1" noResize="1" noEditPoints="1" noAdjustHandles="1" noChangeArrowheads="1" noChangeShapeType="1" noTextEdit="1"/>
              </p:cNvSpPr>
              <p:nvPr/>
            </p:nvSpPr>
            <p:spPr>
              <a:xfrm>
                <a:off x="5165340" y="3828110"/>
                <a:ext cx="4915576" cy="11008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1517C5A-6366-1D4E-96D6-063092FAB1DF}"/>
                  </a:ext>
                </a:extLst>
              </p:cNvPr>
              <p:cNvSpPr txBox="1"/>
              <p:nvPr/>
            </p:nvSpPr>
            <p:spPr>
              <a:xfrm>
                <a:off x="5165340" y="5151951"/>
                <a:ext cx="6628225" cy="1148712"/>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r>
                        <a:rPr lang="en-US" sz="36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d>
                        <m:d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sSub>
                            <m:sSub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Pr>
                            <m:e>
                              <m:r>
                                <a:rPr lang="en-US" sz="3600" b="1"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𝒉</m:t>
                              </m:r>
                            </m:e>
                            <m:sub>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𝑑</m:t>
                              </m:r>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𝑡</m:t>
                              </m:r>
                            </m:sub>
                          </m:sSub>
                        </m:e>
                      </m:d>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func>
                        <m:func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uncPr>
                        <m:fName>
                          <m:r>
                            <m:rPr>
                              <m:sty m:val="p"/>
                            </m:rPr>
                            <a:rPr lang="en-US" sz="3600" b="0" i="0"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log</m:t>
                          </m:r>
                        </m:fName>
                        <m:e>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sSup>
                            <m:sSup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𝑒</m:t>
                              </m:r>
                            </m:e>
                            <m:sup>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bSup>
                                <m:sSubSup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SupPr>
                                <m:e>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𝑤</m:t>
                                  </m:r>
                                </m:e>
                                <m:sub>
                                  <m:r>
                                    <a:rPr lang="en-US" sz="36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sub>
                                <m:sup>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𝑇</m:t>
                                  </m:r>
                                </m:sup>
                              </m:sSubSup>
                              <m:sSub>
                                <m:sSub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Pr>
                                <m:e>
                                  <m:r>
                                    <a:rPr lang="en-US" sz="3600" b="1"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𝒉</m:t>
                                  </m:r>
                                </m:e>
                                <m:sub>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𝑑</m:t>
                                  </m:r>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𝑡</m:t>
                                  </m:r>
                                </m:sub>
                              </m:sSub>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b>
                                <m:sSubPr>
                                  <m:ctrlP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bPr>
                                <m:e>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𝑏</m:t>
                                  </m:r>
                                </m:e>
                                <m:sub>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sub>
                              </m:sSub>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up>
                          </m:sSup>
                          <m:r>
                            <a:rPr lang="en-US" sz="36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e>
                      </m:func>
                    </m:oMath>
                  </m:oMathPara>
                </a14:m>
                <a:endParaRPr lang="en-US" sz="3600" dirty="0">
                  <a:gradFill>
                    <a:gsLst>
                      <a:gs pos="2917">
                        <a:schemeClr val="tx1"/>
                      </a:gs>
                      <a:gs pos="30000">
                        <a:schemeClr val="tx1"/>
                      </a:gs>
                    </a:gsLst>
                    <a:lin ang="5400000" scaled="0"/>
                  </a:gradFill>
                </a:endParaRPr>
              </a:p>
            </p:txBody>
          </p:sp>
        </mc:Choice>
        <mc:Fallback xmlns="">
          <p:sp>
            <p:nvSpPr>
              <p:cNvPr id="7" name="TextBox 6">
                <a:extLst>
                  <a:ext uri="{FF2B5EF4-FFF2-40B4-BE49-F238E27FC236}">
                    <a16:creationId xmlns:a16="http://schemas.microsoft.com/office/drawing/2014/main" id="{F1517C5A-6366-1D4E-96D6-063092FAB1DF}"/>
                  </a:ext>
                </a:extLst>
              </p:cNvPr>
              <p:cNvSpPr txBox="1">
                <a:spLocks noRot="1" noChangeAspect="1" noMove="1" noResize="1" noEditPoints="1" noAdjustHandles="1" noChangeArrowheads="1" noChangeShapeType="1" noTextEdit="1"/>
              </p:cNvSpPr>
              <p:nvPr/>
            </p:nvSpPr>
            <p:spPr>
              <a:xfrm>
                <a:off x="5165340" y="5151951"/>
                <a:ext cx="6628225" cy="1148712"/>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83EF54C-911A-DD43-9354-C3B45BAD0852}"/>
              </a:ext>
            </a:extLst>
          </p:cNvPr>
          <p:cNvSpPr txBox="1"/>
          <p:nvPr/>
        </p:nvSpPr>
        <p:spPr>
          <a:xfrm>
            <a:off x="9252870" y="6398873"/>
            <a:ext cx="3323795" cy="637097"/>
          </a:xfrm>
          <a:prstGeom prst="rect">
            <a:avLst/>
          </a:prstGeom>
          <a:noFill/>
        </p:spPr>
        <p:txBody>
          <a:bodyPr wrap="none" lIns="182880" tIns="146304" rIns="182880" bIns="146304" rtlCol="0">
            <a:spAutoFit/>
          </a:bodyPr>
          <a:lstStyle/>
          <a:p>
            <a:pPr>
              <a:lnSpc>
                <a:spcPct val="90000"/>
              </a:lnSpc>
              <a:spcAft>
                <a:spcPts val="1800"/>
              </a:spcAft>
            </a:pPr>
            <a:r>
              <a:rPr lang="en-US" sz="1800" b="1" i="1" dirty="0">
                <a:solidFill>
                  <a:schemeClr val="tx2">
                    <a:lumMod val="60000"/>
                    <a:lumOff val="40000"/>
                  </a:schemeClr>
                </a:solidFill>
                <a:latin typeface="+mj-lt"/>
                <a:cs typeface="Arial Hebrew Scholar" pitchFamily="2" charset="-79"/>
              </a:rPr>
              <a:t>e.g.,</a:t>
            </a:r>
            <a:r>
              <a:rPr lang="en-US" sz="2400" b="1" i="1" dirty="0">
                <a:solidFill>
                  <a:schemeClr val="tx2">
                    <a:lumMod val="60000"/>
                    <a:lumOff val="40000"/>
                  </a:schemeClr>
                </a:solidFill>
                <a:latin typeface="+mj-lt"/>
                <a:cs typeface="Arial Hebrew Scholar" pitchFamily="2" charset="-79"/>
              </a:rPr>
              <a:t> softplus</a:t>
            </a:r>
            <a:r>
              <a:rPr lang="en-US" sz="2400" b="1" i="1" dirty="0">
                <a:solidFill>
                  <a:srgbClr val="EAABDA"/>
                </a:solidFill>
                <a:latin typeface="+mj-lt"/>
                <a:cs typeface="Arial Hebrew Scholar" pitchFamily="2" charset="-79"/>
              </a:rPr>
              <a:t> </a:t>
            </a:r>
            <a:r>
              <a:rPr lang="en-US" sz="2400" b="1" i="1" dirty="0">
                <a:solidFill>
                  <a:schemeClr val="tx2">
                    <a:lumMod val="60000"/>
                    <a:lumOff val="40000"/>
                  </a:schemeClr>
                </a:solidFill>
                <a:latin typeface="+mj-lt"/>
                <a:cs typeface="Arial Hebrew Scholar" pitchFamily="2" charset="-79"/>
              </a:rPr>
              <a:t>activation</a:t>
            </a:r>
          </a:p>
        </p:txBody>
      </p:sp>
      <p:cxnSp>
        <p:nvCxnSpPr>
          <p:cNvPr id="13" name="Straight Connector 12">
            <a:extLst>
              <a:ext uri="{FF2B5EF4-FFF2-40B4-BE49-F238E27FC236}">
                <a16:creationId xmlns:a16="http://schemas.microsoft.com/office/drawing/2014/main" id="{B380878D-58E6-C04A-AFB1-34C9C25B007A}"/>
              </a:ext>
            </a:extLst>
          </p:cNvPr>
          <p:cNvCxnSpPr>
            <a:cxnSpLocks/>
          </p:cNvCxnSpPr>
          <p:nvPr/>
        </p:nvCxnSpPr>
        <p:spPr>
          <a:xfrm flipV="1">
            <a:off x="9573659" y="5784731"/>
            <a:ext cx="0" cy="677498"/>
          </a:xfrm>
          <a:prstGeom prst="line">
            <a:avLst/>
          </a:prstGeom>
          <a:ln w="38100">
            <a:solidFill>
              <a:schemeClr val="tx2">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4666756-0FD7-DD4A-A22A-2C7241CDA8E7}"/>
              </a:ext>
            </a:extLst>
          </p:cNvPr>
          <p:cNvCxnSpPr>
            <a:cxnSpLocks/>
          </p:cNvCxnSpPr>
          <p:nvPr/>
        </p:nvCxnSpPr>
        <p:spPr>
          <a:xfrm>
            <a:off x="3826401" y="2165679"/>
            <a:ext cx="7454348"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66B446-222C-234B-A045-D4C1C9FF28BB}"/>
              </a:ext>
            </a:extLst>
          </p:cNvPr>
          <p:cNvCxnSpPr>
            <a:cxnSpLocks/>
          </p:cNvCxnSpPr>
          <p:nvPr/>
        </p:nvCxnSpPr>
        <p:spPr>
          <a:xfrm>
            <a:off x="3826401" y="6216856"/>
            <a:ext cx="7454348"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CFA0EE-5F3E-A543-AC37-CF215EC05C88}"/>
                  </a:ext>
                </a:extLst>
              </p:cNvPr>
              <p:cNvSpPr txBox="1"/>
              <p:nvPr/>
            </p:nvSpPr>
            <p:spPr>
              <a:xfrm>
                <a:off x="0" y="2320141"/>
                <a:ext cx="4485907" cy="710964"/>
              </a:xfrm>
              <a:prstGeom prst="rect">
                <a:avLst/>
              </a:prstGeom>
              <a:noFill/>
            </p:spPr>
            <p:txBody>
              <a:bodyPr wrap="none" lIns="182880" tIns="146304" rIns="182880" bIns="146304" rtlCol="0">
                <a:spAutoFit/>
              </a:bodyPr>
              <a:lstStyle/>
              <a:p>
                <a:pPr algn="ctr">
                  <a:lnSpc>
                    <a:spcPct val="90000"/>
                  </a:lnSpc>
                  <a:spcAft>
                    <a:spcPts val="1800"/>
                  </a:spcAft>
                </a:pPr>
                <a14:m>
                  <m:oMath xmlns:m="http://schemas.openxmlformats.org/officeDocument/2006/math">
                    <m:r>
                      <a:rPr lang="en-US" sz="3000" b="0" i="1" smtClean="0">
                        <a:solidFill>
                          <a:schemeClr val="accent3">
                            <a:lumMod val="60000"/>
                            <a:lumOff val="40000"/>
                          </a:schemeClr>
                        </a:solidFill>
                        <a:latin typeface="Cambria Math" panose="02040503050406030204" pitchFamily="18" charset="0"/>
                        <a:ea typeface="Cambria Math" panose="02040503050406030204" pitchFamily="18" charset="0"/>
                      </a:rPr>
                      <m:t>𝜃</m:t>
                    </m:r>
                    <m:r>
                      <a:rPr lang="en-US" sz="3000" b="0" i="1" smtClean="0">
                        <a:solidFill>
                          <a:schemeClr val="accent3">
                            <a:lumMod val="60000"/>
                            <a:lumOff val="40000"/>
                          </a:schemeClr>
                        </a:solidFill>
                        <a:latin typeface="Cambria Math" panose="02040503050406030204" pitchFamily="18" charset="0"/>
                        <a:ea typeface="Cambria Math" panose="02040503050406030204" pitchFamily="18" charset="0"/>
                      </a:rPr>
                      <m:t> </m:t>
                    </m:r>
                  </m:oMath>
                </a14:m>
                <a:r>
                  <a:rPr lang="en-US" sz="3000" b="1" dirty="0">
                    <a:solidFill>
                      <a:schemeClr val="accent3">
                        <a:lumMod val="60000"/>
                        <a:lumOff val="40000"/>
                      </a:schemeClr>
                    </a:solidFill>
                    <a:latin typeface="+mj-lt"/>
                  </a:rPr>
                  <a:t>likelihood parameters</a:t>
                </a:r>
              </a:p>
            </p:txBody>
          </p:sp>
        </mc:Choice>
        <mc:Fallback xmlns="">
          <p:sp>
            <p:nvSpPr>
              <p:cNvPr id="14" name="TextBox 13">
                <a:extLst>
                  <a:ext uri="{FF2B5EF4-FFF2-40B4-BE49-F238E27FC236}">
                    <a16:creationId xmlns:a16="http://schemas.microsoft.com/office/drawing/2014/main" id="{E9CFA0EE-5F3E-A543-AC37-CF215EC05C88}"/>
                  </a:ext>
                </a:extLst>
              </p:cNvPr>
              <p:cNvSpPr txBox="1">
                <a:spLocks noRot="1" noChangeAspect="1" noMove="1" noResize="1" noEditPoints="1" noAdjustHandles="1" noChangeArrowheads="1" noChangeShapeType="1" noTextEdit="1"/>
              </p:cNvSpPr>
              <p:nvPr/>
            </p:nvSpPr>
            <p:spPr>
              <a:xfrm>
                <a:off x="0" y="2320141"/>
                <a:ext cx="4485907" cy="710964"/>
              </a:xfrm>
              <a:prstGeom prst="rect">
                <a:avLst/>
              </a:prstGeom>
              <a:blipFill>
                <a:blip r:embed="rId6"/>
                <a:stretch>
                  <a:fillRect t="-3509"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429FFA-BF58-244A-B838-14B4AD806999}"/>
                  </a:ext>
                </a:extLst>
              </p:cNvPr>
              <p:cNvSpPr txBox="1"/>
              <p:nvPr/>
            </p:nvSpPr>
            <p:spPr>
              <a:xfrm>
                <a:off x="671972" y="3119151"/>
                <a:ext cx="3059877" cy="387798"/>
              </a:xfrm>
              <a:prstGeom prst="rect">
                <a:avLst/>
              </a:prstGeom>
              <a:noFill/>
            </p:spPr>
            <p:txBody>
              <a:bodyPr wrap="none" lIns="0" tIns="0" rIns="0" bIns="0" rtlCol="0">
                <a:spAutoFit/>
              </a:bodyPr>
              <a:lstStyle/>
              <a:p>
                <a:pPr>
                  <a:lnSpc>
                    <a:spcPct val="90000"/>
                  </a:lnSpc>
                  <a:spcAft>
                    <a:spcPts val="1800"/>
                  </a:spcAft>
                </a:pPr>
                <a:r>
                  <a:rPr lang="en-US" sz="2800" b="1" dirty="0">
                    <a:solidFill>
                      <a:schemeClr val="accent1">
                        <a:lumMod val="60000"/>
                        <a:lumOff val="40000"/>
                      </a:schemeClr>
                    </a:solidFill>
                    <a:latin typeface="+mj-lt"/>
                  </a:rPr>
                  <a:t>Gaussian </a:t>
                </a:r>
                <a14:m>
                  <m:oMath xmlns:m="http://schemas.openxmlformats.org/officeDocument/2006/math">
                    <m:r>
                      <a:rPr lang="en-US" sz="2800" b="1" i="1" smtClean="0">
                        <a:solidFill>
                          <a:schemeClr val="accent1">
                            <a:lumMod val="60000"/>
                            <a:lumOff val="40000"/>
                          </a:schemeClr>
                        </a:solidFill>
                        <a:latin typeface="Cambria Math" panose="02040503050406030204" pitchFamily="18" charset="0"/>
                        <a:ea typeface="Cambria Math" panose="02040503050406030204" pitchFamily="18" charset="0"/>
                      </a:rPr>
                      <m:t>𝜽</m:t>
                    </m:r>
                    <m:r>
                      <a:rPr lang="en-US" sz="2800" b="1" i="1" smtClean="0">
                        <a:solidFill>
                          <a:schemeClr val="accent1">
                            <a:lumMod val="60000"/>
                            <a:lumOff val="40000"/>
                          </a:schemeClr>
                        </a:solidFill>
                        <a:latin typeface="Cambria Math" panose="02040503050406030204" pitchFamily="18" charset="0"/>
                        <a:ea typeface="Cambria Math" panose="02040503050406030204" pitchFamily="18" charset="0"/>
                      </a:rPr>
                      <m:t>={</m:t>
                    </m:r>
                    <m:r>
                      <a:rPr lang="en-US" sz="2800" b="1" i="1" smtClean="0">
                        <a:solidFill>
                          <a:schemeClr val="accent1">
                            <a:lumMod val="60000"/>
                            <a:lumOff val="40000"/>
                          </a:schemeClr>
                        </a:solidFill>
                        <a:latin typeface="Cambria Math" panose="02040503050406030204" pitchFamily="18" charset="0"/>
                        <a:ea typeface="Cambria Math" panose="02040503050406030204" pitchFamily="18" charset="0"/>
                      </a:rPr>
                      <m:t>𝝁</m:t>
                    </m:r>
                    <m:r>
                      <a:rPr lang="en-US" sz="2800" b="1" i="1" smtClean="0">
                        <a:solidFill>
                          <a:schemeClr val="accent1">
                            <a:lumMod val="60000"/>
                            <a:lumOff val="40000"/>
                          </a:schemeClr>
                        </a:solidFill>
                        <a:latin typeface="Cambria Math" panose="02040503050406030204" pitchFamily="18" charset="0"/>
                        <a:ea typeface="Cambria Math" panose="02040503050406030204" pitchFamily="18" charset="0"/>
                      </a:rPr>
                      <m:t>,</m:t>
                    </m:r>
                    <m:r>
                      <a:rPr lang="en-US" sz="2800" b="1" i="1" smtClean="0">
                        <a:solidFill>
                          <a:schemeClr val="accent1">
                            <a:lumMod val="60000"/>
                            <a:lumOff val="40000"/>
                          </a:schemeClr>
                        </a:solidFill>
                        <a:latin typeface="Cambria Math" panose="02040503050406030204" pitchFamily="18" charset="0"/>
                        <a:ea typeface="Cambria Math" panose="02040503050406030204" pitchFamily="18" charset="0"/>
                      </a:rPr>
                      <m:t>𝝈</m:t>
                    </m:r>
                    <m:r>
                      <a:rPr lang="en-US" sz="2800" b="1" i="1" smtClean="0">
                        <a:solidFill>
                          <a:schemeClr val="accent1">
                            <a:lumMod val="60000"/>
                            <a:lumOff val="40000"/>
                          </a:schemeClr>
                        </a:solidFill>
                        <a:latin typeface="Cambria Math" panose="02040503050406030204" pitchFamily="18" charset="0"/>
                        <a:ea typeface="Cambria Math" panose="02040503050406030204" pitchFamily="18" charset="0"/>
                      </a:rPr>
                      <m:t>}</m:t>
                    </m:r>
                  </m:oMath>
                </a14:m>
                <a:endParaRPr lang="en-US" sz="2800" b="1" dirty="0">
                  <a:solidFill>
                    <a:schemeClr val="accent1">
                      <a:lumMod val="60000"/>
                      <a:lumOff val="40000"/>
                    </a:schemeClr>
                  </a:solidFill>
                </a:endParaRPr>
              </a:p>
            </p:txBody>
          </p:sp>
        </mc:Choice>
        <mc:Fallback xmlns="">
          <p:sp>
            <p:nvSpPr>
              <p:cNvPr id="8" name="TextBox 7">
                <a:extLst>
                  <a:ext uri="{FF2B5EF4-FFF2-40B4-BE49-F238E27FC236}">
                    <a16:creationId xmlns:a16="http://schemas.microsoft.com/office/drawing/2014/main" id="{19429FFA-BF58-244A-B838-14B4AD806999}"/>
                  </a:ext>
                </a:extLst>
              </p:cNvPr>
              <p:cNvSpPr txBox="1">
                <a:spLocks noRot="1" noChangeAspect="1" noMove="1" noResize="1" noEditPoints="1" noAdjustHandles="1" noChangeArrowheads="1" noChangeShapeType="1" noTextEdit="1"/>
              </p:cNvSpPr>
              <p:nvPr/>
            </p:nvSpPr>
            <p:spPr>
              <a:xfrm>
                <a:off x="671972" y="3119151"/>
                <a:ext cx="3059877" cy="387798"/>
              </a:xfrm>
              <a:prstGeom prst="rect">
                <a:avLst/>
              </a:prstGeom>
              <a:blipFill>
                <a:blip r:embed="rId7"/>
                <a:stretch>
                  <a:fillRect l="-7025" t="-38710" r="-3719" b="-54839"/>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5FE2C9CA-0164-E74C-B37F-17DD73E997C1}"/>
              </a:ext>
            </a:extLst>
          </p:cNvPr>
          <p:cNvSpPr/>
          <p:nvPr/>
        </p:nvSpPr>
        <p:spPr>
          <a:xfrm>
            <a:off x="1195668" y="4353223"/>
            <a:ext cx="3421301" cy="1200329"/>
          </a:xfrm>
          <a:prstGeom prst="rect">
            <a:avLst/>
          </a:prstGeom>
        </p:spPr>
        <p:txBody>
          <a:bodyPr wrap="square">
            <a:spAutoFit/>
          </a:bodyPr>
          <a:lstStyle/>
          <a:p>
            <a:pPr algn="ctr"/>
            <a:r>
              <a:rPr lang="en-US" sz="2400" b="1" dirty="0">
                <a:solidFill>
                  <a:schemeClr val="accent1">
                    <a:lumMod val="60000"/>
                    <a:lumOff val="40000"/>
                  </a:schemeClr>
                </a:solidFill>
                <a:latin typeface="+mj-lt"/>
              </a:rPr>
              <a:t>1 activation function </a:t>
            </a:r>
          </a:p>
          <a:p>
            <a:pPr algn="ctr"/>
            <a:r>
              <a:rPr lang="en-US" sz="2400" b="1" dirty="0">
                <a:solidFill>
                  <a:schemeClr val="accent1">
                    <a:lumMod val="60000"/>
                    <a:lumOff val="40000"/>
                  </a:schemeClr>
                </a:solidFill>
                <a:latin typeface="+mj-lt"/>
              </a:rPr>
              <a:t>per </a:t>
            </a:r>
          </a:p>
          <a:p>
            <a:pPr algn="ctr"/>
            <a:r>
              <a:rPr lang="en-US" sz="2400" b="1" dirty="0">
                <a:solidFill>
                  <a:schemeClr val="accent1">
                    <a:lumMod val="60000"/>
                    <a:lumOff val="40000"/>
                  </a:schemeClr>
                </a:solidFill>
                <a:latin typeface="+mj-lt"/>
              </a:rPr>
              <a:t>likelihood parameter</a:t>
            </a:r>
          </a:p>
        </p:txBody>
      </p:sp>
      <p:sp>
        <p:nvSpPr>
          <p:cNvPr id="18" name="Left Brace 17">
            <a:extLst>
              <a:ext uri="{FF2B5EF4-FFF2-40B4-BE49-F238E27FC236}">
                <a16:creationId xmlns:a16="http://schemas.microsoft.com/office/drawing/2014/main" id="{328FD8C1-E420-4740-BCD9-7AC1619C2057}"/>
              </a:ext>
            </a:extLst>
          </p:cNvPr>
          <p:cNvSpPr/>
          <p:nvPr/>
        </p:nvSpPr>
        <p:spPr>
          <a:xfrm>
            <a:off x="4616969" y="3828110"/>
            <a:ext cx="404734" cy="2133553"/>
          </a:xfrm>
          <a:prstGeom prst="leftBrace">
            <a:avLst/>
          </a:prstGeom>
          <a:ln w="19050" cmpd="sng">
            <a:solidFill>
              <a:srgbClr val="D333AC"/>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2"/>
              </a:solidFill>
            </a:endParaRPr>
          </a:p>
        </p:txBody>
      </p:sp>
      <p:cxnSp>
        <p:nvCxnSpPr>
          <p:cNvPr id="21" name="Straight Connector 20">
            <a:extLst>
              <a:ext uri="{FF2B5EF4-FFF2-40B4-BE49-F238E27FC236}">
                <a16:creationId xmlns:a16="http://schemas.microsoft.com/office/drawing/2014/main" id="{DCFEFCCE-E76E-3649-8A16-0D5F6B6FE8C4}"/>
              </a:ext>
            </a:extLst>
          </p:cNvPr>
          <p:cNvCxnSpPr>
            <a:cxnSpLocks/>
          </p:cNvCxnSpPr>
          <p:nvPr/>
        </p:nvCxnSpPr>
        <p:spPr>
          <a:xfrm>
            <a:off x="323088" y="3031105"/>
            <a:ext cx="3757646" cy="0"/>
          </a:xfrm>
          <a:prstGeom prst="line">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71AFC492-8EC7-3648-864C-7E0555179945}"/>
              </a:ext>
            </a:extLst>
          </p:cNvPr>
          <p:cNvSpPr/>
          <p:nvPr/>
        </p:nvSpPr>
        <p:spPr bwMode="auto">
          <a:xfrm>
            <a:off x="11059412" y="2864338"/>
            <a:ext cx="3376116" cy="2030548"/>
          </a:xfrm>
          <a:prstGeom prst="roundRect">
            <a:avLst/>
          </a:prstGeom>
          <a:noFill/>
          <a:ln w="571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17533EBB-0CFB-C740-A167-BA1301B3D9C7}"/>
              </a:ext>
            </a:extLst>
          </p:cNvPr>
          <p:cNvSpPr txBox="1"/>
          <p:nvPr/>
        </p:nvSpPr>
        <p:spPr>
          <a:xfrm>
            <a:off x="10872931" y="3078784"/>
            <a:ext cx="3887433" cy="1625060"/>
          </a:xfrm>
          <a:prstGeom prst="rect">
            <a:avLst/>
          </a:prstGeom>
          <a:noFill/>
        </p:spPr>
        <p:txBody>
          <a:bodyPr wrap="square" lIns="182880" tIns="146304" rIns="182880" bIns="146304" rtlCol="0">
            <a:spAutoFit/>
          </a:bodyPr>
          <a:lstStyle/>
          <a:p>
            <a:pPr algn="ctr">
              <a:lnSpc>
                <a:spcPct val="90000"/>
              </a:lnSpc>
              <a:spcAft>
                <a:spcPts val="1800"/>
              </a:spcAft>
            </a:pPr>
            <a:r>
              <a:rPr lang="en-US" sz="3200" dirty="0">
                <a:gradFill>
                  <a:gsLst>
                    <a:gs pos="2917">
                      <a:schemeClr val="tx1"/>
                    </a:gs>
                    <a:gs pos="30000">
                      <a:schemeClr val="tx1"/>
                    </a:gs>
                  </a:gsLst>
                  <a:lin ang="5400000" scaled="0"/>
                </a:gradFill>
                <a:latin typeface="+mj-lt"/>
              </a:rPr>
              <a:t>LSTM is being trained to learn these values</a:t>
            </a:r>
          </a:p>
        </p:txBody>
      </p:sp>
      <p:cxnSp>
        <p:nvCxnSpPr>
          <p:cNvPr id="31" name="Straight Arrow Connector 30">
            <a:extLst>
              <a:ext uri="{FF2B5EF4-FFF2-40B4-BE49-F238E27FC236}">
                <a16:creationId xmlns:a16="http://schemas.microsoft.com/office/drawing/2014/main" id="{66482402-CE14-A64A-8445-B1AA28E0DBB7}"/>
              </a:ext>
            </a:extLst>
          </p:cNvPr>
          <p:cNvCxnSpPr>
            <a:cxnSpLocks/>
          </p:cNvCxnSpPr>
          <p:nvPr/>
        </p:nvCxnSpPr>
        <p:spPr>
          <a:xfrm flipH="1">
            <a:off x="8004748" y="3048529"/>
            <a:ext cx="3053658" cy="908874"/>
          </a:xfrm>
          <a:prstGeom prst="straightConnector1">
            <a:avLst/>
          </a:prstGeom>
          <a:ln>
            <a:solidFill>
              <a:srgbClr val="EAABD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53B22E-3551-C244-887B-301504550311}"/>
              </a:ext>
            </a:extLst>
          </p:cNvPr>
          <p:cNvCxnSpPr>
            <a:cxnSpLocks/>
          </p:cNvCxnSpPr>
          <p:nvPr/>
        </p:nvCxnSpPr>
        <p:spPr>
          <a:xfrm flipH="1">
            <a:off x="9878518" y="3717561"/>
            <a:ext cx="1179888" cy="436693"/>
          </a:xfrm>
          <a:prstGeom prst="straightConnector1">
            <a:avLst/>
          </a:prstGeom>
          <a:ln>
            <a:solidFill>
              <a:srgbClr val="EAABD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31329D7-6E1A-244A-9B4E-0CE8BCBE118D}"/>
              </a:ext>
            </a:extLst>
          </p:cNvPr>
          <p:cNvCxnSpPr>
            <a:cxnSpLocks/>
          </p:cNvCxnSpPr>
          <p:nvPr/>
        </p:nvCxnSpPr>
        <p:spPr>
          <a:xfrm flipH="1">
            <a:off x="9878520" y="4736423"/>
            <a:ext cx="1179886" cy="409694"/>
          </a:xfrm>
          <a:prstGeom prst="straightConnector1">
            <a:avLst/>
          </a:prstGeom>
          <a:ln>
            <a:solidFill>
              <a:srgbClr val="EAABD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794E2BC-9A62-9D49-B330-BDDF94A9284B}"/>
              </a:ext>
            </a:extLst>
          </p:cNvPr>
          <p:cNvCxnSpPr>
            <a:cxnSpLocks/>
          </p:cNvCxnSpPr>
          <p:nvPr/>
        </p:nvCxnSpPr>
        <p:spPr>
          <a:xfrm flipH="1">
            <a:off x="10914769" y="4928924"/>
            <a:ext cx="1002411" cy="323355"/>
          </a:xfrm>
          <a:prstGeom prst="straightConnector1">
            <a:avLst/>
          </a:prstGeom>
          <a:ln>
            <a:solidFill>
              <a:srgbClr val="EAABDA"/>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3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ounded Rectangle 206">
            <a:extLst>
              <a:ext uri="{FF2B5EF4-FFF2-40B4-BE49-F238E27FC236}">
                <a16:creationId xmlns:a16="http://schemas.microsoft.com/office/drawing/2014/main" id="{359D62A1-F7A2-A643-80CB-BA626549872D}"/>
              </a:ext>
            </a:extLst>
          </p:cNvPr>
          <p:cNvSpPr/>
          <p:nvPr/>
        </p:nvSpPr>
        <p:spPr bwMode="auto">
          <a:xfrm>
            <a:off x="2176514" y="3833018"/>
            <a:ext cx="3536905" cy="712384"/>
          </a:xfrm>
          <a:prstGeom prst="roundRect">
            <a:avLst/>
          </a:prstGeom>
          <a:solidFill>
            <a:schemeClr val="bg1">
              <a:lumMod val="50000"/>
              <a:lumOff val="50000"/>
            </a:schemeClr>
          </a:solid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50FB9EC1-415E-3145-9A99-06BCFEC5C2BC}"/>
                  </a:ext>
                </a:extLst>
              </p:cNvPr>
              <p:cNvSpPr txBox="1"/>
              <p:nvPr/>
            </p:nvSpPr>
            <p:spPr>
              <a:xfrm>
                <a:off x="2178777" y="3875323"/>
                <a:ext cx="3550908" cy="717761"/>
              </a:xfrm>
              <a:prstGeom prst="rect">
                <a:avLst/>
              </a:prstGeom>
              <a:noFill/>
            </p:spPr>
            <p:txBody>
              <a:bodyPr wrap="none" lIns="182880" tIns="146304" rIns="182880" bIns="146304" rtlCol="0">
                <a:spAutoFit/>
              </a:bodyPr>
              <a:lstStyle/>
              <a:p>
                <a:pPr>
                  <a:lnSpc>
                    <a:spcPct val="90000"/>
                  </a:lnSpc>
                  <a:spcAft>
                    <a:spcPts val="1800"/>
                  </a:spcAft>
                </a:pP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𝑑</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oMath>
                </a14:m>
                <a:r>
                  <a:rPr lang="en-US" sz="2000" dirty="0">
                    <a:solidFill>
                      <a:schemeClr val="tx1"/>
                    </a:solidFill>
                  </a:rPr>
                  <a:t>=</a:t>
                </a:r>
                <a14:m>
                  <m:oMath xmlns:m="http://schemas.openxmlformats.org/officeDocument/2006/math">
                    <m:func>
                      <m:funcPr>
                        <m:ctrlPr>
                          <a:rPr lang="en-US" sz="2000" i="1">
                            <a:solidFill>
                              <a:schemeClr val="tx1"/>
                            </a:solidFill>
                            <a:latin typeface="Cambria Math" panose="02040503050406030204" pitchFamily="18" charset="0"/>
                          </a:rPr>
                        </m:ctrlPr>
                      </m:funcPr>
                      <m:fName>
                        <m:limLow>
                          <m:limLowPr>
                            <m:ctrlPr>
                              <a:rPr lang="en-US" sz="2000" i="1">
                                <a:solidFill>
                                  <a:schemeClr val="tx1"/>
                                </a:solidFill>
                                <a:latin typeface="Cambria Math" panose="02040503050406030204" pitchFamily="18" charset="0"/>
                              </a:rPr>
                            </m:ctrlPr>
                          </m:limLowPr>
                          <m:e>
                            <m:r>
                              <a:rPr lang="en-US" sz="2000" b="0" i="0" smtClean="0">
                                <a:solidFill>
                                  <a:schemeClr val="tx1"/>
                                </a:solidFill>
                                <a:latin typeface="Cambria Math" panose="02040503050406030204" pitchFamily="18" charset="0"/>
                              </a:rPr>
                              <m:t> </m:t>
                            </m:r>
                            <m:r>
                              <m:rPr>
                                <m:sty m:val="p"/>
                              </m:rPr>
                              <a:rPr lang="en-US" sz="2000">
                                <a:solidFill>
                                  <a:schemeClr val="tx1"/>
                                </a:solidFill>
                                <a:latin typeface="Cambria Math" panose="02040503050406030204" pitchFamily="18" charset="0"/>
                              </a:rPr>
                              <m:t>argmax</m:t>
                            </m:r>
                          </m:e>
                          <m:lim>
                            <m:r>
                              <a:rPr lang="en-US" sz="2000" i="1">
                                <a:solidFill>
                                  <a:schemeClr val="tx1"/>
                                </a:solidFill>
                                <a:latin typeface="Cambria Math" panose="02040503050406030204" pitchFamily="18" charset="0"/>
                                <a:ea typeface="Cambria Math" panose="02040503050406030204" pitchFamily="18" charset="0"/>
                              </a:rPr>
                              <m:t>𝜃</m:t>
                            </m:r>
                          </m:lim>
                        </m:limLow>
                      </m:fName>
                      <m:e>
                        <m:r>
                          <a:rPr lang="en-US" sz="2000" i="1">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𝑙</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h</m:t>
                            </m:r>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l-GR" sz="2000" b="0" i="1" smtClean="0">
                                <a:solidFill>
                                  <a:schemeClr val="tx1"/>
                                </a:solidFill>
                                <a:latin typeface="Cambria Math" panose="02040503050406030204" pitchFamily="18" charset="0"/>
                                <a:ea typeface="Cambria Math" panose="02040503050406030204" pitchFamily="18" charset="0"/>
                              </a:rPr>
                              <m:t>Θ</m:t>
                            </m:r>
                            <m:r>
                              <a:rPr lang="en-US" sz="2000" b="0" i="1" smtClean="0">
                                <a:solidFill>
                                  <a:schemeClr val="tx1"/>
                                </a:solidFill>
                                <a:latin typeface="Cambria Math" panose="02040503050406030204" pitchFamily="18" charset="0"/>
                                <a:ea typeface="Cambria Math" panose="02040503050406030204" pitchFamily="18" charset="0"/>
                              </a:rPr>
                              <m:t>)</m:t>
                            </m:r>
                          </m:e>
                        </m:d>
                      </m:e>
                    </m:func>
                  </m:oMath>
                </a14:m>
                <a:endParaRPr lang="en-US" sz="2000" dirty="0">
                  <a:solidFill>
                    <a:schemeClr val="tx1"/>
                  </a:solidFill>
                </a:endParaRPr>
              </a:p>
            </p:txBody>
          </p:sp>
        </mc:Choice>
        <mc:Fallback xmlns="">
          <p:sp>
            <p:nvSpPr>
              <p:cNvPr id="208" name="TextBox 207">
                <a:extLst>
                  <a:ext uri="{FF2B5EF4-FFF2-40B4-BE49-F238E27FC236}">
                    <a16:creationId xmlns:a16="http://schemas.microsoft.com/office/drawing/2014/main" id="{50FB9EC1-415E-3145-9A99-06BCFEC5C2BC}"/>
                  </a:ext>
                </a:extLst>
              </p:cNvPr>
              <p:cNvSpPr txBox="1">
                <a:spLocks noRot="1" noChangeAspect="1" noMove="1" noResize="1" noEditPoints="1" noAdjustHandles="1" noChangeArrowheads="1" noChangeShapeType="1" noTextEdit="1"/>
              </p:cNvSpPr>
              <p:nvPr/>
            </p:nvSpPr>
            <p:spPr>
              <a:xfrm>
                <a:off x="2178777" y="3875323"/>
                <a:ext cx="3550908" cy="717761"/>
              </a:xfrm>
              <a:prstGeom prst="rect">
                <a:avLst/>
              </a:prstGeom>
              <a:blipFill>
                <a:blip r:embed="rId3"/>
                <a:stretch>
                  <a:fillRect/>
                </a:stretch>
              </a:blipFill>
            </p:spPr>
            <p:txBody>
              <a:bodyPr/>
              <a:lstStyle/>
              <a:p>
                <a:r>
                  <a:rPr lang="en-US">
                    <a:noFill/>
                  </a:rPr>
                  <a:t> </a:t>
                </a:r>
              </a:p>
            </p:txBody>
          </p:sp>
        </mc:Fallback>
      </mc:AlternateContent>
      <p:sp>
        <p:nvSpPr>
          <p:cNvPr id="192" name="TextBox 191">
            <a:extLst>
              <a:ext uri="{FF2B5EF4-FFF2-40B4-BE49-F238E27FC236}">
                <a16:creationId xmlns:a16="http://schemas.microsoft.com/office/drawing/2014/main" id="{AB12965F-B8EB-1340-9346-2199574936C7}"/>
              </a:ext>
            </a:extLst>
          </p:cNvPr>
          <p:cNvSpPr txBox="1"/>
          <p:nvPr/>
        </p:nvSpPr>
        <p:spPr>
          <a:xfrm>
            <a:off x="459809" y="6480823"/>
            <a:ext cx="1319913" cy="655564"/>
          </a:xfrm>
          <a:prstGeom prst="rect">
            <a:avLst/>
          </a:prstGeom>
          <a:noFill/>
        </p:spPr>
        <p:txBody>
          <a:bodyPr wrap="none" lIns="182880" tIns="146304" rIns="182880" bIns="146304" rtlCol="0">
            <a:spAutoFit/>
          </a:bodyPr>
          <a:lstStyle/>
          <a:p>
            <a:pPr>
              <a:lnSpc>
                <a:spcPct val="90000"/>
              </a:lnSpc>
              <a:spcAft>
                <a:spcPts val="1800"/>
              </a:spcAft>
            </a:pPr>
            <a:r>
              <a:rPr lang="en-US" sz="2600" dirty="0">
                <a:gradFill>
                  <a:gsLst>
                    <a:gs pos="2917">
                      <a:schemeClr val="tx1"/>
                    </a:gs>
                    <a:gs pos="30000">
                      <a:schemeClr val="tx1"/>
                    </a:gs>
                  </a:gsLst>
                  <a:lin ang="5400000" scaled="0"/>
                </a:gradFill>
                <a:latin typeface="+mj-lt"/>
              </a:rPr>
              <a:t>Inputs</a:t>
            </a:r>
          </a:p>
        </p:txBody>
      </p:sp>
      <p:sp>
        <p:nvSpPr>
          <p:cNvPr id="193" name="TextBox 192">
            <a:extLst>
              <a:ext uri="{FF2B5EF4-FFF2-40B4-BE49-F238E27FC236}">
                <a16:creationId xmlns:a16="http://schemas.microsoft.com/office/drawing/2014/main" id="{3C422E7A-D441-A74B-8A9D-D05F03299C8E}"/>
              </a:ext>
            </a:extLst>
          </p:cNvPr>
          <p:cNvSpPr txBox="1"/>
          <p:nvPr/>
        </p:nvSpPr>
        <p:spPr>
          <a:xfrm>
            <a:off x="459809" y="5296351"/>
            <a:ext cx="1292662" cy="655564"/>
          </a:xfrm>
          <a:prstGeom prst="rect">
            <a:avLst/>
          </a:prstGeom>
          <a:noFill/>
        </p:spPr>
        <p:txBody>
          <a:bodyPr wrap="none" lIns="182880" tIns="146304" rIns="182880" bIns="146304" rtlCol="0">
            <a:spAutoFit/>
          </a:bodyPr>
          <a:lstStyle/>
          <a:p>
            <a:pPr>
              <a:lnSpc>
                <a:spcPct val="90000"/>
              </a:lnSpc>
              <a:spcAft>
                <a:spcPts val="1800"/>
              </a:spcAft>
            </a:pPr>
            <a:r>
              <a:rPr lang="en-US" sz="2600" dirty="0">
                <a:gradFill>
                  <a:gsLst>
                    <a:gs pos="2917">
                      <a:schemeClr val="tx1"/>
                    </a:gs>
                    <a:gs pos="30000">
                      <a:schemeClr val="tx1"/>
                    </a:gs>
                  </a:gsLst>
                  <a:lin ang="5400000" scaled="0"/>
                </a:gradFill>
                <a:latin typeface="+mj-lt"/>
              </a:rPr>
              <a:t>LSTM </a:t>
            </a:r>
          </a:p>
        </p:txBody>
      </p:sp>
      <p:sp>
        <p:nvSpPr>
          <p:cNvPr id="77" name="TextBox 76">
            <a:extLst>
              <a:ext uri="{FF2B5EF4-FFF2-40B4-BE49-F238E27FC236}">
                <a16:creationId xmlns:a16="http://schemas.microsoft.com/office/drawing/2014/main" id="{2BD4928B-2381-9143-B3C7-80926F74105F}"/>
              </a:ext>
            </a:extLst>
          </p:cNvPr>
          <p:cNvSpPr txBox="1"/>
          <p:nvPr/>
        </p:nvSpPr>
        <p:spPr>
          <a:xfrm>
            <a:off x="459809" y="3843342"/>
            <a:ext cx="1698222" cy="655564"/>
          </a:xfrm>
          <a:prstGeom prst="rect">
            <a:avLst/>
          </a:prstGeom>
          <a:noFill/>
        </p:spPr>
        <p:txBody>
          <a:bodyPr wrap="none" lIns="182880" tIns="146304" rIns="182880" bIns="146304" rtlCol="0">
            <a:spAutoFit/>
          </a:bodyPr>
          <a:lstStyle/>
          <a:p>
            <a:pPr>
              <a:lnSpc>
                <a:spcPct val="90000"/>
              </a:lnSpc>
              <a:spcAft>
                <a:spcPts val="1800"/>
              </a:spcAft>
            </a:pPr>
            <a:r>
              <a:rPr lang="en-US" sz="2600" dirty="0">
                <a:gradFill>
                  <a:gsLst>
                    <a:gs pos="2917">
                      <a:schemeClr val="tx1"/>
                    </a:gs>
                    <a:gs pos="30000">
                      <a:schemeClr val="tx1"/>
                    </a:gs>
                  </a:gsLst>
                  <a:lin ang="5400000" scaled="0"/>
                </a:gradFill>
                <a:latin typeface="+mj-lt"/>
              </a:rPr>
              <a:t>Outputs </a:t>
            </a:r>
          </a:p>
        </p:txBody>
      </p:sp>
      <p:grpSp>
        <p:nvGrpSpPr>
          <p:cNvPr id="287" name="Group 286">
            <a:extLst>
              <a:ext uri="{FF2B5EF4-FFF2-40B4-BE49-F238E27FC236}">
                <a16:creationId xmlns:a16="http://schemas.microsoft.com/office/drawing/2014/main" id="{376E80C7-5706-D34D-876D-7990A24CDBED}"/>
              </a:ext>
            </a:extLst>
          </p:cNvPr>
          <p:cNvGrpSpPr/>
          <p:nvPr/>
        </p:nvGrpSpPr>
        <p:grpSpPr>
          <a:xfrm>
            <a:off x="3105972" y="1758147"/>
            <a:ext cx="1495579" cy="988925"/>
            <a:chOff x="2319175" y="1784154"/>
            <a:chExt cx="1495579" cy="988925"/>
          </a:xfrm>
        </p:grpSpPr>
        <p:sp>
          <p:nvSpPr>
            <p:cNvPr id="202" name="Rounded Rectangle 201">
              <a:extLst>
                <a:ext uri="{FF2B5EF4-FFF2-40B4-BE49-F238E27FC236}">
                  <a16:creationId xmlns:a16="http://schemas.microsoft.com/office/drawing/2014/main" id="{28785B7E-B3AA-5048-B35A-B7F2B3C85891}"/>
                </a:ext>
              </a:extLst>
            </p:cNvPr>
            <p:cNvSpPr/>
            <p:nvPr/>
          </p:nvSpPr>
          <p:spPr bwMode="auto">
            <a:xfrm>
              <a:off x="2319175" y="1847949"/>
              <a:ext cx="1473223" cy="778241"/>
            </a:xfrm>
            <a:prstGeom prst="roundRect">
              <a:avLst/>
            </a:prstGeom>
            <a:solidFill>
              <a:schemeClr val="bg1">
                <a:lumMod val="50000"/>
                <a:lumOff val="50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D6BF10AC-4D05-4342-B95F-2D6586333F93}"/>
                    </a:ext>
                  </a:extLst>
                </p:cNvPr>
                <p:cNvSpPr txBox="1"/>
                <p:nvPr/>
              </p:nvSpPr>
              <p:spPr>
                <a:xfrm>
                  <a:off x="2340440" y="1784154"/>
                  <a:ext cx="1474314" cy="988925"/>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𝑧</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 </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−1</m:t>
                            </m:r>
                          </m:sub>
                        </m:sSub>
                      </m:oMath>
                    </m:oMathPara>
                  </a14:m>
                  <a:endParaRPr lang="en-US" sz="3200" dirty="0">
                    <a:gradFill>
                      <a:gsLst>
                        <a:gs pos="2917">
                          <a:schemeClr val="tx1"/>
                        </a:gs>
                        <a:gs pos="30000">
                          <a:schemeClr val="tx1"/>
                        </a:gs>
                      </a:gsLst>
                      <a:lin ang="5400000" scaled="0"/>
                    </a:gradFill>
                  </a:endParaRPr>
                </a:p>
              </p:txBody>
            </p:sp>
          </mc:Choice>
          <mc:Fallback xmlns="">
            <p:sp>
              <p:nvSpPr>
                <p:cNvPr id="203" name="TextBox 202">
                  <a:extLst>
                    <a:ext uri="{FF2B5EF4-FFF2-40B4-BE49-F238E27FC236}">
                      <a16:creationId xmlns:a16="http://schemas.microsoft.com/office/drawing/2014/main" id="{D6BF10AC-4D05-4342-B95F-2D6586333F93}"/>
                    </a:ext>
                  </a:extLst>
                </p:cNvPr>
                <p:cNvSpPr txBox="1">
                  <a:spLocks noRot="1" noChangeAspect="1" noMove="1" noResize="1" noEditPoints="1" noAdjustHandles="1" noChangeArrowheads="1" noChangeShapeType="1" noTextEdit="1"/>
                </p:cNvSpPr>
                <p:nvPr/>
              </p:nvSpPr>
              <p:spPr>
                <a:xfrm>
                  <a:off x="2340440" y="1784154"/>
                  <a:ext cx="1474314" cy="988925"/>
                </a:xfrm>
                <a:prstGeom prst="rect">
                  <a:avLst/>
                </a:prstGeom>
                <a:blipFill>
                  <a:blip r:embed="rId4"/>
                  <a:stretch>
                    <a:fillRect/>
                  </a:stretch>
                </a:blipFill>
              </p:spPr>
              <p:txBody>
                <a:bodyPr/>
                <a:lstStyle/>
                <a:p>
                  <a:r>
                    <a:rPr lang="en-US">
                      <a:noFill/>
                    </a:rPr>
                    <a:t> </a:t>
                  </a:r>
                </a:p>
              </p:txBody>
            </p:sp>
          </mc:Fallback>
        </mc:AlternateContent>
      </p:grpSp>
      <p:grpSp>
        <p:nvGrpSpPr>
          <p:cNvPr id="218" name="Group 217">
            <a:extLst>
              <a:ext uri="{FF2B5EF4-FFF2-40B4-BE49-F238E27FC236}">
                <a16:creationId xmlns:a16="http://schemas.microsoft.com/office/drawing/2014/main" id="{6C538726-2CFD-6E41-B9D5-F1D1B051FB9F}"/>
              </a:ext>
            </a:extLst>
          </p:cNvPr>
          <p:cNvGrpSpPr/>
          <p:nvPr/>
        </p:nvGrpSpPr>
        <p:grpSpPr>
          <a:xfrm>
            <a:off x="6568678" y="5103281"/>
            <a:ext cx="1672806" cy="988925"/>
            <a:chOff x="1973420" y="5069494"/>
            <a:chExt cx="2400255" cy="1020304"/>
          </a:xfrm>
        </p:grpSpPr>
        <p:sp>
          <p:nvSpPr>
            <p:cNvPr id="225" name="Rounded Rectangle 224">
              <a:extLst>
                <a:ext uri="{FF2B5EF4-FFF2-40B4-BE49-F238E27FC236}">
                  <a16:creationId xmlns:a16="http://schemas.microsoft.com/office/drawing/2014/main" id="{D9FE4D49-1380-144E-8D95-10981B1CEE98}"/>
                </a:ext>
              </a:extLst>
            </p:cNvPr>
            <p:cNvSpPr/>
            <p:nvPr/>
          </p:nvSpPr>
          <p:spPr bwMode="auto">
            <a:xfrm>
              <a:off x="1973420" y="5140428"/>
              <a:ext cx="2400255" cy="779575"/>
            </a:xfrm>
            <a:prstGeom prst="roundRect">
              <a:avLst/>
            </a:prstGeom>
            <a:solidFill>
              <a:schemeClr val="bg1">
                <a:lumMod val="50000"/>
                <a:lumOff val="50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46044E80-1896-4C43-BC53-954F3EA84256}"/>
                    </a:ext>
                  </a:extLst>
                </p:cNvPr>
                <p:cNvSpPr txBox="1"/>
                <p:nvPr/>
              </p:nvSpPr>
              <p:spPr>
                <a:xfrm>
                  <a:off x="2342949" y="5069494"/>
                  <a:ext cx="1655978" cy="1020304"/>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h</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sub>
                        </m:sSub>
                      </m:oMath>
                    </m:oMathPara>
                  </a14:m>
                  <a:endParaRPr lang="en-US" sz="3200" dirty="0">
                    <a:gradFill>
                      <a:gsLst>
                        <a:gs pos="2917">
                          <a:schemeClr val="tx1"/>
                        </a:gs>
                        <a:gs pos="30000">
                          <a:schemeClr val="tx1"/>
                        </a:gs>
                      </a:gsLst>
                      <a:lin ang="5400000" scaled="0"/>
                    </a:gradFill>
                  </a:endParaRPr>
                </a:p>
              </p:txBody>
            </p:sp>
          </mc:Choice>
          <mc:Fallback xmlns="">
            <p:sp>
              <p:nvSpPr>
                <p:cNvPr id="226" name="TextBox 225">
                  <a:extLst>
                    <a:ext uri="{FF2B5EF4-FFF2-40B4-BE49-F238E27FC236}">
                      <a16:creationId xmlns:a16="http://schemas.microsoft.com/office/drawing/2014/main" id="{46044E80-1896-4C43-BC53-954F3EA84256}"/>
                    </a:ext>
                  </a:extLst>
                </p:cNvPr>
                <p:cNvSpPr txBox="1">
                  <a:spLocks noRot="1" noChangeAspect="1" noMove="1" noResize="1" noEditPoints="1" noAdjustHandles="1" noChangeArrowheads="1" noChangeShapeType="1" noTextEdit="1"/>
                </p:cNvSpPr>
                <p:nvPr/>
              </p:nvSpPr>
              <p:spPr>
                <a:xfrm>
                  <a:off x="2342949" y="5069494"/>
                  <a:ext cx="1655978" cy="1020304"/>
                </a:xfrm>
                <a:prstGeom prst="rect">
                  <a:avLst/>
                </a:prstGeom>
                <a:blipFill>
                  <a:blip r:embed="rId5"/>
                  <a:stretch>
                    <a:fillRect/>
                  </a:stretch>
                </a:blipFill>
              </p:spPr>
              <p:txBody>
                <a:bodyPr/>
                <a:lstStyle/>
                <a:p>
                  <a:r>
                    <a:rPr lang="en-US">
                      <a:noFill/>
                    </a:rPr>
                    <a:t> </a:t>
                  </a:r>
                </a:p>
              </p:txBody>
            </p:sp>
          </mc:Fallback>
        </mc:AlternateContent>
      </p:grpSp>
      <p:grpSp>
        <p:nvGrpSpPr>
          <p:cNvPr id="219" name="Group 218">
            <a:extLst>
              <a:ext uri="{FF2B5EF4-FFF2-40B4-BE49-F238E27FC236}">
                <a16:creationId xmlns:a16="http://schemas.microsoft.com/office/drawing/2014/main" id="{C190EFD7-D303-5E4F-A701-EF4EB87E9053}"/>
              </a:ext>
            </a:extLst>
          </p:cNvPr>
          <p:cNvGrpSpPr/>
          <p:nvPr/>
        </p:nvGrpSpPr>
        <p:grpSpPr>
          <a:xfrm>
            <a:off x="6453910" y="6419730"/>
            <a:ext cx="1900718" cy="988925"/>
            <a:chOff x="1858653" y="6393374"/>
            <a:chExt cx="2563138" cy="1014827"/>
          </a:xfrm>
        </p:grpSpPr>
        <p:sp>
          <p:nvSpPr>
            <p:cNvPr id="223" name="Rounded Rectangle 222">
              <a:extLst>
                <a:ext uri="{FF2B5EF4-FFF2-40B4-BE49-F238E27FC236}">
                  <a16:creationId xmlns:a16="http://schemas.microsoft.com/office/drawing/2014/main" id="{74BD28DB-A12F-7243-B98F-223C976CE794}"/>
                </a:ext>
              </a:extLst>
            </p:cNvPr>
            <p:cNvSpPr/>
            <p:nvPr/>
          </p:nvSpPr>
          <p:spPr bwMode="auto">
            <a:xfrm>
              <a:off x="1965050" y="6488242"/>
              <a:ext cx="2304163" cy="739316"/>
            </a:xfrm>
            <a:prstGeom prst="roundRect">
              <a:avLst/>
            </a:prstGeom>
            <a:solidFill>
              <a:schemeClr val="bg1">
                <a:lumMod val="50000"/>
                <a:lumOff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9A171264-D1FE-6445-AFA7-8C711223A61E}"/>
                    </a:ext>
                  </a:extLst>
                </p:cNvPr>
                <p:cNvSpPr txBox="1"/>
                <p:nvPr/>
              </p:nvSpPr>
              <p:spPr>
                <a:xfrm>
                  <a:off x="1858653" y="6393374"/>
                  <a:ext cx="2563138" cy="1014827"/>
                </a:xfrm>
                <a:prstGeom prst="rect">
                  <a:avLst/>
                </a:prstGeom>
                <a:noFill/>
              </p:spPr>
              <p:txBody>
                <a:bodyPr wrap="squar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𝑧</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solidFill>
                                  <a:schemeClr val="tx1"/>
                                </a:solidFill>
                                <a:latin typeface="Cambria Math" panose="02040503050406030204" pitchFamily="18" charset="0"/>
                              </a:rPr>
                              <m:t>−1</m:t>
                            </m:r>
                          </m:sub>
                        </m:sSub>
                      </m:oMath>
                    </m:oMathPara>
                  </a14:m>
                  <a:endParaRPr lang="en-US" sz="3200" dirty="0">
                    <a:gradFill>
                      <a:gsLst>
                        <a:gs pos="2917">
                          <a:schemeClr val="tx1"/>
                        </a:gs>
                        <a:gs pos="30000">
                          <a:schemeClr val="tx1"/>
                        </a:gs>
                      </a:gsLst>
                      <a:lin ang="5400000" scaled="0"/>
                    </a:gradFill>
                  </a:endParaRPr>
                </a:p>
              </p:txBody>
            </p:sp>
          </mc:Choice>
          <mc:Fallback xmlns="">
            <p:sp>
              <p:nvSpPr>
                <p:cNvPr id="224" name="TextBox 223">
                  <a:extLst>
                    <a:ext uri="{FF2B5EF4-FFF2-40B4-BE49-F238E27FC236}">
                      <a16:creationId xmlns:a16="http://schemas.microsoft.com/office/drawing/2014/main" id="{9A171264-D1FE-6445-AFA7-8C711223A61E}"/>
                    </a:ext>
                  </a:extLst>
                </p:cNvPr>
                <p:cNvSpPr txBox="1">
                  <a:spLocks noRot="1" noChangeAspect="1" noMove="1" noResize="1" noEditPoints="1" noAdjustHandles="1" noChangeArrowheads="1" noChangeShapeType="1" noTextEdit="1"/>
                </p:cNvSpPr>
                <p:nvPr/>
              </p:nvSpPr>
              <p:spPr>
                <a:xfrm>
                  <a:off x="1858653" y="6393374"/>
                  <a:ext cx="2563138" cy="1014827"/>
                </a:xfrm>
                <a:prstGeom prst="rect">
                  <a:avLst/>
                </a:prstGeom>
                <a:blipFill>
                  <a:blip r:embed="rId6"/>
                  <a:stretch>
                    <a:fillRect/>
                  </a:stretch>
                </a:blipFill>
              </p:spPr>
              <p:txBody>
                <a:bodyPr/>
                <a:lstStyle/>
                <a:p>
                  <a:r>
                    <a:rPr lang="en-US">
                      <a:noFill/>
                    </a:rPr>
                    <a:t> </a:t>
                  </a:r>
                </a:p>
              </p:txBody>
            </p:sp>
          </mc:Fallback>
        </mc:AlternateContent>
      </p:grpSp>
      <p:grpSp>
        <p:nvGrpSpPr>
          <p:cNvPr id="220" name="Group 219">
            <a:extLst>
              <a:ext uri="{FF2B5EF4-FFF2-40B4-BE49-F238E27FC236}">
                <a16:creationId xmlns:a16="http://schemas.microsoft.com/office/drawing/2014/main" id="{D442C61F-DE48-C746-AD85-1E1AC0B36C58}"/>
              </a:ext>
            </a:extLst>
          </p:cNvPr>
          <p:cNvGrpSpPr/>
          <p:nvPr/>
        </p:nvGrpSpPr>
        <p:grpSpPr>
          <a:xfrm>
            <a:off x="6560308" y="3776226"/>
            <a:ext cx="1681175" cy="988925"/>
            <a:chOff x="1965051" y="3661812"/>
            <a:chExt cx="2408624" cy="1108950"/>
          </a:xfrm>
        </p:grpSpPr>
        <p:sp>
          <p:nvSpPr>
            <p:cNvPr id="221" name="Rounded Rectangle 220">
              <a:extLst>
                <a:ext uri="{FF2B5EF4-FFF2-40B4-BE49-F238E27FC236}">
                  <a16:creationId xmlns:a16="http://schemas.microsoft.com/office/drawing/2014/main" id="{614E1970-B3AA-CB45-BD0D-E01A1CC1AD59}"/>
                </a:ext>
              </a:extLst>
            </p:cNvPr>
            <p:cNvSpPr/>
            <p:nvPr/>
          </p:nvSpPr>
          <p:spPr bwMode="auto">
            <a:xfrm>
              <a:off x="1965051" y="3745619"/>
              <a:ext cx="2408624" cy="762629"/>
            </a:xfrm>
            <a:prstGeom prst="roundRect">
              <a:avLst/>
            </a:prstGeom>
            <a:solidFill>
              <a:schemeClr val="bg1">
                <a:lumMod val="50000"/>
                <a:lumOff val="50000"/>
              </a:schemeClr>
            </a:solid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94F5955A-58A6-9645-BAC7-2CC8B7632CE6}"/>
                    </a:ext>
                  </a:extLst>
                </p:cNvPr>
                <p:cNvSpPr txBox="1"/>
                <p:nvPr/>
              </p:nvSpPr>
              <p:spPr>
                <a:xfrm>
                  <a:off x="2376480" y="3661812"/>
                  <a:ext cx="1591471" cy="1108950"/>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 </m:t>
                            </m:r>
                            <m:r>
                              <a:rPr lang="en-US" sz="3200" b="0" i="1" smtClean="0">
                                <a:gradFill>
                                  <a:gsLst>
                                    <a:gs pos="2917">
                                      <a:schemeClr val="tx1"/>
                                    </a:gs>
                                    <a:gs pos="30000">
                                      <a:schemeClr val="tx1"/>
                                    </a:gs>
                                  </a:gsLst>
                                  <a:lin ang="5400000" scaled="0"/>
                                </a:gradFill>
                                <a:latin typeface="Cambria Math" panose="02040503050406030204" pitchFamily="18" charset="0"/>
                              </a:rPr>
                              <m:t>𝑡</m:t>
                            </m:r>
                          </m:sub>
                        </m:sSub>
                      </m:oMath>
                    </m:oMathPara>
                  </a14:m>
                  <a:endParaRPr lang="en-US" sz="3200" dirty="0">
                    <a:gradFill>
                      <a:gsLst>
                        <a:gs pos="2917">
                          <a:schemeClr val="tx1"/>
                        </a:gs>
                        <a:gs pos="30000">
                          <a:schemeClr val="tx1"/>
                        </a:gs>
                      </a:gsLst>
                      <a:lin ang="5400000" scaled="0"/>
                    </a:gradFill>
                  </a:endParaRPr>
                </a:p>
              </p:txBody>
            </p:sp>
          </mc:Choice>
          <mc:Fallback xmlns="">
            <p:sp>
              <p:nvSpPr>
                <p:cNvPr id="222" name="TextBox 221">
                  <a:extLst>
                    <a:ext uri="{FF2B5EF4-FFF2-40B4-BE49-F238E27FC236}">
                      <a16:creationId xmlns:a16="http://schemas.microsoft.com/office/drawing/2014/main" id="{94F5955A-58A6-9645-BAC7-2CC8B7632CE6}"/>
                    </a:ext>
                  </a:extLst>
                </p:cNvPr>
                <p:cNvSpPr txBox="1">
                  <a:spLocks noRot="1" noChangeAspect="1" noMove="1" noResize="1" noEditPoints="1" noAdjustHandles="1" noChangeArrowheads="1" noChangeShapeType="1" noTextEdit="1"/>
                </p:cNvSpPr>
                <p:nvPr/>
              </p:nvSpPr>
              <p:spPr>
                <a:xfrm>
                  <a:off x="2376480" y="3661812"/>
                  <a:ext cx="1591471" cy="1108950"/>
                </a:xfrm>
                <a:prstGeom prst="rect">
                  <a:avLst/>
                </a:prstGeom>
                <a:blipFill>
                  <a:blip r:embed="rId7"/>
                  <a:stretch>
                    <a:fillRect/>
                  </a:stretch>
                </a:blipFill>
              </p:spPr>
              <p:txBody>
                <a:bodyPr/>
                <a:lstStyle/>
                <a:p>
                  <a:r>
                    <a:rPr lang="en-US">
                      <a:noFill/>
                    </a:rPr>
                    <a:t> </a:t>
                  </a:r>
                </a:p>
              </p:txBody>
            </p:sp>
          </mc:Fallback>
        </mc:AlternateContent>
      </p:grpSp>
      <p:grpSp>
        <p:nvGrpSpPr>
          <p:cNvPr id="215" name="Group 214">
            <a:extLst>
              <a:ext uri="{FF2B5EF4-FFF2-40B4-BE49-F238E27FC236}">
                <a16:creationId xmlns:a16="http://schemas.microsoft.com/office/drawing/2014/main" id="{63A0EF3C-97BE-DF48-8A71-22BA95F0CA7A}"/>
              </a:ext>
            </a:extLst>
          </p:cNvPr>
          <p:cNvGrpSpPr/>
          <p:nvPr/>
        </p:nvGrpSpPr>
        <p:grpSpPr>
          <a:xfrm>
            <a:off x="6639174" y="1802097"/>
            <a:ext cx="1473223" cy="988925"/>
            <a:chOff x="757733" y="1317912"/>
            <a:chExt cx="1473223" cy="988925"/>
          </a:xfrm>
        </p:grpSpPr>
        <p:sp>
          <p:nvSpPr>
            <p:cNvPr id="216" name="Rounded Rectangle 215">
              <a:extLst>
                <a:ext uri="{FF2B5EF4-FFF2-40B4-BE49-F238E27FC236}">
                  <a16:creationId xmlns:a16="http://schemas.microsoft.com/office/drawing/2014/main" id="{29F26915-23FB-DF41-98A8-5558FF87CF88}"/>
                </a:ext>
              </a:extLst>
            </p:cNvPr>
            <p:cNvSpPr/>
            <p:nvPr/>
          </p:nvSpPr>
          <p:spPr bwMode="auto">
            <a:xfrm>
              <a:off x="757733" y="1381707"/>
              <a:ext cx="1473223" cy="778241"/>
            </a:xfrm>
            <a:prstGeom prst="roundRect">
              <a:avLst/>
            </a:prstGeom>
            <a:solidFill>
              <a:schemeClr val="bg1">
                <a:lumMod val="50000"/>
                <a:lumOff val="50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1088BC69-E54D-A24D-9206-E02035198F66}"/>
                    </a:ext>
                  </a:extLst>
                </p:cNvPr>
                <p:cNvSpPr txBox="1"/>
                <p:nvPr/>
              </p:nvSpPr>
              <p:spPr>
                <a:xfrm>
                  <a:off x="949118" y="1317912"/>
                  <a:ext cx="1083181" cy="988925"/>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𝑧</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 </m:t>
                            </m:r>
                            <m:r>
                              <a:rPr lang="en-US" sz="3200" b="0" i="1" smtClean="0">
                                <a:gradFill>
                                  <a:gsLst>
                                    <a:gs pos="2917">
                                      <a:schemeClr val="tx1"/>
                                    </a:gs>
                                    <a:gs pos="30000">
                                      <a:schemeClr val="tx1"/>
                                    </a:gs>
                                  </a:gsLst>
                                  <a:lin ang="5400000" scaled="0"/>
                                </a:gradFill>
                                <a:latin typeface="Cambria Math" panose="02040503050406030204" pitchFamily="18" charset="0"/>
                              </a:rPr>
                              <m:t>𝑡</m:t>
                            </m:r>
                          </m:sub>
                        </m:sSub>
                      </m:oMath>
                    </m:oMathPara>
                  </a14:m>
                  <a:endParaRPr lang="en-US" sz="3200" dirty="0">
                    <a:gradFill>
                      <a:gsLst>
                        <a:gs pos="2917">
                          <a:schemeClr val="tx1"/>
                        </a:gs>
                        <a:gs pos="30000">
                          <a:schemeClr val="tx1"/>
                        </a:gs>
                      </a:gsLst>
                      <a:lin ang="5400000" scaled="0"/>
                    </a:gradFill>
                  </a:endParaRPr>
                </a:p>
              </p:txBody>
            </p:sp>
          </mc:Choice>
          <mc:Fallback xmlns="">
            <p:sp>
              <p:nvSpPr>
                <p:cNvPr id="217" name="TextBox 216">
                  <a:extLst>
                    <a:ext uri="{FF2B5EF4-FFF2-40B4-BE49-F238E27FC236}">
                      <a16:creationId xmlns:a16="http://schemas.microsoft.com/office/drawing/2014/main" id="{1088BC69-E54D-A24D-9206-E02035198F66}"/>
                    </a:ext>
                  </a:extLst>
                </p:cNvPr>
                <p:cNvSpPr txBox="1">
                  <a:spLocks noRot="1" noChangeAspect="1" noMove="1" noResize="1" noEditPoints="1" noAdjustHandles="1" noChangeArrowheads="1" noChangeShapeType="1" noTextEdit="1"/>
                </p:cNvSpPr>
                <p:nvPr/>
              </p:nvSpPr>
              <p:spPr>
                <a:xfrm>
                  <a:off x="949118" y="1317912"/>
                  <a:ext cx="1083181" cy="988925"/>
                </a:xfrm>
                <a:prstGeom prst="rect">
                  <a:avLst/>
                </a:prstGeom>
                <a:blipFill>
                  <a:blip r:embed="rId8"/>
                  <a:stretch>
                    <a:fillRect/>
                  </a:stretch>
                </a:blipFill>
              </p:spPr>
              <p:txBody>
                <a:bodyPr/>
                <a:lstStyle/>
                <a:p>
                  <a:r>
                    <a:rPr lang="en-US">
                      <a:noFill/>
                    </a:rPr>
                    <a:t> </a:t>
                  </a:r>
                </a:p>
              </p:txBody>
            </p:sp>
          </mc:Fallback>
        </mc:AlternateContent>
      </p:grpSp>
      <p:cxnSp>
        <p:nvCxnSpPr>
          <p:cNvPr id="228" name="Straight Arrow Connector 227">
            <a:extLst>
              <a:ext uri="{FF2B5EF4-FFF2-40B4-BE49-F238E27FC236}">
                <a16:creationId xmlns:a16="http://schemas.microsoft.com/office/drawing/2014/main" id="{01CD2071-6381-0A4C-A940-ED0247FCCFD4}"/>
              </a:ext>
            </a:extLst>
          </p:cNvPr>
          <p:cNvCxnSpPr>
            <a:cxnSpLocks/>
          </p:cNvCxnSpPr>
          <p:nvPr/>
        </p:nvCxnSpPr>
        <p:spPr>
          <a:xfrm>
            <a:off x="3842413" y="2673329"/>
            <a:ext cx="0" cy="11227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8C541078-14D3-7640-B0EC-9F2970CD8CEF}"/>
              </a:ext>
            </a:extLst>
          </p:cNvPr>
          <p:cNvCxnSpPr>
            <a:cxnSpLocks/>
          </p:cNvCxnSpPr>
          <p:nvPr/>
        </p:nvCxnSpPr>
        <p:spPr>
          <a:xfrm>
            <a:off x="7327417" y="2694050"/>
            <a:ext cx="10084" cy="116435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2A3800F8-B17A-D642-9D7B-EEE759168575}"/>
              </a:ext>
            </a:extLst>
          </p:cNvPr>
          <p:cNvCxnSpPr>
            <a:cxnSpLocks/>
            <a:endCxn id="225" idx="1"/>
          </p:cNvCxnSpPr>
          <p:nvPr/>
        </p:nvCxnSpPr>
        <p:spPr>
          <a:xfrm>
            <a:off x="4730637" y="5548346"/>
            <a:ext cx="1838041" cy="148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1" name="Rounded Rectangle 210">
            <a:extLst>
              <a:ext uri="{FF2B5EF4-FFF2-40B4-BE49-F238E27FC236}">
                <a16:creationId xmlns:a16="http://schemas.microsoft.com/office/drawing/2014/main" id="{BFB9757B-1782-ED40-87D1-A61017C14287}"/>
              </a:ext>
            </a:extLst>
          </p:cNvPr>
          <p:cNvSpPr/>
          <p:nvPr/>
        </p:nvSpPr>
        <p:spPr bwMode="auto">
          <a:xfrm>
            <a:off x="3009573" y="5230731"/>
            <a:ext cx="1672805" cy="635230"/>
          </a:xfrm>
          <a:prstGeom prst="roundRect">
            <a:avLst/>
          </a:prstGeom>
          <a:solidFill>
            <a:schemeClr val="bg1">
              <a:lumMod val="50000"/>
              <a:lumOff val="50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446694E6-8156-A14A-BA04-1F48204F248B}"/>
                  </a:ext>
                </a:extLst>
              </p:cNvPr>
              <p:cNvSpPr txBox="1"/>
              <p:nvPr/>
            </p:nvSpPr>
            <p:spPr>
              <a:xfrm>
                <a:off x="3087488" y="5144093"/>
                <a:ext cx="1513171" cy="988925"/>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h</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−1</m:t>
                          </m:r>
                        </m:sub>
                      </m:sSub>
                    </m:oMath>
                  </m:oMathPara>
                </a14:m>
                <a:endParaRPr lang="en-US" sz="3200" dirty="0">
                  <a:gradFill>
                    <a:gsLst>
                      <a:gs pos="2917">
                        <a:schemeClr val="tx1"/>
                      </a:gs>
                      <a:gs pos="30000">
                        <a:schemeClr val="tx1"/>
                      </a:gs>
                    </a:gsLst>
                    <a:lin ang="5400000" scaled="0"/>
                  </a:gradFill>
                </a:endParaRPr>
              </a:p>
            </p:txBody>
          </p:sp>
        </mc:Choice>
        <mc:Fallback xmlns="">
          <p:sp>
            <p:nvSpPr>
              <p:cNvPr id="212" name="TextBox 211">
                <a:extLst>
                  <a:ext uri="{FF2B5EF4-FFF2-40B4-BE49-F238E27FC236}">
                    <a16:creationId xmlns:a16="http://schemas.microsoft.com/office/drawing/2014/main" id="{446694E6-8156-A14A-BA04-1F48204F248B}"/>
                  </a:ext>
                </a:extLst>
              </p:cNvPr>
              <p:cNvSpPr txBox="1">
                <a:spLocks noRot="1" noChangeAspect="1" noMove="1" noResize="1" noEditPoints="1" noAdjustHandles="1" noChangeArrowheads="1" noChangeShapeType="1" noTextEdit="1"/>
              </p:cNvSpPr>
              <p:nvPr/>
            </p:nvSpPr>
            <p:spPr>
              <a:xfrm>
                <a:off x="3087488" y="5144093"/>
                <a:ext cx="1513171" cy="988925"/>
              </a:xfrm>
              <a:prstGeom prst="rect">
                <a:avLst/>
              </a:prstGeom>
              <a:blipFill>
                <a:blip r:embed="rId9"/>
                <a:stretch>
                  <a:fillRect/>
                </a:stretch>
              </a:blipFill>
            </p:spPr>
            <p:txBody>
              <a:bodyPr/>
              <a:lstStyle/>
              <a:p>
                <a:r>
                  <a:rPr lang="en-US">
                    <a:noFill/>
                  </a:rPr>
                  <a:t> </a:t>
                </a:r>
              </a:p>
            </p:txBody>
          </p:sp>
        </mc:Fallback>
      </mc:AlternateContent>
      <p:grpSp>
        <p:nvGrpSpPr>
          <p:cNvPr id="205" name="Group 204">
            <a:extLst>
              <a:ext uri="{FF2B5EF4-FFF2-40B4-BE49-F238E27FC236}">
                <a16:creationId xmlns:a16="http://schemas.microsoft.com/office/drawing/2014/main" id="{4F87E57E-8907-5942-B3DE-B77605D01AAD}"/>
              </a:ext>
            </a:extLst>
          </p:cNvPr>
          <p:cNvGrpSpPr/>
          <p:nvPr/>
        </p:nvGrpSpPr>
        <p:grpSpPr>
          <a:xfrm>
            <a:off x="2873540" y="6419730"/>
            <a:ext cx="1900718" cy="988925"/>
            <a:chOff x="1829977" y="6393374"/>
            <a:chExt cx="2563138" cy="1014827"/>
          </a:xfrm>
        </p:grpSpPr>
        <p:sp>
          <p:nvSpPr>
            <p:cNvPr id="209" name="Rounded Rectangle 208">
              <a:extLst>
                <a:ext uri="{FF2B5EF4-FFF2-40B4-BE49-F238E27FC236}">
                  <a16:creationId xmlns:a16="http://schemas.microsoft.com/office/drawing/2014/main" id="{D3AFF94F-5244-F648-8041-E3149879AE63}"/>
                </a:ext>
              </a:extLst>
            </p:cNvPr>
            <p:cNvSpPr/>
            <p:nvPr/>
          </p:nvSpPr>
          <p:spPr bwMode="auto">
            <a:xfrm>
              <a:off x="1965050" y="6488242"/>
              <a:ext cx="2304163" cy="739316"/>
            </a:xfrm>
            <a:prstGeom prst="roundRect">
              <a:avLst/>
            </a:prstGeom>
            <a:solidFill>
              <a:schemeClr val="bg1">
                <a:lumMod val="50000"/>
                <a:lumOff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D4687435-4C48-E341-80E2-BDC71C3B5DC6}"/>
                    </a:ext>
                  </a:extLst>
                </p:cNvPr>
                <p:cNvSpPr txBox="1"/>
                <p:nvPr/>
              </p:nvSpPr>
              <p:spPr>
                <a:xfrm>
                  <a:off x="1829977" y="6393374"/>
                  <a:ext cx="2563138" cy="1014827"/>
                </a:xfrm>
                <a:prstGeom prst="rect">
                  <a:avLst/>
                </a:prstGeom>
                <a:noFill/>
              </p:spPr>
              <p:txBody>
                <a:bodyPr wrap="squar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𝑧</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solidFill>
                                  <a:schemeClr val="tx1"/>
                                </a:solidFill>
                                <a:latin typeface="Cambria Math" panose="02040503050406030204" pitchFamily="18" charset="0"/>
                              </a:rPr>
                              <m:t>−2</m:t>
                            </m:r>
                          </m:sub>
                        </m:sSub>
                      </m:oMath>
                    </m:oMathPara>
                  </a14:m>
                  <a:endParaRPr lang="en-US" sz="3200" dirty="0">
                    <a:gradFill>
                      <a:gsLst>
                        <a:gs pos="2917">
                          <a:schemeClr val="tx1"/>
                        </a:gs>
                        <a:gs pos="30000">
                          <a:schemeClr val="tx1"/>
                        </a:gs>
                      </a:gsLst>
                      <a:lin ang="5400000" scaled="0"/>
                    </a:gradFill>
                  </a:endParaRPr>
                </a:p>
              </p:txBody>
            </p:sp>
          </mc:Choice>
          <mc:Fallback xmlns="">
            <p:sp>
              <p:nvSpPr>
                <p:cNvPr id="210" name="TextBox 209">
                  <a:extLst>
                    <a:ext uri="{FF2B5EF4-FFF2-40B4-BE49-F238E27FC236}">
                      <a16:creationId xmlns:a16="http://schemas.microsoft.com/office/drawing/2014/main" id="{D4687435-4C48-E341-80E2-BDC71C3B5DC6}"/>
                    </a:ext>
                  </a:extLst>
                </p:cNvPr>
                <p:cNvSpPr txBox="1">
                  <a:spLocks noRot="1" noChangeAspect="1" noMove="1" noResize="1" noEditPoints="1" noAdjustHandles="1" noChangeArrowheads="1" noChangeShapeType="1" noTextEdit="1"/>
                </p:cNvSpPr>
                <p:nvPr/>
              </p:nvSpPr>
              <p:spPr>
                <a:xfrm>
                  <a:off x="1829977" y="6393374"/>
                  <a:ext cx="2563138" cy="1014827"/>
                </a:xfrm>
                <a:prstGeom prst="rect">
                  <a:avLst/>
                </a:prstGeom>
                <a:blipFill>
                  <a:blip r:embed="rId10"/>
                  <a:stretch>
                    <a:fillRect/>
                  </a:stretch>
                </a:blipFill>
              </p:spPr>
              <p:txBody>
                <a:bodyPr/>
                <a:lstStyle/>
                <a:p>
                  <a:r>
                    <a:rPr lang="en-US">
                      <a:noFill/>
                    </a:rPr>
                    <a:t> </a:t>
                  </a:r>
                </a:p>
              </p:txBody>
            </p:sp>
          </mc:Fallback>
        </mc:AlternateContent>
      </p:grpSp>
      <p:cxnSp>
        <p:nvCxnSpPr>
          <p:cNvPr id="265" name="Straight Arrow Connector 264">
            <a:extLst>
              <a:ext uri="{FF2B5EF4-FFF2-40B4-BE49-F238E27FC236}">
                <a16:creationId xmlns:a16="http://schemas.microsoft.com/office/drawing/2014/main" id="{22291B72-CD68-8F45-A0A7-0FD387A9A68C}"/>
              </a:ext>
            </a:extLst>
          </p:cNvPr>
          <p:cNvCxnSpPr>
            <a:cxnSpLocks/>
          </p:cNvCxnSpPr>
          <p:nvPr/>
        </p:nvCxnSpPr>
        <p:spPr>
          <a:xfrm flipV="1">
            <a:off x="3842413" y="4619512"/>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55BDD165-8D72-6E45-809A-9B07390A01F5}"/>
              </a:ext>
            </a:extLst>
          </p:cNvPr>
          <p:cNvCxnSpPr>
            <a:cxnSpLocks/>
          </p:cNvCxnSpPr>
          <p:nvPr/>
        </p:nvCxnSpPr>
        <p:spPr>
          <a:xfrm flipV="1">
            <a:off x="7368561" y="5927632"/>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6E71F558-EBDF-7449-976B-212835A02D93}"/>
              </a:ext>
            </a:extLst>
          </p:cNvPr>
          <p:cNvCxnSpPr>
            <a:cxnSpLocks/>
          </p:cNvCxnSpPr>
          <p:nvPr/>
        </p:nvCxnSpPr>
        <p:spPr>
          <a:xfrm flipV="1">
            <a:off x="7419623" y="4563345"/>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EB22ACBE-9B35-044B-83B2-51CD94A9E8CA}"/>
              </a:ext>
            </a:extLst>
          </p:cNvPr>
          <p:cNvSpPr/>
          <p:nvPr/>
        </p:nvSpPr>
        <p:spPr>
          <a:xfrm>
            <a:off x="4002714" y="1159979"/>
            <a:ext cx="1455848" cy="452432"/>
          </a:xfrm>
          <a:prstGeom prst="rect">
            <a:avLst/>
          </a:prstGeom>
        </p:spPr>
        <p:txBody>
          <a:bodyPr wrap="none">
            <a:spAutoFit/>
          </a:bodyPr>
          <a:lstStyle/>
          <a:p>
            <a:pPr algn="ctr">
              <a:lnSpc>
                <a:spcPct val="90000"/>
              </a:lnSpc>
              <a:spcAft>
                <a:spcPts val="1800"/>
              </a:spcAft>
            </a:pPr>
            <a:r>
              <a:rPr lang="en-US" sz="2600" dirty="0">
                <a:gradFill>
                  <a:gsLst>
                    <a:gs pos="2917">
                      <a:schemeClr val="tx1"/>
                    </a:gs>
                    <a:gs pos="30000">
                      <a:schemeClr val="tx1"/>
                    </a:gs>
                  </a:gsLst>
                  <a:lin ang="5400000" scaled="0"/>
                </a:gradFill>
                <a:latin typeface="+mj-lt"/>
              </a:rPr>
              <a:t>Training </a:t>
            </a:r>
          </a:p>
        </p:txBody>
      </p:sp>
      <p:cxnSp>
        <p:nvCxnSpPr>
          <p:cNvPr id="41" name="Straight Connector 40">
            <a:extLst>
              <a:ext uri="{FF2B5EF4-FFF2-40B4-BE49-F238E27FC236}">
                <a16:creationId xmlns:a16="http://schemas.microsoft.com/office/drawing/2014/main" id="{9F8C5704-CDA9-DE42-A4FD-97D6CCF55978}"/>
              </a:ext>
            </a:extLst>
          </p:cNvPr>
          <p:cNvCxnSpPr>
            <a:cxnSpLocks/>
          </p:cNvCxnSpPr>
          <p:nvPr/>
        </p:nvCxnSpPr>
        <p:spPr>
          <a:xfrm>
            <a:off x="8458514" y="1159979"/>
            <a:ext cx="0" cy="6248676"/>
          </a:xfrm>
          <a:prstGeom prst="line">
            <a:avLst/>
          </a:prstGeom>
          <a:ln w="38100">
            <a:solidFill>
              <a:schemeClr val="bg1">
                <a:lumMod val="50000"/>
                <a:lumOff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DA51662-E8DB-2D49-A032-EC6A5DB75511}"/>
              </a:ext>
            </a:extLst>
          </p:cNvPr>
          <p:cNvSpPr>
            <a:spLocks noGrp="1"/>
          </p:cNvSpPr>
          <p:nvPr>
            <p:ph type="title"/>
          </p:nvPr>
        </p:nvSpPr>
        <p:spPr/>
        <p:txBody>
          <a:bodyPr/>
          <a:lstStyle/>
          <a:p>
            <a:r>
              <a:rPr lang="en-US" dirty="0"/>
              <a:t>DeepAR Model Architecture: Training</a:t>
            </a:r>
          </a:p>
        </p:txBody>
      </p:sp>
      <p:cxnSp>
        <p:nvCxnSpPr>
          <p:cNvPr id="42" name="Straight Arrow Connector 41">
            <a:extLst>
              <a:ext uri="{FF2B5EF4-FFF2-40B4-BE49-F238E27FC236}">
                <a16:creationId xmlns:a16="http://schemas.microsoft.com/office/drawing/2014/main" id="{7FDC6EFA-EC66-164E-B529-261595D3CD80}"/>
              </a:ext>
            </a:extLst>
          </p:cNvPr>
          <p:cNvCxnSpPr>
            <a:cxnSpLocks/>
          </p:cNvCxnSpPr>
          <p:nvPr/>
        </p:nvCxnSpPr>
        <p:spPr>
          <a:xfrm flipV="1">
            <a:off x="3824452" y="5904937"/>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6DDAC47-86E9-3045-81C6-768737605825}"/>
              </a:ext>
            </a:extLst>
          </p:cNvPr>
          <p:cNvSpPr txBox="1"/>
          <p:nvPr/>
        </p:nvSpPr>
        <p:spPr>
          <a:xfrm>
            <a:off x="459809" y="1929894"/>
            <a:ext cx="1053815" cy="655564"/>
          </a:xfrm>
          <a:prstGeom prst="rect">
            <a:avLst/>
          </a:prstGeom>
          <a:noFill/>
        </p:spPr>
        <p:txBody>
          <a:bodyPr wrap="none" lIns="182880" tIns="146304" rIns="182880" bIns="146304" rtlCol="0">
            <a:spAutoFit/>
          </a:bodyPr>
          <a:lstStyle/>
          <a:p>
            <a:pPr>
              <a:lnSpc>
                <a:spcPct val="90000"/>
              </a:lnSpc>
              <a:spcAft>
                <a:spcPts val="1800"/>
              </a:spcAft>
            </a:pPr>
            <a:r>
              <a:rPr lang="en-US" sz="2600" dirty="0">
                <a:gradFill>
                  <a:gsLst>
                    <a:gs pos="2917">
                      <a:schemeClr val="tx1"/>
                    </a:gs>
                    <a:gs pos="30000">
                      <a:schemeClr val="tx1"/>
                    </a:gs>
                  </a:gsLst>
                  <a:lin ang="5400000" scaled="0"/>
                </a:gradFill>
                <a:latin typeface="+mj-lt"/>
              </a:rPr>
              <a:t>Data</a:t>
            </a:r>
          </a:p>
        </p:txBody>
      </p:sp>
    </p:spTree>
    <p:extLst>
      <p:ext uri="{BB962C8B-B14F-4D97-AF65-F5344CB8AC3E}">
        <p14:creationId xmlns:p14="http://schemas.microsoft.com/office/powerpoint/2010/main" val="2005136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Group 233">
            <a:extLst>
              <a:ext uri="{FF2B5EF4-FFF2-40B4-BE49-F238E27FC236}">
                <a16:creationId xmlns:a16="http://schemas.microsoft.com/office/drawing/2014/main" id="{3F0C7444-C39A-4846-841D-06BA70CABB53}"/>
              </a:ext>
            </a:extLst>
          </p:cNvPr>
          <p:cNvGrpSpPr/>
          <p:nvPr/>
        </p:nvGrpSpPr>
        <p:grpSpPr>
          <a:xfrm>
            <a:off x="8707743" y="3776226"/>
            <a:ext cx="1900718" cy="3674959"/>
            <a:chOff x="1837388" y="3776226"/>
            <a:chExt cx="1900718" cy="3674959"/>
          </a:xfrm>
        </p:grpSpPr>
        <p:grpSp>
          <p:nvGrpSpPr>
            <p:cNvPr id="238" name="Group 237">
              <a:extLst>
                <a:ext uri="{FF2B5EF4-FFF2-40B4-BE49-F238E27FC236}">
                  <a16:creationId xmlns:a16="http://schemas.microsoft.com/office/drawing/2014/main" id="{A6A03254-AA7F-9E45-A4BA-D8E8BF90F62B}"/>
                </a:ext>
              </a:extLst>
            </p:cNvPr>
            <p:cNvGrpSpPr/>
            <p:nvPr/>
          </p:nvGrpSpPr>
          <p:grpSpPr>
            <a:xfrm>
              <a:off x="1973421" y="5124546"/>
              <a:ext cx="1672806" cy="988925"/>
              <a:chOff x="1973420" y="5091434"/>
              <a:chExt cx="2400255" cy="1020304"/>
            </a:xfrm>
          </p:grpSpPr>
          <p:sp>
            <p:nvSpPr>
              <p:cNvPr id="245" name="Rounded Rectangle 244">
                <a:extLst>
                  <a:ext uri="{FF2B5EF4-FFF2-40B4-BE49-F238E27FC236}">
                    <a16:creationId xmlns:a16="http://schemas.microsoft.com/office/drawing/2014/main" id="{3B4577FD-0FEA-814D-B8D4-56B99C57163E}"/>
                  </a:ext>
                </a:extLst>
              </p:cNvPr>
              <p:cNvSpPr/>
              <p:nvPr/>
            </p:nvSpPr>
            <p:spPr bwMode="auto">
              <a:xfrm>
                <a:off x="1973420" y="5140428"/>
                <a:ext cx="2400255" cy="779575"/>
              </a:xfrm>
              <a:prstGeom prst="roundRect">
                <a:avLst/>
              </a:prstGeom>
              <a:solidFill>
                <a:schemeClr val="bg1">
                  <a:lumMod val="50000"/>
                  <a:lumOff val="50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794CE3D5-FC30-D84B-B51D-1B7E96EB3B8E}"/>
                      </a:ext>
                    </a:extLst>
                  </p:cNvPr>
                  <p:cNvSpPr txBox="1"/>
                  <p:nvPr/>
                </p:nvSpPr>
                <p:spPr>
                  <a:xfrm>
                    <a:off x="2098849" y="5091434"/>
                    <a:ext cx="2171200" cy="1020304"/>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h</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+1</m:t>
                              </m:r>
                            </m:sub>
                          </m:sSub>
                        </m:oMath>
                      </m:oMathPara>
                    </a14:m>
                    <a:endParaRPr lang="en-US" sz="3200" dirty="0">
                      <a:gradFill>
                        <a:gsLst>
                          <a:gs pos="2917">
                            <a:schemeClr val="tx1"/>
                          </a:gs>
                          <a:gs pos="30000">
                            <a:schemeClr val="tx1"/>
                          </a:gs>
                        </a:gsLst>
                        <a:lin ang="5400000" scaled="0"/>
                      </a:gradFill>
                    </a:endParaRPr>
                  </a:p>
                </p:txBody>
              </p:sp>
            </mc:Choice>
            <mc:Fallback xmlns="">
              <p:sp>
                <p:nvSpPr>
                  <p:cNvPr id="246" name="TextBox 245">
                    <a:extLst>
                      <a:ext uri="{FF2B5EF4-FFF2-40B4-BE49-F238E27FC236}">
                        <a16:creationId xmlns:a16="http://schemas.microsoft.com/office/drawing/2014/main" id="{794CE3D5-FC30-D84B-B51D-1B7E96EB3B8E}"/>
                      </a:ext>
                    </a:extLst>
                  </p:cNvPr>
                  <p:cNvSpPr txBox="1">
                    <a:spLocks noRot="1" noChangeAspect="1" noMove="1" noResize="1" noEditPoints="1" noAdjustHandles="1" noChangeArrowheads="1" noChangeShapeType="1" noTextEdit="1"/>
                  </p:cNvSpPr>
                  <p:nvPr/>
                </p:nvSpPr>
                <p:spPr>
                  <a:xfrm>
                    <a:off x="2098849" y="5091434"/>
                    <a:ext cx="2171200" cy="1020304"/>
                  </a:xfrm>
                  <a:prstGeom prst="rect">
                    <a:avLst/>
                  </a:prstGeom>
                  <a:blipFill>
                    <a:blip r:embed="rId3"/>
                    <a:stretch>
                      <a:fillRect/>
                    </a:stretch>
                  </a:blipFill>
                </p:spPr>
                <p:txBody>
                  <a:bodyPr/>
                  <a:lstStyle/>
                  <a:p>
                    <a:r>
                      <a:rPr lang="en-US">
                        <a:noFill/>
                      </a:rPr>
                      <a:t> </a:t>
                    </a:r>
                  </a:p>
                </p:txBody>
              </p:sp>
            </mc:Fallback>
          </mc:AlternateContent>
        </p:grpSp>
        <p:grpSp>
          <p:nvGrpSpPr>
            <p:cNvPr id="239" name="Group 238">
              <a:extLst>
                <a:ext uri="{FF2B5EF4-FFF2-40B4-BE49-F238E27FC236}">
                  <a16:creationId xmlns:a16="http://schemas.microsoft.com/office/drawing/2014/main" id="{18D570D7-2B9A-894B-ACE9-AD6D65ED442B}"/>
                </a:ext>
              </a:extLst>
            </p:cNvPr>
            <p:cNvGrpSpPr/>
            <p:nvPr/>
          </p:nvGrpSpPr>
          <p:grpSpPr>
            <a:xfrm>
              <a:off x="1837388" y="6462260"/>
              <a:ext cx="1900718" cy="988925"/>
              <a:chOff x="1829977" y="6437018"/>
              <a:chExt cx="2563138" cy="1014827"/>
            </a:xfrm>
          </p:grpSpPr>
          <p:sp>
            <p:nvSpPr>
              <p:cNvPr id="243" name="Rounded Rectangle 242">
                <a:extLst>
                  <a:ext uri="{FF2B5EF4-FFF2-40B4-BE49-F238E27FC236}">
                    <a16:creationId xmlns:a16="http://schemas.microsoft.com/office/drawing/2014/main" id="{DEC7A824-2C25-0E44-91E2-780594A701BD}"/>
                  </a:ext>
                </a:extLst>
              </p:cNvPr>
              <p:cNvSpPr/>
              <p:nvPr/>
            </p:nvSpPr>
            <p:spPr bwMode="auto">
              <a:xfrm>
                <a:off x="1965050" y="6488242"/>
                <a:ext cx="2304163" cy="739316"/>
              </a:xfrm>
              <a:prstGeom prst="roundRect">
                <a:avLst/>
              </a:prstGeom>
              <a:solidFill>
                <a:schemeClr val="bg1">
                  <a:lumMod val="50000"/>
                  <a:lumOff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9327D5CD-45A0-304E-875C-220DA7FEA4F6}"/>
                      </a:ext>
                    </a:extLst>
                  </p:cNvPr>
                  <p:cNvSpPr txBox="1"/>
                  <p:nvPr/>
                </p:nvSpPr>
                <p:spPr>
                  <a:xfrm>
                    <a:off x="1829977" y="6437018"/>
                    <a:ext cx="2563138" cy="1014827"/>
                  </a:xfrm>
                  <a:prstGeom prst="rect">
                    <a:avLst/>
                  </a:prstGeom>
                  <a:noFill/>
                </p:spPr>
                <p:txBody>
                  <a:bodyPr wrap="squar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𝑧</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sub>
                          </m:sSub>
                        </m:oMath>
                      </m:oMathPara>
                    </a14:m>
                    <a:endParaRPr lang="en-US" sz="3200" dirty="0">
                      <a:gradFill>
                        <a:gsLst>
                          <a:gs pos="2917">
                            <a:schemeClr val="tx1"/>
                          </a:gs>
                          <a:gs pos="30000">
                            <a:schemeClr val="tx1"/>
                          </a:gs>
                        </a:gsLst>
                        <a:lin ang="5400000" scaled="0"/>
                      </a:gradFill>
                    </a:endParaRPr>
                  </a:p>
                </p:txBody>
              </p:sp>
            </mc:Choice>
            <mc:Fallback xmlns="">
              <p:sp>
                <p:nvSpPr>
                  <p:cNvPr id="244" name="TextBox 243">
                    <a:extLst>
                      <a:ext uri="{FF2B5EF4-FFF2-40B4-BE49-F238E27FC236}">
                        <a16:creationId xmlns:a16="http://schemas.microsoft.com/office/drawing/2014/main" id="{9327D5CD-45A0-304E-875C-220DA7FEA4F6}"/>
                      </a:ext>
                    </a:extLst>
                  </p:cNvPr>
                  <p:cNvSpPr txBox="1">
                    <a:spLocks noRot="1" noChangeAspect="1" noMove="1" noResize="1" noEditPoints="1" noAdjustHandles="1" noChangeArrowheads="1" noChangeShapeType="1" noTextEdit="1"/>
                  </p:cNvSpPr>
                  <p:nvPr/>
                </p:nvSpPr>
                <p:spPr>
                  <a:xfrm>
                    <a:off x="1829977" y="6437018"/>
                    <a:ext cx="2563138" cy="1014827"/>
                  </a:xfrm>
                  <a:prstGeom prst="rect">
                    <a:avLst/>
                  </a:prstGeom>
                  <a:blipFill>
                    <a:blip r:embed="rId4"/>
                    <a:stretch>
                      <a:fillRect/>
                    </a:stretch>
                  </a:blipFill>
                </p:spPr>
                <p:txBody>
                  <a:bodyPr/>
                  <a:lstStyle/>
                  <a:p>
                    <a:r>
                      <a:rPr lang="en-US">
                        <a:noFill/>
                      </a:rPr>
                      <a:t> </a:t>
                    </a:r>
                  </a:p>
                </p:txBody>
              </p:sp>
            </mc:Fallback>
          </mc:AlternateContent>
        </p:grpSp>
        <p:grpSp>
          <p:nvGrpSpPr>
            <p:cNvPr id="240" name="Group 239">
              <a:extLst>
                <a:ext uri="{FF2B5EF4-FFF2-40B4-BE49-F238E27FC236}">
                  <a16:creationId xmlns:a16="http://schemas.microsoft.com/office/drawing/2014/main" id="{B1BA86D9-5E2A-AF4C-B87A-F16C4A80986E}"/>
                </a:ext>
              </a:extLst>
            </p:cNvPr>
            <p:cNvGrpSpPr/>
            <p:nvPr/>
          </p:nvGrpSpPr>
          <p:grpSpPr>
            <a:xfrm>
              <a:off x="1965051" y="3776226"/>
              <a:ext cx="1681175" cy="988925"/>
              <a:chOff x="1965051" y="3661812"/>
              <a:chExt cx="2408624" cy="1108950"/>
            </a:xfrm>
          </p:grpSpPr>
          <p:sp>
            <p:nvSpPr>
              <p:cNvPr id="241" name="Rounded Rectangle 240">
                <a:extLst>
                  <a:ext uri="{FF2B5EF4-FFF2-40B4-BE49-F238E27FC236}">
                    <a16:creationId xmlns:a16="http://schemas.microsoft.com/office/drawing/2014/main" id="{C670D7DF-770D-4942-926A-3B6197EB413D}"/>
                  </a:ext>
                </a:extLst>
              </p:cNvPr>
              <p:cNvSpPr/>
              <p:nvPr/>
            </p:nvSpPr>
            <p:spPr bwMode="auto">
              <a:xfrm>
                <a:off x="1965051" y="3745619"/>
                <a:ext cx="2408624" cy="762629"/>
              </a:xfrm>
              <a:prstGeom prst="roundRect">
                <a:avLst/>
              </a:prstGeom>
              <a:solidFill>
                <a:schemeClr val="bg1">
                  <a:lumMod val="50000"/>
                  <a:lumOff val="50000"/>
                </a:schemeClr>
              </a:solid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42" name="TextBox 241">
                    <a:extLst>
                      <a:ext uri="{FF2B5EF4-FFF2-40B4-BE49-F238E27FC236}">
                        <a16:creationId xmlns:a16="http://schemas.microsoft.com/office/drawing/2014/main" id="{8813F756-6986-0140-9098-365CE84223F3}"/>
                      </a:ext>
                    </a:extLst>
                  </p:cNvPr>
                  <p:cNvSpPr txBox="1"/>
                  <p:nvPr/>
                </p:nvSpPr>
                <p:spPr>
                  <a:xfrm>
                    <a:off x="2102282" y="3661812"/>
                    <a:ext cx="2151848" cy="1108950"/>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 </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+1</m:t>
                              </m:r>
                            </m:sub>
                          </m:sSub>
                        </m:oMath>
                      </m:oMathPara>
                    </a14:m>
                    <a:endParaRPr lang="en-US" sz="3200" dirty="0">
                      <a:gradFill>
                        <a:gsLst>
                          <a:gs pos="2917">
                            <a:schemeClr val="tx1"/>
                          </a:gs>
                          <a:gs pos="30000">
                            <a:schemeClr val="tx1"/>
                          </a:gs>
                        </a:gsLst>
                        <a:lin ang="5400000" scaled="0"/>
                      </a:gradFill>
                    </a:endParaRPr>
                  </a:p>
                </p:txBody>
              </p:sp>
            </mc:Choice>
            <mc:Fallback xmlns="">
              <p:sp>
                <p:nvSpPr>
                  <p:cNvPr id="242" name="TextBox 241">
                    <a:extLst>
                      <a:ext uri="{FF2B5EF4-FFF2-40B4-BE49-F238E27FC236}">
                        <a16:creationId xmlns:a16="http://schemas.microsoft.com/office/drawing/2014/main" id="{8813F756-6986-0140-9098-365CE84223F3}"/>
                      </a:ext>
                    </a:extLst>
                  </p:cNvPr>
                  <p:cNvSpPr txBox="1">
                    <a:spLocks noRot="1" noChangeAspect="1" noMove="1" noResize="1" noEditPoints="1" noAdjustHandles="1" noChangeArrowheads="1" noChangeShapeType="1" noTextEdit="1"/>
                  </p:cNvSpPr>
                  <p:nvPr/>
                </p:nvSpPr>
                <p:spPr>
                  <a:xfrm>
                    <a:off x="2102282" y="3661812"/>
                    <a:ext cx="2151848" cy="1108950"/>
                  </a:xfrm>
                  <a:prstGeom prst="rect">
                    <a:avLst/>
                  </a:prstGeom>
                  <a:blipFill>
                    <a:blip r:embed="rId5"/>
                    <a:stretch>
                      <a:fillRect/>
                    </a:stretch>
                  </a:blipFill>
                </p:spPr>
                <p:txBody>
                  <a:bodyPr/>
                  <a:lstStyle/>
                  <a:p>
                    <a:r>
                      <a:rPr lang="en-US">
                        <a:noFill/>
                      </a:rPr>
                      <a:t> </a:t>
                    </a:r>
                  </a:p>
                </p:txBody>
              </p:sp>
            </mc:Fallback>
          </mc:AlternateContent>
        </p:grpSp>
      </p:grpSp>
      <p:grpSp>
        <p:nvGrpSpPr>
          <p:cNvPr id="126" name="Group 125">
            <a:extLst>
              <a:ext uri="{FF2B5EF4-FFF2-40B4-BE49-F238E27FC236}">
                <a16:creationId xmlns:a16="http://schemas.microsoft.com/office/drawing/2014/main" id="{3211E71F-A2CA-894D-B1A4-4CC1B87F1E8C}"/>
              </a:ext>
            </a:extLst>
          </p:cNvPr>
          <p:cNvGrpSpPr/>
          <p:nvPr/>
        </p:nvGrpSpPr>
        <p:grpSpPr>
          <a:xfrm>
            <a:off x="10934410" y="1854712"/>
            <a:ext cx="1900718" cy="5377914"/>
            <a:chOff x="11316989" y="1854712"/>
            <a:chExt cx="1900718" cy="5377914"/>
          </a:xfrm>
        </p:grpSpPr>
        <p:grpSp>
          <p:nvGrpSpPr>
            <p:cNvPr id="124" name="Group 123">
              <a:extLst>
                <a:ext uri="{FF2B5EF4-FFF2-40B4-BE49-F238E27FC236}">
                  <a16:creationId xmlns:a16="http://schemas.microsoft.com/office/drawing/2014/main" id="{FCA6D7F7-DDC8-B144-8072-90AEEB22A48E}"/>
                </a:ext>
              </a:extLst>
            </p:cNvPr>
            <p:cNvGrpSpPr/>
            <p:nvPr/>
          </p:nvGrpSpPr>
          <p:grpSpPr>
            <a:xfrm>
              <a:off x="11482429" y="1854712"/>
              <a:ext cx="1474413" cy="1021370"/>
              <a:chOff x="11482429" y="1854712"/>
              <a:chExt cx="1474413" cy="1021370"/>
            </a:xfrm>
          </p:grpSpPr>
          <p:sp>
            <p:nvSpPr>
              <p:cNvPr id="250" name="Rounded Rectangle 249">
                <a:extLst>
                  <a:ext uri="{FF2B5EF4-FFF2-40B4-BE49-F238E27FC236}">
                    <a16:creationId xmlns:a16="http://schemas.microsoft.com/office/drawing/2014/main" id="{D1023ADB-29F2-DC4B-97CB-38F84CBD5BE6}"/>
                  </a:ext>
                </a:extLst>
              </p:cNvPr>
              <p:cNvSpPr/>
              <p:nvPr/>
            </p:nvSpPr>
            <p:spPr bwMode="auto">
              <a:xfrm>
                <a:off x="11483619" y="1865892"/>
                <a:ext cx="1473223" cy="778241"/>
              </a:xfrm>
              <a:prstGeom prst="roundRect">
                <a:avLst/>
              </a:prstGeom>
              <a:solidFill>
                <a:schemeClr val="bg1">
                  <a:lumMod val="50000"/>
                  <a:lumOff val="50000"/>
                </a:schemeClr>
              </a:solidFill>
              <a:ln w="381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49A70128-E527-014D-B71D-C7D763FCC237}"/>
                      </a:ext>
                    </a:extLst>
                  </p:cNvPr>
                  <p:cNvSpPr txBox="1"/>
                  <p:nvPr/>
                </p:nvSpPr>
                <p:spPr>
                  <a:xfrm>
                    <a:off x="11482429" y="1854712"/>
                    <a:ext cx="1474314" cy="1021370"/>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Sup>
                            <m:sSubSupPr>
                              <m:ctrlPr>
                                <a:rPr lang="en-US" sz="3200" i="1" smtClean="0">
                                  <a:gradFill>
                                    <a:gsLst>
                                      <a:gs pos="2917">
                                        <a:schemeClr val="tx1"/>
                                      </a:gs>
                                      <a:gs pos="30000">
                                        <a:schemeClr val="tx1"/>
                                      </a:gs>
                                    </a:gsLst>
                                    <a:lin ang="5400000" scaled="0"/>
                                  </a:gradFill>
                                  <a:latin typeface="Cambria Math" panose="02040503050406030204" pitchFamily="18" charset="0"/>
                                </a:rPr>
                              </m:ctrlPr>
                            </m:sSubSupPr>
                            <m:e>
                              <m:acc>
                                <m:accPr>
                                  <m:chr m:val="̃"/>
                                  <m:ctrlPr>
                                    <a:rPr lang="en-US" sz="3200" i="1" smtClean="0">
                                      <a:gradFill>
                                        <a:gsLst>
                                          <a:gs pos="2917">
                                            <a:schemeClr val="tx1"/>
                                          </a:gs>
                                          <a:gs pos="30000">
                                            <a:schemeClr val="tx1"/>
                                          </a:gs>
                                        </a:gsLst>
                                        <a:lin ang="5400000" scaled="0"/>
                                      </a:gradFill>
                                      <a:latin typeface="Cambria Math" panose="02040503050406030204" pitchFamily="18" charset="0"/>
                                    </a:rPr>
                                  </m:ctrlPr>
                                </m:accPr>
                                <m:e>
                                  <m:r>
                                    <a:rPr lang="en-US" sz="3200" b="0" i="1" smtClean="0">
                                      <a:gradFill>
                                        <a:gsLst>
                                          <a:gs pos="2917">
                                            <a:schemeClr val="tx1"/>
                                          </a:gs>
                                          <a:gs pos="30000">
                                            <a:schemeClr val="tx1"/>
                                          </a:gs>
                                        </a:gsLst>
                                        <a:lin ang="5400000" scaled="0"/>
                                      </a:gradFill>
                                      <a:latin typeface="Cambria Math" panose="02040503050406030204" pitchFamily="18" charset="0"/>
                                    </a:rPr>
                                    <m:t>𝑧</m:t>
                                  </m:r>
                                </m:e>
                              </m:acc>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+2</m:t>
                              </m:r>
                            </m:sub>
                            <m:sup>
                              <m:r>
                                <a:rPr lang="en-US" sz="3200" b="0" i="1" smtClean="0">
                                  <a:gradFill>
                                    <a:gsLst>
                                      <a:gs pos="2917">
                                        <a:schemeClr val="tx1"/>
                                      </a:gs>
                                      <a:gs pos="30000">
                                        <a:schemeClr val="tx1"/>
                                      </a:gs>
                                    </a:gsLst>
                                    <a:lin ang="5400000" scaled="0"/>
                                  </a:gradFill>
                                  <a:latin typeface="Cambria Math" panose="02040503050406030204" pitchFamily="18" charset="0"/>
                                </a:rPr>
                                <m:t>1:</m:t>
                              </m:r>
                              <m:r>
                                <a:rPr lang="en-US" sz="3200" b="0" i="1" smtClean="0">
                                  <a:gradFill>
                                    <a:gsLst>
                                      <a:gs pos="2917">
                                        <a:schemeClr val="tx1"/>
                                      </a:gs>
                                      <a:gs pos="30000">
                                        <a:schemeClr val="tx1"/>
                                      </a:gs>
                                    </a:gsLst>
                                    <a:lin ang="5400000" scaled="0"/>
                                  </a:gradFill>
                                  <a:latin typeface="Cambria Math" panose="02040503050406030204" pitchFamily="18" charset="0"/>
                                </a:rPr>
                                <m:t>𝑁</m:t>
                              </m:r>
                            </m:sup>
                          </m:sSubSup>
                        </m:oMath>
                      </m:oMathPara>
                    </a14:m>
                    <a:endParaRPr lang="en-US" sz="3200" dirty="0">
                      <a:gradFill>
                        <a:gsLst>
                          <a:gs pos="2917">
                            <a:schemeClr val="tx1"/>
                          </a:gs>
                          <a:gs pos="30000">
                            <a:schemeClr val="tx1"/>
                          </a:gs>
                        </a:gsLst>
                        <a:lin ang="5400000" scaled="0"/>
                      </a:gradFill>
                    </a:endParaRPr>
                  </a:p>
                </p:txBody>
              </p:sp>
            </mc:Choice>
            <mc:Fallback xmlns="">
              <p:sp>
                <p:nvSpPr>
                  <p:cNvPr id="251" name="TextBox 250">
                    <a:extLst>
                      <a:ext uri="{FF2B5EF4-FFF2-40B4-BE49-F238E27FC236}">
                        <a16:creationId xmlns:a16="http://schemas.microsoft.com/office/drawing/2014/main" id="{49A70128-E527-014D-B71D-C7D763FCC237}"/>
                      </a:ext>
                    </a:extLst>
                  </p:cNvPr>
                  <p:cNvSpPr txBox="1">
                    <a:spLocks noRot="1" noChangeAspect="1" noMove="1" noResize="1" noEditPoints="1" noAdjustHandles="1" noChangeArrowheads="1" noChangeShapeType="1" noTextEdit="1"/>
                  </p:cNvSpPr>
                  <p:nvPr/>
                </p:nvSpPr>
                <p:spPr>
                  <a:xfrm>
                    <a:off x="11482429" y="1854712"/>
                    <a:ext cx="1474314" cy="1021370"/>
                  </a:xfrm>
                  <a:prstGeom prst="rect">
                    <a:avLst/>
                  </a:prstGeom>
                  <a:blipFill>
                    <a:blip r:embed="rId6"/>
                    <a:stretch>
                      <a:fillRect/>
                    </a:stretch>
                  </a:blipFill>
                </p:spPr>
                <p:txBody>
                  <a:bodyPr/>
                  <a:lstStyle/>
                  <a:p>
                    <a:r>
                      <a:rPr lang="en-US">
                        <a:noFill/>
                      </a:rPr>
                      <a:t> </a:t>
                    </a:r>
                  </a:p>
                </p:txBody>
              </p:sp>
            </mc:Fallback>
          </mc:AlternateContent>
        </p:grpSp>
        <p:grpSp>
          <p:nvGrpSpPr>
            <p:cNvPr id="248" name="Group 247">
              <a:extLst>
                <a:ext uri="{FF2B5EF4-FFF2-40B4-BE49-F238E27FC236}">
                  <a16:creationId xmlns:a16="http://schemas.microsoft.com/office/drawing/2014/main" id="{4DB490BB-8C03-9848-B369-E1EC5DDAE1C5}"/>
                </a:ext>
              </a:extLst>
            </p:cNvPr>
            <p:cNvGrpSpPr/>
            <p:nvPr/>
          </p:nvGrpSpPr>
          <p:grpSpPr>
            <a:xfrm>
              <a:off x="11316989" y="3779547"/>
              <a:ext cx="1900718" cy="3453079"/>
              <a:chOff x="1858653" y="3779547"/>
              <a:chExt cx="1900718" cy="3453079"/>
            </a:xfrm>
          </p:grpSpPr>
          <p:grpSp>
            <p:nvGrpSpPr>
              <p:cNvPr id="252" name="Group 251">
                <a:extLst>
                  <a:ext uri="{FF2B5EF4-FFF2-40B4-BE49-F238E27FC236}">
                    <a16:creationId xmlns:a16="http://schemas.microsoft.com/office/drawing/2014/main" id="{71593661-FD2B-D14C-9ADC-14BD691ECE8A}"/>
                  </a:ext>
                </a:extLst>
              </p:cNvPr>
              <p:cNvGrpSpPr/>
              <p:nvPr/>
            </p:nvGrpSpPr>
            <p:grpSpPr>
              <a:xfrm>
                <a:off x="1973419" y="5144093"/>
                <a:ext cx="1672804" cy="988925"/>
                <a:chOff x="1973420" y="5111601"/>
                <a:chExt cx="2400255" cy="1020304"/>
              </a:xfrm>
            </p:grpSpPr>
            <p:sp>
              <p:nvSpPr>
                <p:cNvPr id="259" name="Rounded Rectangle 258">
                  <a:extLst>
                    <a:ext uri="{FF2B5EF4-FFF2-40B4-BE49-F238E27FC236}">
                      <a16:creationId xmlns:a16="http://schemas.microsoft.com/office/drawing/2014/main" id="{4B4D2BE8-62C3-A14D-A642-B75BBB19453B}"/>
                    </a:ext>
                  </a:extLst>
                </p:cNvPr>
                <p:cNvSpPr/>
                <p:nvPr/>
              </p:nvSpPr>
              <p:spPr bwMode="auto">
                <a:xfrm>
                  <a:off x="1973420" y="5140428"/>
                  <a:ext cx="2400255" cy="779575"/>
                </a:xfrm>
                <a:prstGeom prst="roundRect">
                  <a:avLst/>
                </a:prstGeom>
                <a:solidFill>
                  <a:schemeClr val="bg1">
                    <a:lumMod val="50000"/>
                    <a:lumOff val="50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60" name="TextBox 259">
                      <a:extLst>
                        <a:ext uri="{FF2B5EF4-FFF2-40B4-BE49-F238E27FC236}">
                          <a16:creationId xmlns:a16="http://schemas.microsoft.com/office/drawing/2014/main" id="{08BBC2BE-ABE5-8D46-9620-2AAEEC961F27}"/>
                        </a:ext>
                      </a:extLst>
                    </p:cNvPr>
                    <p:cNvSpPr txBox="1"/>
                    <p:nvPr/>
                  </p:nvSpPr>
                  <p:spPr>
                    <a:xfrm>
                      <a:off x="2113866" y="5111601"/>
                      <a:ext cx="2171203" cy="1020304"/>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h</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+2</m:t>
                                </m:r>
                              </m:sub>
                            </m:sSub>
                          </m:oMath>
                        </m:oMathPara>
                      </a14:m>
                      <a:endParaRPr lang="en-US" sz="3200" dirty="0">
                        <a:gradFill>
                          <a:gsLst>
                            <a:gs pos="2917">
                              <a:schemeClr val="tx1"/>
                            </a:gs>
                            <a:gs pos="30000">
                              <a:schemeClr val="tx1"/>
                            </a:gs>
                          </a:gsLst>
                          <a:lin ang="5400000" scaled="0"/>
                        </a:gradFill>
                      </a:endParaRPr>
                    </a:p>
                  </p:txBody>
                </p:sp>
              </mc:Choice>
              <mc:Fallback xmlns="">
                <p:sp>
                  <p:nvSpPr>
                    <p:cNvPr id="260" name="TextBox 259">
                      <a:extLst>
                        <a:ext uri="{FF2B5EF4-FFF2-40B4-BE49-F238E27FC236}">
                          <a16:creationId xmlns:a16="http://schemas.microsoft.com/office/drawing/2014/main" id="{08BBC2BE-ABE5-8D46-9620-2AAEEC961F27}"/>
                        </a:ext>
                      </a:extLst>
                    </p:cNvPr>
                    <p:cNvSpPr txBox="1">
                      <a:spLocks noRot="1" noChangeAspect="1" noMove="1" noResize="1" noEditPoints="1" noAdjustHandles="1" noChangeArrowheads="1" noChangeShapeType="1" noTextEdit="1"/>
                    </p:cNvSpPr>
                    <p:nvPr/>
                  </p:nvSpPr>
                  <p:spPr>
                    <a:xfrm>
                      <a:off x="2113866" y="5111601"/>
                      <a:ext cx="2171203" cy="1020304"/>
                    </a:xfrm>
                    <a:prstGeom prst="rect">
                      <a:avLst/>
                    </a:prstGeom>
                    <a:blipFill>
                      <a:blip r:embed="rId7"/>
                      <a:stretch>
                        <a:fillRect/>
                      </a:stretch>
                    </a:blipFill>
                  </p:spPr>
                  <p:txBody>
                    <a:bodyPr/>
                    <a:lstStyle/>
                    <a:p>
                      <a:r>
                        <a:rPr lang="en-US">
                          <a:noFill/>
                        </a:rPr>
                        <a:t> </a:t>
                      </a:r>
                    </a:p>
                  </p:txBody>
                </p:sp>
              </mc:Fallback>
            </mc:AlternateContent>
          </p:grpSp>
          <p:grpSp>
            <p:nvGrpSpPr>
              <p:cNvPr id="253" name="Group 252">
                <a:extLst>
                  <a:ext uri="{FF2B5EF4-FFF2-40B4-BE49-F238E27FC236}">
                    <a16:creationId xmlns:a16="http://schemas.microsoft.com/office/drawing/2014/main" id="{7AC6A451-C8CA-C844-8440-36E1F770DC38}"/>
                  </a:ext>
                </a:extLst>
              </p:cNvPr>
              <p:cNvGrpSpPr/>
              <p:nvPr/>
            </p:nvGrpSpPr>
            <p:grpSpPr>
              <a:xfrm>
                <a:off x="1858653" y="6462263"/>
                <a:ext cx="1900718" cy="770363"/>
                <a:chOff x="1858653" y="6437018"/>
                <a:chExt cx="2563138" cy="790540"/>
              </a:xfrm>
            </p:grpSpPr>
            <p:sp>
              <p:nvSpPr>
                <p:cNvPr id="257" name="Rounded Rectangle 256">
                  <a:extLst>
                    <a:ext uri="{FF2B5EF4-FFF2-40B4-BE49-F238E27FC236}">
                      <a16:creationId xmlns:a16="http://schemas.microsoft.com/office/drawing/2014/main" id="{59AF4489-82BE-BB49-AA5F-0C1E03890E76}"/>
                    </a:ext>
                  </a:extLst>
                </p:cNvPr>
                <p:cNvSpPr/>
                <p:nvPr/>
              </p:nvSpPr>
              <p:spPr bwMode="auto">
                <a:xfrm>
                  <a:off x="1965050" y="6488242"/>
                  <a:ext cx="2304163" cy="739316"/>
                </a:xfrm>
                <a:prstGeom prst="roundRect">
                  <a:avLst/>
                </a:prstGeom>
                <a:solidFill>
                  <a:schemeClr val="bg1">
                    <a:lumMod val="50000"/>
                    <a:lumOff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8" name="TextBox 257">
                  <a:extLst>
                    <a:ext uri="{FF2B5EF4-FFF2-40B4-BE49-F238E27FC236}">
                      <a16:creationId xmlns:a16="http://schemas.microsoft.com/office/drawing/2014/main" id="{833D0391-8C30-FA40-95F2-4D7172378B68}"/>
                    </a:ext>
                  </a:extLst>
                </p:cNvPr>
                <p:cNvSpPr txBox="1"/>
                <p:nvPr/>
              </p:nvSpPr>
              <p:spPr>
                <a:xfrm>
                  <a:off x="1858653" y="6437018"/>
                  <a:ext cx="2563138" cy="758011"/>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grpSp>
          <p:grpSp>
            <p:nvGrpSpPr>
              <p:cNvPr id="254" name="Group 253">
                <a:extLst>
                  <a:ext uri="{FF2B5EF4-FFF2-40B4-BE49-F238E27FC236}">
                    <a16:creationId xmlns:a16="http://schemas.microsoft.com/office/drawing/2014/main" id="{D916AABB-D68C-4B4F-955D-E70E04E961DA}"/>
                  </a:ext>
                </a:extLst>
              </p:cNvPr>
              <p:cNvGrpSpPr/>
              <p:nvPr/>
            </p:nvGrpSpPr>
            <p:grpSpPr>
              <a:xfrm>
                <a:off x="1965048" y="3779547"/>
                <a:ext cx="1681173" cy="988925"/>
                <a:chOff x="1965051" y="3665536"/>
                <a:chExt cx="2408624" cy="1108950"/>
              </a:xfrm>
            </p:grpSpPr>
            <p:sp>
              <p:nvSpPr>
                <p:cNvPr id="255" name="Rounded Rectangle 254">
                  <a:extLst>
                    <a:ext uri="{FF2B5EF4-FFF2-40B4-BE49-F238E27FC236}">
                      <a16:creationId xmlns:a16="http://schemas.microsoft.com/office/drawing/2014/main" id="{8BA6C05A-B323-F247-907A-95CB9A2A39F6}"/>
                    </a:ext>
                  </a:extLst>
                </p:cNvPr>
                <p:cNvSpPr/>
                <p:nvPr/>
              </p:nvSpPr>
              <p:spPr bwMode="auto">
                <a:xfrm>
                  <a:off x="1965051" y="3745619"/>
                  <a:ext cx="2408624" cy="762629"/>
                </a:xfrm>
                <a:prstGeom prst="roundRect">
                  <a:avLst/>
                </a:prstGeom>
                <a:solidFill>
                  <a:schemeClr val="bg1">
                    <a:lumMod val="50000"/>
                    <a:lumOff val="50000"/>
                  </a:schemeClr>
                </a:solid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56" name="TextBox 255">
                      <a:extLst>
                        <a:ext uri="{FF2B5EF4-FFF2-40B4-BE49-F238E27FC236}">
                          <a16:creationId xmlns:a16="http://schemas.microsoft.com/office/drawing/2014/main" id="{DD909B78-28D8-D946-AEA0-922D546CDC9D}"/>
                        </a:ext>
                      </a:extLst>
                    </p:cNvPr>
                    <p:cNvSpPr txBox="1"/>
                    <p:nvPr/>
                  </p:nvSpPr>
                  <p:spPr>
                    <a:xfrm>
                      <a:off x="2053122" y="3665536"/>
                      <a:ext cx="2151849" cy="1108950"/>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 </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+2</m:t>
                                </m:r>
                              </m:sub>
                            </m:sSub>
                          </m:oMath>
                        </m:oMathPara>
                      </a14:m>
                      <a:endParaRPr lang="en-US" sz="3200" dirty="0">
                        <a:gradFill>
                          <a:gsLst>
                            <a:gs pos="2917">
                              <a:schemeClr val="tx1"/>
                            </a:gs>
                            <a:gs pos="30000">
                              <a:schemeClr val="tx1"/>
                            </a:gs>
                          </a:gsLst>
                          <a:lin ang="5400000" scaled="0"/>
                        </a:gradFill>
                      </a:endParaRPr>
                    </a:p>
                  </p:txBody>
                </p:sp>
              </mc:Choice>
              <mc:Fallback xmlns="">
                <p:sp>
                  <p:nvSpPr>
                    <p:cNvPr id="256" name="TextBox 255">
                      <a:extLst>
                        <a:ext uri="{FF2B5EF4-FFF2-40B4-BE49-F238E27FC236}">
                          <a16:creationId xmlns:a16="http://schemas.microsoft.com/office/drawing/2014/main" id="{DD909B78-28D8-D946-AEA0-922D546CDC9D}"/>
                        </a:ext>
                      </a:extLst>
                    </p:cNvPr>
                    <p:cNvSpPr txBox="1">
                      <a:spLocks noRot="1" noChangeAspect="1" noMove="1" noResize="1" noEditPoints="1" noAdjustHandles="1" noChangeArrowheads="1" noChangeShapeType="1" noTextEdit="1"/>
                    </p:cNvSpPr>
                    <p:nvPr/>
                  </p:nvSpPr>
                  <p:spPr>
                    <a:xfrm>
                      <a:off x="2053122" y="3665536"/>
                      <a:ext cx="2151849" cy="1108950"/>
                    </a:xfrm>
                    <a:prstGeom prst="rect">
                      <a:avLst/>
                    </a:prstGeom>
                    <a:blipFill>
                      <a:blip r:embed="rId8"/>
                      <a:stretch>
                        <a:fillRect/>
                      </a:stretch>
                    </a:blipFill>
                  </p:spPr>
                  <p:txBody>
                    <a:bodyPr/>
                    <a:lstStyle/>
                    <a:p>
                      <a:r>
                        <a:rPr lang="en-US">
                          <a:noFill/>
                        </a:rPr>
                        <a:t> </a:t>
                      </a:r>
                    </a:p>
                  </p:txBody>
                </p:sp>
              </mc:Fallback>
            </mc:AlternateContent>
          </p:grpSp>
        </p:grpSp>
      </p:grpSp>
      <p:grpSp>
        <p:nvGrpSpPr>
          <p:cNvPr id="125" name="Group 124">
            <a:extLst>
              <a:ext uri="{FF2B5EF4-FFF2-40B4-BE49-F238E27FC236}">
                <a16:creationId xmlns:a16="http://schemas.microsoft.com/office/drawing/2014/main" id="{6DB72709-F97B-0B49-B02C-479D92565F6B}"/>
              </a:ext>
            </a:extLst>
          </p:cNvPr>
          <p:cNvGrpSpPr/>
          <p:nvPr/>
        </p:nvGrpSpPr>
        <p:grpSpPr>
          <a:xfrm>
            <a:off x="8895638" y="1849669"/>
            <a:ext cx="1482761" cy="1021370"/>
            <a:chOff x="9172083" y="1849669"/>
            <a:chExt cx="1482761" cy="1021370"/>
          </a:xfrm>
        </p:grpSpPr>
        <p:sp>
          <p:nvSpPr>
            <p:cNvPr id="236" name="Rounded Rectangle 235">
              <a:extLst>
                <a:ext uri="{FF2B5EF4-FFF2-40B4-BE49-F238E27FC236}">
                  <a16:creationId xmlns:a16="http://schemas.microsoft.com/office/drawing/2014/main" id="{C7DCE752-FBAC-DD41-BB59-B6A30B3013B8}"/>
                </a:ext>
              </a:extLst>
            </p:cNvPr>
            <p:cNvSpPr/>
            <p:nvPr/>
          </p:nvSpPr>
          <p:spPr bwMode="auto">
            <a:xfrm>
              <a:off x="9172083" y="1865892"/>
              <a:ext cx="1473223" cy="778241"/>
            </a:xfrm>
            <a:prstGeom prst="roundRect">
              <a:avLst/>
            </a:prstGeom>
            <a:solidFill>
              <a:schemeClr val="bg1">
                <a:lumMod val="50000"/>
                <a:lumOff val="50000"/>
              </a:schemeClr>
            </a:solidFill>
            <a:ln w="381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401D8DE5-169B-0249-8329-61EC3A712F6A}"/>
                    </a:ext>
                  </a:extLst>
                </p:cNvPr>
                <p:cNvSpPr txBox="1"/>
                <p:nvPr/>
              </p:nvSpPr>
              <p:spPr>
                <a:xfrm>
                  <a:off x="9180530" y="1849669"/>
                  <a:ext cx="1474314" cy="1021370"/>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Sup>
                          <m:sSubSupPr>
                            <m:ctrlPr>
                              <a:rPr lang="en-US" sz="3200" i="1" smtClean="0">
                                <a:gradFill>
                                  <a:gsLst>
                                    <a:gs pos="2917">
                                      <a:schemeClr val="tx1"/>
                                    </a:gs>
                                    <a:gs pos="30000">
                                      <a:schemeClr val="tx1"/>
                                    </a:gs>
                                  </a:gsLst>
                                  <a:lin ang="5400000" scaled="0"/>
                                </a:gradFill>
                                <a:latin typeface="Cambria Math" panose="02040503050406030204" pitchFamily="18" charset="0"/>
                              </a:rPr>
                            </m:ctrlPr>
                          </m:sSubSupPr>
                          <m:e>
                            <m:acc>
                              <m:accPr>
                                <m:chr m:val="̃"/>
                                <m:ctrlPr>
                                  <a:rPr lang="en-US" sz="3200" i="1" smtClean="0">
                                    <a:gradFill>
                                      <a:gsLst>
                                        <a:gs pos="2917">
                                          <a:schemeClr val="tx1"/>
                                        </a:gs>
                                        <a:gs pos="30000">
                                          <a:schemeClr val="tx1"/>
                                        </a:gs>
                                      </a:gsLst>
                                      <a:lin ang="5400000" scaled="0"/>
                                    </a:gradFill>
                                    <a:latin typeface="Cambria Math" panose="02040503050406030204" pitchFamily="18" charset="0"/>
                                  </a:rPr>
                                </m:ctrlPr>
                              </m:accPr>
                              <m:e>
                                <m:r>
                                  <a:rPr lang="en-US" sz="3200" b="0" i="1" smtClean="0">
                                    <a:gradFill>
                                      <a:gsLst>
                                        <a:gs pos="2917">
                                          <a:schemeClr val="tx1"/>
                                        </a:gs>
                                        <a:gs pos="30000">
                                          <a:schemeClr val="tx1"/>
                                        </a:gs>
                                      </a:gsLst>
                                      <a:lin ang="5400000" scaled="0"/>
                                    </a:gradFill>
                                    <a:latin typeface="Cambria Math" panose="02040503050406030204" pitchFamily="18" charset="0"/>
                                  </a:rPr>
                                  <m:t>𝑧</m:t>
                                </m:r>
                              </m:e>
                            </m:acc>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+1</m:t>
                            </m:r>
                          </m:sub>
                          <m:sup>
                            <m:r>
                              <a:rPr lang="en-US" sz="3200" b="0" i="1" smtClean="0">
                                <a:gradFill>
                                  <a:gsLst>
                                    <a:gs pos="2917">
                                      <a:schemeClr val="tx1"/>
                                    </a:gs>
                                    <a:gs pos="30000">
                                      <a:schemeClr val="tx1"/>
                                    </a:gs>
                                  </a:gsLst>
                                  <a:lin ang="5400000" scaled="0"/>
                                </a:gradFill>
                                <a:latin typeface="Cambria Math" panose="02040503050406030204" pitchFamily="18" charset="0"/>
                              </a:rPr>
                              <m:t>1:</m:t>
                            </m:r>
                            <m:r>
                              <a:rPr lang="en-US" sz="3200" b="0" i="1" smtClean="0">
                                <a:gradFill>
                                  <a:gsLst>
                                    <a:gs pos="2917">
                                      <a:schemeClr val="tx1"/>
                                    </a:gs>
                                    <a:gs pos="30000">
                                      <a:schemeClr val="tx1"/>
                                    </a:gs>
                                  </a:gsLst>
                                  <a:lin ang="5400000" scaled="0"/>
                                </a:gradFill>
                                <a:latin typeface="Cambria Math" panose="02040503050406030204" pitchFamily="18" charset="0"/>
                              </a:rPr>
                              <m:t>𝑁</m:t>
                            </m:r>
                          </m:sup>
                        </m:sSubSup>
                      </m:oMath>
                    </m:oMathPara>
                  </a14:m>
                  <a:endParaRPr lang="en-US" sz="3200" dirty="0">
                    <a:gradFill>
                      <a:gsLst>
                        <a:gs pos="2917">
                          <a:schemeClr val="tx1"/>
                        </a:gs>
                        <a:gs pos="30000">
                          <a:schemeClr val="tx1"/>
                        </a:gs>
                      </a:gsLst>
                      <a:lin ang="5400000" scaled="0"/>
                    </a:gradFill>
                  </a:endParaRPr>
                </a:p>
              </p:txBody>
            </p:sp>
          </mc:Choice>
          <mc:Fallback xmlns="">
            <p:sp>
              <p:nvSpPr>
                <p:cNvPr id="261" name="TextBox 260">
                  <a:extLst>
                    <a:ext uri="{FF2B5EF4-FFF2-40B4-BE49-F238E27FC236}">
                      <a16:creationId xmlns:a16="http://schemas.microsoft.com/office/drawing/2014/main" id="{401D8DE5-169B-0249-8329-61EC3A712F6A}"/>
                    </a:ext>
                  </a:extLst>
                </p:cNvPr>
                <p:cNvSpPr txBox="1">
                  <a:spLocks noRot="1" noChangeAspect="1" noMove="1" noResize="1" noEditPoints="1" noAdjustHandles="1" noChangeArrowheads="1" noChangeShapeType="1" noTextEdit="1"/>
                </p:cNvSpPr>
                <p:nvPr/>
              </p:nvSpPr>
              <p:spPr>
                <a:xfrm>
                  <a:off x="9180530" y="1849669"/>
                  <a:ext cx="1474314" cy="1021370"/>
                </a:xfrm>
                <a:prstGeom prst="rect">
                  <a:avLst/>
                </a:prstGeom>
                <a:blipFill>
                  <a:blip r:embed="rId1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7F514617-4421-AD48-A142-B8973AFB7B45}"/>
                  </a:ext>
                </a:extLst>
              </p:cNvPr>
              <p:cNvSpPr/>
              <p:nvPr/>
            </p:nvSpPr>
            <p:spPr>
              <a:xfrm>
                <a:off x="11255741" y="6526408"/>
                <a:ext cx="1289648" cy="6424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gradFill>
                                <a:gsLst>
                                  <a:gs pos="2917">
                                    <a:schemeClr val="tx1"/>
                                  </a:gs>
                                  <a:gs pos="30000">
                                    <a:schemeClr val="tx1"/>
                                  </a:gs>
                                </a:gsLst>
                                <a:lin ang="5400000" scaled="0"/>
                              </a:gradFill>
                              <a:latin typeface="Cambria Math" panose="02040503050406030204" pitchFamily="18" charset="0"/>
                            </a:rPr>
                          </m:ctrlPr>
                        </m:sSubSupPr>
                        <m:e>
                          <m:acc>
                            <m:accPr>
                              <m:chr m:val="̃"/>
                              <m:ctrlPr>
                                <a:rPr lang="en-US" sz="3200" i="1">
                                  <a:gradFill>
                                    <a:gsLst>
                                      <a:gs pos="2917">
                                        <a:schemeClr val="tx1"/>
                                      </a:gs>
                                      <a:gs pos="30000">
                                        <a:schemeClr val="tx1"/>
                                      </a:gs>
                                    </a:gsLst>
                                    <a:lin ang="5400000" scaled="0"/>
                                  </a:gradFill>
                                  <a:latin typeface="Cambria Math" panose="02040503050406030204" pitchFamily="18" charset="0"/>
                                </a:rPr>
                              </m:ctrlPr>
                            </m:accPr>
                            <m:e>
                              <m:r>
                                <a:rPr lang="en-US" sz="3200" i="1">
                                  <a:gradFill>
                                    <a:gsLst>
                                      <a:gs pos="2917">
                                        <a:schemeClr val="tx1"/>
                                      </a:gs>
                                      <a:gs pos="30000">
                                        <a:schemeClr val="tx1"/>
                                      </a:gs>
                                    </a:gsLst>
                                    <a:lin ang="5400000" scaled="0"/>
                                  </a:gradFill>
                                  <a:latin typeface="Cambria Math" panose="02040503050406030204" pitchFamily="18" charset="0"/>
                                </a:rPr>
                                <m:t>𝑧</m:t>
                              </m:r>
                            </m:e>
                          </m:acc>
                        </m:e>
                        <m:sub>
                          <m:r>
                            <a:rPr lang="en-US" sz="3200" i="1">
                              <a:gradFill>
                                <a:gsLst>
                                  <a:gs pos="2917">
                                    <a:schemeClr val="tx1"/>
                                  </a:gs>
                                  <a:gs pos="30000">
                                    <a:schemeClr val="tx1"/>
                                  </a:gs>
                                </a:gsLst>
                                <a:lin ang="5400000" scaled="0"/>
                              </a:gradFill>
                              <a:latin typeface="Cambria Math" panose="02040503050406030204" pitchFamily="18" charset="0"/>
                            </a:rPr>
                            <m:t>𝑑</m:t>
                          </m:r>
                          <m:r>
                            <a:rPr lang="en-US" sz="3200" i="1">
                              <a:gradFill>
                                <a:gsLst>
                                  <a:gs pos="2917">
                                    <a:schemeClr val="tx1"/>
                                  </a:gs>
                                  <a:gs pos="30000">
                                    <a:schemeClr val="tx1"/>
                                  </a:gs>
                                </a:gsLst>
                                <a:lin ang="5400000" scaled="0"/>
                              </a:gradFill>
                              <a:latin typeface="Cambria Math" panose="02040503050406030204" pitchFamily="18" charset="0"/>
                            </a:rPr>
                            <m:t>,</m:t>
                          </m:r>
                          <m:r>
                            <a:rPr lang="en-US" sz="3200" i="1">
                              <a:gradFill>
                                <a:gsLst>
                                  <a:gs pos="2917">
                                    <a:schemeClr val="tx1"/>
                                  </a:gs>
                                  <a:gs pos="30000">
                                    <a:schemeClr val="tx1"/>
                                  </a:gs>
                                </a:gsLst>
                                <a:lin ang="5400000" scaled="0"/>
                              </a:gradFill>
                              <a:latin typeface="Cambria Math" panose="02040503050406030204" pitchFamily="18" charset="0"/>
                            </a:rPr>
                            <m:t>𝑡</m:t>
                          </m:r>
                          <m:r>
                            <a:rPr lang="en-US" sz="3200" i="1">
                              <a:gradFill>
                                <a:gsLst>
                                  <a:gs pos="2917">
                                    <a:schemeClr val="tx1"/>
                                  </a:gs>
                                  <a:gs pos="30000">
                                    <a:schemeClr val="tx1"/>
                                  </a:gs>
                                </a:gsLst>
                                <a:lin ang="5400000" scaled="0"/>
                              </a:gradFill>
                              <a:latin typeface="Cambria Math" panose="02040503050406030204" pitchFamily="18" charset="0"/>
                            </a:rPr>
                            <m:t>+1</m:t>
                          </m:r>
                        </m:sub>
                        <m:sup>
                          <m:r>
                            <a:rPr lang="en-US" sz="3200" i="1">
                              <a:gradFill>
                                <a:gsLst>
                                  <a:gs pos="2917">
                                    <a:schemeClr val="tx1"/>
                                  </a:gs>
                                  <a:gs pos="30000">
                                    <a:schemeClr val="tx1"/>
                                  </a:gs>
                                </a:gsLst>
                                <a:lin ang="5400000" scaled="0"/>
                              </a:gradFill>
                              <a:latin typeface="Cambria Math" panose="02040503050406030204" pitchFamily="18" charset="0"/>
                            </a:rPr>
                            <m:t>1:</m:t>
                          </m:r>
                          <m:r>
                            <a:rPr lang="en-US" sz="3200" i="1">
                              <a:gradFill>
                                <a:gsLst>
                                  <a:gs pos="2917">
                                    <a:schemeClr val="tx1"/>
                                  </a:gs>
                                  <a:gs pos="30000">
                                    <a:schemeClr val="tx1"/>
                                  </a:gs>
                                </a:gsLst>
                                <a:lin ang="5400000" scaled="0"/>
                              </a:gradFill>
                              <a:latin typeface="Cambria Math" panose="02040503050406030204" pitchFamily="18" charset="0"/>
                            </a:rPr>
                            <m:t>𝑁</m:t>
                          </m:r>
                        </m:sup>
                      </m:sSubSup>
                    </m:oMath>
                  </m:oMathPara>
                </a14:m>
                <a:endParaRPr lang="en-US" sz="3200" dirty="0"/>
              </a:p>
            </p:txBody>
          </p:sp>
        </mc:Choice>
        <mc:Fallback xmlns="">
          <p:sp>
            <p:nvSpPr>
              <p:cNvPr id="127" name="Rectangle 126">
                <a:extLst>
                  <a:ext uri="{FF2B5EF4-FFF2-40B4-BE49-F238E27FC236}">
                    <a16:creationId xmlns:a16="http://schemas.microsoft.com/office/drawing/2014/main" id="{7F514617-4421-AD48-A142-B8973AFB7B45}"/>
                  </a:ext>
                </a:extLst>
              </p:cNvPr>
              <p:cNvSpPr>
                <a:spLocks noRot="1" noChangeAspect="1" noMove="1" noResize="1" noEditPoints="1" noAdjustHandles="1" noChangeArrowheads="1" noChangeShapeType="1" noTextEdit="1"/>
              </p:cNvSpPr>
              <p:nvPr/>
            </p:nvSpPr>
            <p:spPr>
              <a:xfrm>
                <a:off x="11255741" y="6526408"/>
                <a:ext cx="1289648" cy="642420"/>
              </a:xfrm>
              <a:prstGeom prst="rect">
                <a:avLst/>
              </a:prstGeom>
              <a:blipFill>
                <a:blip r:embed="rId16"/>
                <a:stretch>
                  <a:fillRect/>
                </a:stretch>
              </a:blipFill>
            </p:spPr>
            <p:txBody>
              <a:bodyPr/>
              <a:lstStyle/>
              <a:p>
                <a:r>
                  <a:rPr lang="en-US">
                    <a:noFill/>
                  </a:rPr>
                  <a:t> </a:t>
                </a:r>
              </a:p>
            </p:txBody>
          </p:sp>
        </mc:Fallback>
      </mc:AlternateContent>
      <p:sp>
        <p:nvSpPr>
          <p:cNvPr id="268" name="Rectangle 267">
            <a:extLst>
              <a:ext uri="{FF2B5EF4-FFF2-40B4-BE49-F238E27FC236}">
                <a16:creationId xmlns:a16="http://schemas.microsoft.com/office/drawing/2014/main" id="{0CB5FC2E-11E2-DF48-B27A-BB7209D8A937}"/>
              </a:ext>
            </a:extLst>
          </p:cNvPr>
          <p:cNvSpPr/>
          <p:nvPr/>
        </p:nvSpPr>
        <p:spPr>
          <a:xfrm>
            <a:off x="10017123" y="1113993"/>
            <a:ext cx="1952779" cy="452432"/>
          </a:xfrm>
          <a:prstGeom prst="rect">
            <a:avLst/>
          </a:prstGeom>
        </p:spPr>
        <p:txBody>
          <a:bodyPr wrap="none">
            <a:spAutoFit/>
          </a:bodyPr>
          <a:lstStyle/>
          <a:p>
            <a:pPr algn="ctr">
              <a:lnSpc>
                <a:spcPct val="90000"/>
              </a:lnSpc>
              <a:spcAft>
                <a:spcPts val="1800"/>
              </a:spcAft>
            </a:pPr>
            <a:r>
              <a:rPr lang="en-US" sz="2600" b="1" dirty="0">
                <a:solidFill>
                  <a:schemeClr val="accent3">
                    <a:lumMod val="60000"/>
                    <a:lumOff val="40000"/>
                  </a:schemeClr>
                </a:solidFill>
                <a:latin typeface="+mj-lt"/>
              </a:rPr>
              <a:t>Forecasting </a:t>
            </a:r>
          </a:p>
        </p:txBody>
      </p:sp>
      <p:cxnSp>
        <p:nvCxnSpPr>
          <p:cNvPr id="269" name="Straight Arrow Connector 268">
            <a:extLst>
              <a:ext uri="{FF2B5EF4-FFF2-40B4-BE49-F238E27FC236}">
                <a16:creationId xmlns:a16="http://schemas.microsoft.com/office/drawing/2014/main" id="{9791BAD5-E54B-D945-A9CC-70AC1950B1AA}"/>
              </a:ext>
            </a:extLst>
          </p:cNvPr>
          <p:cNvCxnSpPr>
            <a:cxnSpLocks/>
          </p:cNvCxnSpPr>
          <p:nvPr/>
        </p:nvCxnSpPr>
        <p:spPr>
          <a:xfrm flipV="1">
            <a:off x="9645817" y="5927631"/>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1" name="Rectangle 270">
            <a:extLst>
              <a:ext uri="{FF2B5EF4-FFF2-40B4-BE49-F238E27FC236}">
                <a16:creationId xmlns:a16="http://schemas.microsoft.com/office/drawing/2014/main" id="{ECDCAB1E-CD15-4F42-BA6D-EBB524C71547}"/>
              </a:ext>
            </a:extLst>
          </p:cNvPr>
          <p:cNvSpPr/>
          <p:nvPr/>
        </p:nvSpPr>
        <p:spPr>
          <a:xfrm>
            <a:off x="12771333" y="2027813"/>
            <a:ext cx="1548822" cy="452432"/>
          </a:xfrm>
          <a:prstGeom prst="rect">
            <a:avLst/>
          </a:prstGeom>
        </p:spPr>
        <p:txBody>
          <a:bodyPr wrap="none">
            <a:spAutoFit/>
          </a:bodyPr>
          <a:lstStyle/>
          <a:p>
            <a:pPr algn="ctr">
              <a:lnSpc>
                <a:spcPct val="90000"/>
              </a:lnSpc>
              <a:spcAft>
                <a:spcPts val="1800"/>
              </a:spcAft>
            </a:pPr>
            <a:r>
              <a:rPr lang="en-US" sz="2600" dirty="0">
                <a:gradFill>
                  <a:gsLst>
                    <a:gs pos="2917">
                      <a:schemeClr val="tx1"/>
                    </a:gs>
                    <a:gs pos="30000">
                      <a:schemeClr val="tx1"/>
                    </a:gs>
                  </a:gsLst>
                  <a:lin ang="5400000" scaled="0"/>
                </a:gradFill>
                <a:latin typeface="+mj-lt"/>
              </a:rPr>
              <a:t>Samples </a:t>
            </a:r>
          </a:p>
        </p:txBody>
      </p:sp>
      <p:cxnSp>
        <p:nvCxnSpPr>
          <p:cNvPr id="272" name="Straight Arrow Connector 271">
            <a:extLst>
              <a:ext uri="{FF2B5EF4-FFF2-40B4-BE49-F238E27FC236}">
                <a16:creationId xmlns:a16="http://schemas.microsoft.com/office/drawing/2014/main" id="{36558A65-990C-064F-BBBF-FA702D2A99BC}"/>
              </a:ext>
            </a:extLst>
          </p:cNvPr>
          <p:cNvCxnSpPr>
            <a:cxnSpLocks/>
          </p:cNvCxnSpPr>
          <p:nvPr/>
        </p:nvCxnSpPr>
        <p:spPr>
          <a:xfrm flipV="1">
            <a:off x="11867646" y="5927632"/>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73501B4A-4CA7-744A-8330-0B7FC0604708}"/>
              </a:ext>
            </a:extLst>
          </p:cNvPr>
          <p:cNvCxnSpPr>
            <a:cxnSpLocks/>
          </p:cNvCxnSpPr>
          <p:nvPr/>
        </p:nvCxnSpPr>
        <p:spPr>
          <a:xfrm flipV="1">
            <a:off x="11881395" y="4518730"/>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14C710A7-1CFF-4042-AA73-E3B7C5BD5209}"/>
              </a:ext>
            </a:extLst>
          </p:cNvPr>
          <p:cNvCxnSpPr>
            <a:cxnSpLocks/>
          </p:cNvCxnSpPr>
          <p:nvPr/>
        </p:nvCxnSpPr>
        <p:spPr>
          <a:xfrm flipV="1">
            <a:off x="9632249" y="4563345"/>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902A1B92-95D2-D44F-98B4-BDD35C4528C7}"/>
              </a:ext>
            </a:extLst>
          </p:cNvPr>
          <p:cNvCxnSpPr>
            <a:cxnSpLocks/>
          </p:cNvCxnSpPr>
          <p:nvPr/>
        </p:nvCxnSpPr>
        <p:spPr>
          <a:xfrm flipH="1" flipV="1">
            <a:off x="9632249" y="2694050"/>
            <a:ext cx="1" cy="112803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F87860CB-E7C4-124F-A1ED-D63B2650B9B3}"/>
              </a:ext>
            </a:extLst>
          </p:cNvPr>
          <p:cNvCxnSpPr>
            <a:cxnSpLocks/>
          </p:cNvCxnSpPr>
          <p:nvPr/>
        </p:nvCxnSpPr>
        <p:spPr>
          <a:xfrm flipH="1" flipV="1">
            <a:off x="11825164" y="2600763"/>
            <a:ext cx="12487" cy="12362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8A8A7200-565A-DF4B-842D-20CF1CD6B377}"/>
              </a:ext>
            </a:extLst>
          </p:cNvPr>
          <p:cNvCxnSpPr>
            <a:cxnSpLocks/>
          </p:cNvCxnSpPr>
          <p:nvPr/>
        </p:nvCxnSpPr>
        <p:spPr>
          <a:xfrm>
            <a:off x="10207256" y="2501510"/>
            <a:ext cx="1048485" cy="2816106"/>
          </a:xfrm>
          <a:prstGeom prst="straightConnector1">
            <a:avLst/>
          </a:prstGeom>
          <a:ln w="38100">
            <a:solidFill>
              <a:schemeClr val="accent3">
                <a:lumMod val="75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1" name="Rectangle 290">
            <a:extLst>
              <a:ext uri="{FF2B5EF4-FFF2-40B4-BE49-F238E27FC236}">
                <a16:creationId xmlns:a16="http://schemas.microsoft.com/office/drawing/2014/main" id="{D5A1388A-BA31-454A-B7F6-A5300B20D84C}"/>
              </a:ext>
            </a:extLst>
          </p:cNvPr>
          <p:cNvSpPr/>
          <p:nvPr/>
        </p:nvSpPr>
        <p:spPr>
          <a:xfrm>
            <a:off x="8895638" y="3063734"/>
            <a:ext cx="3804247" cy="452432"/>
          </a:xfrm>
          <a:prstGeom prst="rect">
            <a:avLst/>
          </a:prstGeom>
          <a:solidFill>
            <a:schemeClr val="bg2">
              <a:alpha val="78000"/>
            </a:schemeClr>
          </a:solidFill>
        </p:spPr>
        <p:txBody>
          <a:bodyPr wrap="none">
            <a:spAutoFit/>
          </a:bodyPr>
          <a:lstStyle/>
          <a:p>
            <a:pPr algn="ctr">
              <a:lnSpc>
                <a:spcPct val="90000"/>
              </a:lnSpc>
              <a:spcAft>
                <a:spcPts val="1800"/>
              </a:spcAft>
            </a:pPr>
            <a:r>
              <a:rPr lang="en-US" sz="2600" dirty="0">
                <a:solidFill>
                  <a:schemeClr val="accent3">
                    <a:lumMod val="60000"/>
                    <a:lumOff val="40000"/>
                  </a:schemeClr>
                </a:solidFill>
                <a:latin typeface="+mj-lt"/>
              </a:rPr>
              <a:t>Monte Carlo simulation </a:t>
            </a:r>
          </a:p>
        </p:txBody>
      </p:sp>
      <p:sp>
        <p:nvSpPr>
          <p:cNvPr id="78" name="Rounded Rectangle 77">
            <a:extLst>
              <a:ext uri="{FF2B5EF4-FFF2-40B4-BE49-F238E27FC236}">
                <a16:creationId xmlns:a16="http://schemas.microsoft.com/office/drawing/2014/main" id="{FD5BC200-A3C5-3047-8588-CE002F959AD5}"/>
              </a:ext>
            </a:extLst>
          </p:cNvPr>
          <p:cNvSpPr/>
          <p:nvPr/>
        </p:nvSpPr>
        <p:spPr bwMode="auto">
          <a:xfrm>
            <a:off x="2176514" y="3833018"/>
            <a:ext cx="3536905" cy="712384"/>
          </a:xfrm>
          <a:prstGeom prst="roundRect">
            <a:avLst/>
          </a:prstGeom>
          <a:solidFill>
            <a:schemeClr val="bg1">
              <a:lumMod val="50000"/>
              <a:lumOff val="50000"/>
            </a:schemeClr>
          </a:solid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4FEAFE-6E12-1741-B02C-5977B6AA230A}"/>
                  </a:ext>
                </a:extLst>
              </p:cNvPr>
              <p:cNvSpPr txBox="1"/>
              <p:nvPr/>
            </p:nvSpPr>
            <p:spPr>
              <a:xfrm>
                <a:off x="2178777" y="3875323"/>
                <a:ext cx="3550908" cy="717761"/>
              </a:xfrm>
              <a:prstGeom prst="rect">
                <a:avLst/>
              </a:prstGeom>
              <a:noFill/>
            </p:spPr>
            <p:txBody>
              <a:bodyPr wrap="none" lIns="182880" tIns="146304" rIns="182880" bIns="146304" rtlCol="0">
                <a:spAutoFit/>
              </a:bodyPr>
              <a:lstStyle/>
              <a:p>
                <a:pPr>
                  <a:lnSpc>
                    <a:spcPct val="90000"/>
                  </a:lnSpc>
                  <a:spcAft>
                    <a:spcPts val="1800"/>
                  </a:spcAft>
                </a:pP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rPr>
                          <m:t>𝑑</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−1</m:t>
                        </m:r>
                      </m:sub>
                    </m:sSub>
                  </m:oMath>
                </a14:m>
                <a:r>
                  <a:rPr lang="en-US" sz="2000" dirty="0">
                    <a:solidFill>
                      <a:schemeClr val="tx1"/>
                    </a:solidFill>
                  </a:rPr>
                  <a:t>=</a:t>
                </a:r>
                <a14:m>
                  <m:oMath xmlns:m="http://schemas.openxmlformats.org/officeDocument/2006/math">
                    <m:func>
                      <m:funcPr>
                        <m:ctrlPr>
                          <a:rPr lang="en-US" sz="2000" i="1">
                            <a:solidFill>
                              <a:schemeClr val="tx1"/>
                            </a:solidFill>
                            <a:latin typeface="Cambria Math" panose="02040503050406030204" pitchFamily="18" charset="0"/>
                          </a:rPr>
                        </m:ctrlPr>
                      </m:funcPr>
                      <m:fName>
                        <m:limLow>
                          <m:limLowPr>
                            <m:ctrlPr>
                              <a:rPr lang="en-US" sz="2000" i="1">
                                <a:solidFill>
                                  <a:schemeClr val="tx1"/>
                                </a:solidFill>
                                <a:latin typeface="Cambria Math" panose="02040503050406030204" pitchFamily="18" charset="0"/>
                              </a:rPr>
                            </m:ctrlPr>
                          </m:limLowPr>
                          <m:e>
                            <m:r>
                              <a:rPr lang="en-US" sz="2000" b="0" i="0" smtClean="0">
                                <a:solidFill>
                                  <a:schemeClr val="tx1"/>
                                </a:solidFill>
                                <a:latin typeface="Cambria Math" panose="02040503050406030204" pitchFamily="18" charset="0"/>
                              </a:rPr>
                              <m:t> </m:t>
                            </m:r>
                            <m:r>
                              <m:rPr>
                                <m:sty m:val="p"/>
                              </m:rPr>
                              <a:rPr lang="en-US" sz="2000">
                                <a:solidFill>
                                  <a:schemeClr val="tx1"/>
                                </a:solidFill>
                                <a:latin typeface="Cambria Math" panose="02040503050406030204" pitchFamily="18" charset="0"/>
                              </a:rPr>
                              <m:t>argmax</m:t>
                            </m:r>
                          </m:e>
                          <m:lim>
                            <m:r>
                              <a:rPr lang="en-US" sz="2000" i="1">
                                <a:solidFill>
                                  <a:schemeClr val="tx1"/>
                                </a:solidFill>
                                <a:latin typeface="Cambria Math" panose="02040503050406030204" pitchFamily="18" charset="0"/>
                                <a:ea typeface="Cambria Math" panose="02040503050406030204" pitchFamily="18" charset="0"/>
                              </a:rPr>
                              <m:t>𝜃</m:t>
                            </m:r>
                          </m:lim>
                        </m:limLow>
                      </m:fName>
                      <m:e>
                        <m:r>
                          <a:rPr lang="en-US" sz="2000" i="1">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𝑙</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𝑧</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h</m:t>
                            </m:r>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l-GR" sz="2000" b="0" i="1" smtClean="0">
                                <a:solidFill>
                                  <a:schemeClr val="tx1"/>
                                </a:solidFill>
                                <a:latin typeface="Cambria Math" panose="02040503050406030204" pitchFamily="18" charset="0"/>
                                <a:ea typeface="Cambria Math" panose="02040503050406030204" pitchFamily="18" charset="0"/>
                              </a:rPr>
                              <m:t>Θ</m:t>
                            </m:r>
                            <m:r>
                              <a:rPr lang="en-US" sz="2000" b="0" i="1" smtClean="0">
                                <a:solidFill>
                                  <a:schemeClr val="tx1"/>
                                </a:solidFill>
                                <a:latin typeface="Cambria Math" panose="02040503050406030204" pitchFamily="18" charset="0"/>
                                <a:ea typeface="Cambria Math" panose="02040503050406030204" pitchFamily="18" charset="0"/>
                              </a:rPr>
                              <m:t>)</m:t>
                            </m:r>
                          </m:e>
                        </m:d>
                      </m:e>
                    </m:func>
                  </m:oMath>
                </a14:m>
                <a:endParaRPr lang="en-US" sz="2000" dirty="0">
                  <a:solidFill>
                    <a:schemeClr val="tx1"/>
                  </a:solidFill>
                </a:endParaRPr>
              </a:p>
            </p:txBody>
          </p:sp>
        </mc:Choice>
        <mc:Fallback xmlns="">
          <p:sp>
            <p:nvSpPr>
              <p:cNvPr id="79" name="TextBox 78">
                <a:extLst>
                  <a:ext uri="{FF2B5EF4-FFF2-40B4-BE49-F238E27FC236}">
                    <a16:creationId xmlns:a16="http://schemas.microsoft.com/office/drawing/2014/main" id="{F94FEAFE-6E12-1741-B02C-5977B6AA230A}"/>
                  </a:ext>
                </a:extLst>
              </p:cNvPr>
              <p:cNvSpPr txBox="1">
                <a:spLocks noRot="1" noChangeAspect="1" noMove="1" noResize="1" noEditPoints="1" noAdjustHandles="1" noChangeArrowheads="1" noChangeShapeType="1" noTextEdit="1"/>
              </p:cNvSpPr>
              <p:nvPr/>
            </p:nvSpPr>
            <p:spPr>
              <a:xfrm>
                <a:off x="2178777" y="3875323"/>
                <a:ext cx="3550908" cy="717761"/>
              </a:xfrm>
              <a:prstGeom prst="rect">
                <a:avLst/>
              </a:prstGeom>
              <a:blipFill>
                <a:blip r:embed="rId17"/>
                <a:stretch>
                  <a:fillRect/>
                </a:stretch>
              </a:blipFill>
            </p:spPr>
            <p:txBody>
              <a:bodyPr/>
              <a:lstStyle/>
              <a:p>
                <a:r>
                  <a:rPr lang="en-US">
                    <a:noFill/>
                  </a:rPr>
                  <a:t> </a:t>
                </a:r>
              </a:p>
            </p:txBody>
          </p:sp>
        </mc:Fallback>
      </mc:AlternateContent>
      <p:grpSp>
        <p:nvGrpSpPr>
          <p:cNvPr id="84" name="Group 83">
            <a:extLst>
              <a:ext uri="{FF2B5EF4-FFF2-40B4-BE49-F238E27FC236}">
                <a16:creationId xmlns:a16="http://schemas.microsoft.com/office/drawing/2014/main" id="{6E03B629-7E32-0942-8169-E8C462E7B12D}"/>
              </a:ext>
            </a:extLst>
          </p:cNvPr>
          <p:cNvGrpSpPr/>
          <p:nvPr/>
        </p:nvGrpSpPr>
        <p:grpSpPr>
          <a:xfrm>
            <a:off x="3105972" y="1758147"/>
            <a:ext cx="1495579" cy="988925"/>
            <a:chOff x="2319175" y="1784154"/>
            <a:chExt cx="1495579" cy="988925"/>
          </a:xfrm>
        </p:grpSpPr>
        <p:sp>
          <p:nvSpPr>
            <p:cNvPr id="85" name="Rounded Rectangle 84">
              <a:extLst>
                <a:ext uri="{FF2B5EF4-FFF2-40B4-BE49-F238E27FC236}">
                  <a16:creationId xmlns:a16="http://schemas.microsoft.com/office/drawing/2014/main" id="{23807BB7-1E9F-2D40-AA26-E7EAFE213946}"/>
                </a:ext>
              </a:extLst>
            </p:cNvPr>
            <p:cNvSpPr/>
            <p:nvPr/>
          </p:nvSpPr>
          <p:spPr bwMode="auto">
            <a:xfrm>
              <a:off x="2319175" y="1847949"/>
              <a:ext cx="1473223" cy="778241"/>
            </a:xfrm>
            <a:prstGeom prst="roundRect">
              <a:avLst/>
            </a:prstGeom>
            <a:solidFill>
              <a:schemeClr val="bg1">
                <a:lumMod val="50000"/>
                <a:lumOff val="50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56E267C4-AE54-EF42-802C-4415A8BBC6BA}"/>
                    </a:ext>
                  </a:extLst>
                </p:cNvPr>
                <p:cNvSpPr txBox="1"/>
                <p:nvPr/>
              </p:nvSpPr>
              <p:spPr>
                <a:xfrm>
                  <a:off x="2340440" y="1784154"/>
                  <a:ext cx="1474314" cy="988925"/>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𝑧</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 </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−1</m:t>
                            </m:r>
                          </m:sub>
                        </m:sSub>
                      </m:oMath>
                    </m:oMathPara>
                  </a14:m>
                  <a:endParaRPr lang="en-US" sz="3200" dirty="0">
                    <a:gradFill>
                      <a:gsLst>
                        <a:gs pos="2917">
                          <a:schemeClr val="tx1"/>
                        </a:gs>
                        <a:gs pos="30000">
                          <a:schemeClr val="tx1"/>
                        </a:gs>
                      </a:gsLst>
                      <a:lin ang="5400000" scaled="0"/>
                    </a:gradFill>
                  </a:endParaRPr>
                </a:p>
              </p:txBody>
            </p:sp>
          </mc:Choice>
          <mc:Fallback xmlns="">
            <p:sp>
              <p:nvSpPr>
                <p:cNvPr id="86" name="TextBox 85">
                  <a:extLst>
                    <a:ext uri="{FF2B5EF4-FFF2-40B4-BE49-F238E27FC236}">
                      <a16:creationId xmlns:a16="http://schemas.microsoft.com/office/drawing/2014/main" id="{56E267C4-AE54-EF42-802C-4415A8BBC6BA}"/>
                    </a:ext>
                  </a:extLst>
                </p:cNvPr>
                <p:cNvSpPr txBox="1">
                  <a:spLocks noRot="1" noChangeAspect="1" noMove="1" noResize="1" noEditPoints="1" noAdjustHandles="1" noChangeArrowheads="1" noChangeShapeType="1" noTextEdit="1"/>
                </p:cNvSpPr>
                <p:nvPr/>
              </p:nvSpPr>
              <p:spPr>
                <a:xfrm>
                  <a:off x="2340440" y="1784154"/>
                  <a:ext cx="1474314" cy="988925"/>
                </a:xfrm>
                <a:prstGeom prst="rect">
                  <a:avLst/>
                </a:prstGeom>
                <a:blipFill>
                  <a:blip r:embed="rId18"/>
                  <a:stretch>
                    <a:fillRect/>
                  </a:stretch>
                </a:blipFill>
              </p:spPr>
              <p:txBody>
                <a:bodyPr/>
                <a:lstStyle/>
                <a:p>
                  <a:r>
                    <a:rPr lang="en-US">
                      <a:noFill/>
                    </a:rPr>
                    <a:t> </a:t>
                  </a:r>
                </a:p>
              </p:txBody>
            </p:sp>
          </mc:Fallback>
        </mc:AlternateContent>
      </p:grpSp>
      <p:grpSp>
        <p:nvGrpSpPr>
          <p:cNvPr id="88" name="Group 87">
            <a:extLst>
              <a:ext uri="{FF2B5EF4-FFF2-40B4-BE49-F238E27FC236}">
                <a16:creationId xmlns:a16="http://schemas.microsoft.com/office/drawing/2014/main" id="{63000200-E856-9746-83FE-60D00A51804D}"/>
              </a:ext>
            </a:extLst>
          </p:cNvPr>
          <p:cNvGrpSpPr/>
          <p:nvPr/>
        </p:nvGrpSpPr>
        <p:grpSpPr>
          <a:xfrm>
            <a:off x="6568678" y="5103281"/>
            <a:ext cx="1672806" cy="988925"/>
            <a:chOff x="1973420" y="5069494"/>
            <a:chExt cx="2400255" cy="1020304"/>
          </a:xfrm>
        </p:grpSpPr>
        <p:sp>
          <p:nvSpPr>
            <p:cNvPr id="95" name="Rounded Rectangle 94">
              <a:extLst>
                <a:ext uri="{FF2B5EF4-FFF2-40B4-BE49-F238E27FC236}">
                  <a16:creationId xmlns:a16="http://schemas.microsoft.com/office/drawing/2014/main" id="{A4338AAD-082B-7146-B360-5B0FE1F3C4B7}"/>
                </a:ext>
              </a:extLst>
            </p:cNvPr>
            <p:cNvSpPr/>
            <p:nvPr/>
          </p:nvSpPr>
          <p:spPr bwMode="auto">
            <a:xfrm>
              <a:off x="1973420" y="5140428"/>
              <a:ext cx="2400255" cy="779575"/>
            </a:xfrm>
            <a:prstGeom prst="roundRect">
              <a:avLst/>
            </a:prstGeom>
            <a:solidFill>
              <a:schemeClr val="bg1">
                <a:lumMod val="50000"/>
                <a:lumOff val="50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8B2690F-2082-4147-A835-1AA91FD59D95}"/>
                    </a:ext>
                  </a:extLst>
                </p:cNvPr>
                <p:cNvSpPr txBox="1"/>
                <p:nvPr/>
              </p:nvSpPr>
              <p:spPr>
                <a:xfrm>
                  <a:off x="2342949" y="5069494"/>
                  <a:ext cx="1655978" cy="1020304"/>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h</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sub>
                        </m:sSub>
                      </m:oMath>
                    </m:oMathPara>
                  </a14:m>
                  <a:endParaRPr lang="en-US" sz="3200" dirty="0">
                    <a:gradFill>
                      <a:gsLst>
                        <a:gs pos="2917">
                          <a:schemeClr val="tx1"/>
                        </a:gs>
                        <a:gs pos="30000">
                          <a:schemeClr val="tx1"/>
                        </a:gs>
                      </a:gsLst>
                      <a:lin ang="5400000" scaled="0"/>
                    </a:gradFill>
                  </a:endParaRPr>
                </a:p>
              </p:txBody>
            </p:sp>
          </mc:Choice>
          <mc:Fallback xmlns="">
            <p:sp>
              <p:nvSpPr>
                <p:cNvPr id="96" name="TextBox 95">
                  <a:extLst>
                    <a:ext uri="{FF2B5EF4-FFF2-40B4-BE49-F238E27FC236}">
                      <a16:creationId xmlns:a16="http://schemas.microsoft.com/office/drawing/2014/main" id="{98B2690F-2082-4147-A835-1AA91FD59D95}"/>
                    </a:ext>
                  </a:extLst>
                </p:cNvPr>
                <p:cNvSpPr txBox="1">
                  <a:spLocks noRot="1" noChangeAspect="1" noMove="1" noResize="1" noEditPoints="1" noAdjustHandles="1" noChangeArrowheads="1" noChangeShapeType="1" noTextEdit="1"/>
                </p:cNvSpPr>
                <p:nvPr/>
              </p:nvSpPr>
              <p:spPr>
                <a:xfrm>
                  <a:off x="2342949" y="5069494"/>
                  <a:ext cx="1655978" cy="1020304"/>
                </a:xfrm>
                <a:prstGeom prst="rect">
                  <a:avLst/>
                </a:prstGeom>
                <a:blipFill>
                  <a:blip r:embed="rId19"/>
                  <a:stretch>
                    <a:fillRect/>
                  </a:stretch>
                </a:blipFill>
              </p:spPr>
              <p:txBody>
                <a:bodyPr/>
                <a:lstStyle/>
                <a:p>
                  <a:r>
                    <a:rPr lang="en-US">
                      <a:noFill/>
                    </a:rPr>
                    <a:t> </a:t>
                  </a:r>
                </a:p>
              </p:txBody>
            </p:sp>
          </mc:Fallback>
        </mc:AlternateContent>
      </p:grpSp>
      <p:grpSp>
        <p:nvGrpSpPr>
          <p:cNvPr id="89" name="Group 88">
            <a:extLst>
              <a:ext uri="{FF2B5EF4-FFF2-40B4-BE49-F238E27FC236}">
                <a16:creationId xmlns:a16="http://schemas.microsoft.com/office/drawing/2014/main" id="{86BD0665-78C6-9843-8155-E0CB61B2E45E}"/>
              </a:ext>
            </a:extLst>
          </p:cNvPr>
          <p:cNvGrpSpPr/>
          <p:nvPr/>
        </p:nvGrpSpPr>
        <p:grpSpPr>
          <a:xfrm>
            <a:off x="6453910" y="6419730"/>
            <a:ext cx="1900718" cy="988925"/>
            <a:chOff x="1858653" y="6393374"/>
            <a:chExt cx="2563138" cy="1014827"/>
          </a:xfrm>
        </p:grpSpPr>
        <p:sp>
          <p:nvSpPr>
            <p:cNvPr id="93" name="Rounded Rectangle 92">
              <a:extLst>
                <a:ext uri="{FF2B5EF4-FFF2-40B4-BE49-F238E27FC236}">
                  <a16:creationId xmlns:a16="http://schemas.microsoft.com/office/drawing/2014/main" id="{6DB753A0-4CC7-F94F-9F14-986E5BEAEF9F}"/>
                </a:ext>
              </a:extLst>
            </p:cNvPr>
            <p:cNvSpPr/>
            <p:nvPr/>
          </p:nvSpPr>
          <p:spPr bwMode="auto">
            <a:xfrm>
              <a:off x="1965050" y="6488242"/>
              <a:ext cx="2304163" cy="739316"/>
            </a:xfrm>
            <a:prstGeom prst="roundRect">
              <a:avLst/>
            </a:prstGeom>
            <a:solidFill>
              <a:schemeClr val="bg1">
                <a:lumMod val="50000"/>
                <a:lumOff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999A8E8-943F-7E48-8ECD-955895607636}"/>
                    </a:ext>
                  </a:extLst>
                </p:cNvPr>
                <p:cNvSpPr txBox="1"/>
                <p:nvPr/>
              </p:nvSpPr>
              <p:spPr>
                <a:xfrm>
                  <a:off x="1858653" y="6393374"/>
                  <a:ext cx="2563138" cy="1014827"/>
                </a:xfrm>
                <a:prstGeom prst="rect">
                  <a:avLst/>
                </a:prstGeom>
                <a:noFill/>
              </p:spPr>
              <p:txBody>
                <a:bodyPr wrap="squar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𝑧</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solidFill>
                                  <a:schemeClr val="tx1"/>
                                </a:solidFill>
                                <a:latin typeface="Cambria Math" panose="02040503050406030204" pitchFamily="18" charset="0"/>
                              </a:rPr>
                              <m:t>−1</m:t>
                            </m:r>
                          </m:sub>
                        </m:sSub>
                      </m:oMath>
                    </m:oMathPara>
                  </a14:m>
                  <a:endParaRPr lang="en-US" sz="3200" dirty="0">
                    <a:gradFill>
                      <a:gsLst>
                        <a:gs pos="2917">
                          <a:schemeClr val="tx1"/>
                        </a:gs>
                        <a:gs pos="30000">
                          <a:schemeClr val="tx1"/>
                        </a:gs>
                      </a:gsLst>
                      <a:lin ang="5400000" scaled="0"/>
                    </a:gradFill>
                  </a:endParaRPr>
                </a:p>
              </p:txBody>
            </p:sp>
          </mc:Choice>
          <mc:Fallback xmlns="">
            <p:sp>
              <p:nvSpPr>
                <p:cNvPr id="94" name="TextBox 93">
                  <a:extLst>
                    <a:ext uri="{FF2B5EF4-FFF2-40B4-BE49-F238E27FC236}">
                      <a16:creationId xmlns:a16="http://schemas.microsoft.com/office/drawing/2014/main" id="{8999A8E8-943F-7E48-8ECD-955895607636}"/>
                    </a:ext>
                  </a:extLst>
                </p:cNvPr>
                <p:cNvSpPr txBox="1">
                  <a:spLocks noRot="1" noChangeAspect="1" noMove="1" noResize="1" noEditPoints="1" noAdjustHandles="1" noChangeArrowheads="1" noChangeShapeType="1" noTextEdit="1"/>
                </p:cNvSpPr>
                <p:nvPr/>
              </p:nvSpPr>
              <p:spPr>
                <a:xfrm>
                  <a:off x="1858653" y="6393374"/>
                  <a:ext cx="2563138" cy="1014827"/>
                </a:xfrm>
                <a:prstGeom prst="rect">
                  <a:avLst/>
                </a:prstGeom>
                <a:blipFill>
                  <a:blip r:embed="rId20"/>
                  <a:stretch>
                    <a:fillRect/>
                  </a:stretch>
                </a:blipFill>
              </p:spPr>
              <p:txBody>
                <a:bodyPr/>
                <a:lstStyle/>
                <a:p>
                  <a:r>
                    <a:rPr lang="en-US">
                      <a:noFill/>
                    </a:rPr>
                    <a:t> </a:t>
                  </a:r>
                </a:p>
              </p:txBody>
            </p:sp>
          </mc:Fallback>
        </mc:AlternateContent>
      </p:grpSp>
      <p:grpSp>
        <p:nvGrpSpPr>
          <p:cNvPr id="90" name="Group 89">
            <a:extLst>
              <a:ext uri="{FF2B5EF4-FFF2-40B4-BE49-F238E27FC236}">
                <a16:creationId xmlns:a16="http://schemas.microsoft.com/office/drawing/2014/main" id="{8B42A1CE-61C4-E544-AA7C-44D83B3B2F1A}"/>
              </a:ext>
            </a:extLst>
          </p:cNvPr>
          <p:cNvGrpSpPr/>
          <p:nvPr/>
        </p:nvGrpSpPr>
        <p:grpSpPr>
          <a:xfrm>
            <a:off x="6560308" y="3776226"/>
            <a:ext cx="1681175" cy="988925"/>
            <a:chOff x="1965051" y="3661812"/>
            <a:chExt cx="2408624" cy="1108950"/>
          </a:xfrm>
        </p:grpSpPr>
        <p:sp>
          <p:nvSpPr>
            <p:cNvPr id="91" name="Rounded Rectangle 90">
              <a:extLst>
                <a:ext uri="{FF2B5EF4-FFF2-40B4-BE49-F238E27FC236}">
                  <a16:creationId xmlns:a16="http://schemas.microsoft.com/office/drawing/2014/main" id="{3F7A262A-67EE-C54A-95AD-1A9B0D8647C7}"/>
                </a:ext>
              </a:extLst>
            </p:cNvPr>
            <p:cNvSpPr/>
            <p:nvPr/>
          </p:nvSpPr>
          <p:spPr bwMode="auto">
            <a:xfrm>
              <a:off x="1965051" y="3745619"/>
              <a:ext cx="2408624" cy="762629"/>
            </a:xfrm>
            <a:prstGeom prst="roundRect">
              <a:avLst/>
            </a:prstGeom>
            <a:solidFill>
              <a:schemeClr val="bg1">
                <a:lumMod val="50000"/>
                <a:lumOff val="50000"/>
              </a:schemeClr>
            </a:solid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B793ABCA-8C56-1F46-AB98-94BDF10BFA39}"/>
                    </a:ext>
                  </a:extLst>
                </p:cNvPr>
                <p:cNvSpPr txBox="1"/>
                <p:nvPr/>
              </p:nvSpPr>
              <p:spPr>
                <a:xfrm>
                  <a:off x="2376480" y="3661812"/>
                  <a:ext cx="1591471" cy="1108950"/>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 </m:t>
                            </m:r>
                            <m:r>
                              <a:rPr lang="en-US" sz="3200" b="0" i="1" smtClean="0">
                                <a:gradFill>
                                  <a:gsLst>
                                    <a:gs pos="2917">
                                      <a:schemeClr val="tx1"/>
                                    </a:gs>
                                    <a:gs pos="30000">
                                      <a:schemeClr val="tx1"/>
                                    </a:gs>
                                  </a:gsLst>
                                  <a:lin ang="5400000" scaled="0"/>
                                </a:gradFill>
                                <a:latin typeface="Cambria Math" panose="02040503050406030204" pitchFamily="18" charset="0"/>
                              </a:rPr>
                              <m:t>𝑡</m:t>
                            </m:r>
                          </m:sub>
                        </m:sSub>
                      </m:oMath>
                    </m:oMathPara>
                  </a14:m>
                  <a:endParaRPr lang="en-US" sz="3200" dirty="0">
                    <a:gradFill>
                      <a:gsLst>
                        <a:gs pos="2917">
                          <a:schemeClr val="tx1"/>
                        </a:gs>
                        <a:gs pos="30000">
                          <a:schemeClr val="tx1"/>
                        </a:gs>
                      </a:gsLst>
                      <a:lin ang="5400000" scaled="0"/>
                    </a:gradFill>
                  </a:endParaRPr>
                </a:p>
              </p:txBody>
            </p:sp>
          </mc:Choice>
          <mc:Fallback xmlns="">
            <p:sp>
              <p:nvSpPr>
                <p:cNvPr id="92" name="TextBox 91">
                  <a:extLst>
                    <a:ext uri="{FF2B5EF4-FFF2-40B4-BE49-F238E27FC236}">
                      <a16:creationId xmlns:a16="http://schemas.microsoft.com/office/drawing/2014/main" id="{B793ABCA-8C56-1F46-AB98-94BDF10BFA39}"/>
                    </a:ext>
                  </a:extLst>
                </p:cNvPr>
                <p:cNvSpPr txBox="1">
                  <a:spLocks noRot="1" noChangeAspect="1" noMove="1" noResize="1" noEditPoints="1" noAdjustHandles="1" noChangeArrowheads="1" noChangeShapeType="1" noTextEdit="1"/>
                </p:cNvSpPr>
                <p:nvPr/>
              </p:nvSpPr>
              <p:spPr>
                <a:xfrm>
                  <a:off x="2376480" y="3661812"/>
                  <a:ext cx="1591471" cy="1108950"/>
                </a:xfrm>
                <a:prstGeom prst="rect">
                  <a:avLst/>
                </a:prstGeom>
                <a:blipFill>
                  <a:blip r:embed="rId21"/>
                  <a:stretch>
                    <a:fillRect/>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F322FC77-5AB9-4B4B-A095-D528B92A070B}"/>
              </a:ext>
            </a:extLst>
          </p:cNvPr>
          <p:cNvGrpSpPr/>
          <p:nvPr/>
        </p:nvGrpSpPr>
        <p:grpSpPr>
          <a:xfrm>
            <a:off x="6639174" y="1802097"/>
            <a:ext cx="1473223" cy="988925"/>
            <a:chOff x="757733" y="1317912"/>
            <a:chExt cx="1473223" cy="988925"/>
          </a:xfrm>
        </p:grpSpPr>
        <p:sp>
          <p:nvSpPr>
            <p:cNvPr id="98" name="Rounded Rectangle 97">
              <a:extLst>
                <a:ext uri="{FF2B5EF4-FFF2-40B4-BE49-F238E27FC236}">
                  <a16:creationId xmlns:a16="http://schemas.microsoft.com/office/drawing/2014/main" id="{3675A4EE-9B43-954F-B6E3-98753C966916}"/>
                </a:ext>
              </a:extLst>
            </p:cNvPr>
            <p:cNvSpPr/>
            <p:nvPr/>
          </p:nvSpPr>
          <p:spPr bwMode="auto">
            <a:xfrm>
              <a:off x="757733" y="1381707"/>
              <a:ext cx="1473223" cy="778241"/>
            </a:xfrm>
            <a:prstGeom prst="roundRect">
              <a:avLst/>
            </a:prstGeom>
            <a:solidFill>
              <a:schemeClr val="bg1">
                <a:lumMod val="50000"/>
                <a:lumOff val="50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B2020F2-2D22-AA47-A113-CC97129B5B91}"/>
                    </a:ext>
                  </a:extLst>
                </p:cNvPr>
                <p:cNvSpPr txBox="1"/>
                <p:nvPr/>
              </p:nvSpPr>
              <p:spPr>
                <a:xfrm>
                  <a:off x="949118" y="1317912"/>
                  <a:ext cx="1083181" cy="988925"/>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𝑧</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 </m:t>
                            </m:r>
                            <m:r>
                              <a:rPr lang="en-US" sz="3200" b="0" i="1" smtClean="0">
                                <a:gradFill>
                                  <a:gsLst>
                                    <a:gs pos="2917">
                                      <a:schemeClr val="tx1"/>
                                    </a:gs>
                                    <a:gs pos="30000">
                                      <a:schemeClr val="tx1"/>
                                    </a:gs>
                                  </a:gsLst>
                                  <a:lin ang="5400000" scaled="0"/>
                                </a:gradFill>
                                <a:latin typeface="Cambria Math" panose="02040503050406030204" pitchFamily="18" charset="0"/>
                              </a:rPr>
                              <m:t>𝑡</m:t>
                            </m:r>
                          </m:sub>
                        </m:sSub>
                      </m:oMath>
                    </m:oMathPara>
                  </a14:m>
                  <a:endParaRPr lang="en-US" sz="3200" dirty="0">
                    <a:gradFill>
                      <a:gsLst>
                        <a:gs pos="2917">
                          <a:schemeClr val="tx1"/>
                        </a:gs>
                        <a:gs pos="30000">
                          <a:schemeClr val="tx1"/>
                        </a:gs>
                      </a:gsLst>
                      <a:lin ang="5400000" scaled="0"/>
                    </a:gradFill>
                  </a:endParaRPr>
                </a:p>
              </p:txBody>
            </p:sp>
          </mc:Choice>
          <mc:Fallback xmlns="">
            <p:sp>
              <p:nvSpPr>
                <p:cNvPr id="99" name="TextBox 98">
                  <a:extLst>
                    <a:ext uri="{FF2B5EF4-FFF2-40B4-BE49-F238E27FC236}">
                      <a16:creationId xmlns:a16="http://schemas.microsoft.com/office/drawing/2014/main" id="{5B2020F2-2D22-AA47-A113-CC97129B5B91}"/>
                    </a:ext>
                  </a:extLst>
                </p:cNvPr>
                <p:cNvSpPr txBox="1">
                  <a:spLocks noRot="1" noChangeAspect="1" noMove="1" noResize="1" noEditPoints="1" noAdjustHandles="1" noChangeArrowheads="1" noChangeShapeType="1" noTextEdit="1"/>
                </p:cNvSpPr>
                <p:nvPr/>
              </p:nvSpPr>
              <p:spPr>
                <a:xfrm>
                  <a:off x="949118" y="1317912"/>
                  <a:ext cx="1083181" cy="988925"/>
                </a:xfrm>
                <a:prstGeom prst="rect">
                  <a:avLst/>
                </a:prstGeom>
                <a:blipFill>
                  <a:blip r:embed="rId22"/>
                  <a:stretch>
                    <a:fillRect/>
                  </a:stretch>
                </a:blipFill>
              </p:spPr>
              <p:txBody>
                <a:bodyPr/>
                <a:lstStyle/>
                <a:p>
                  <a:r>
                    <a:rPr lang="en-US">
                      <a:noFill/>
                    </a:rPr>
                    <a:t> </a:t>
                  </a:r>
                </a:p>
              </p:txBody>
            </p:sp>
          </mc:Fallback>
        </mc:AlternateContent>
      </p:grpSp>
      <p:cxnSp>
        <p:nvCxnSpPr>
          <p:cNvPr id="100" name="Straight Connector 99">
            <a:extLst>
              <a:ext uri="{FF2B5EF4-FFF2-40B4-BE49-F238E27FC236}">
                <a16:creationId xmlns:a16="http://schemas.microsoft.com/office/drawing/2014/main" id="{5D95E0EC-C989-0747-8AFE-D3EF5BAC2752}"/>
              </a:ext>
            </a:extLst>
          </p:cNvPr>
          <p:cNvCxnSpPr>
            <a:cxnSpLocks/>
          </p:cNvCxnSpPr>
          <p:nvPr/>
        </p:nvCxnSpPr>
        <p:spPr>
          <a:xfrm>
            <a:off x="8458514" y="1159979"/>
            <a:ext cx="0" cy="6248676"/>
          </a:xfrm>
          <a:prstGeom prst="line">
            <a:avLst/>
          </a:prstGeom>
          <a:ln w="381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8FA2C25-C5BD-094B-9980-85E02FA4BAEC}"/>
              </a:ext>
            </a:extLst>
          </p:cNvPr>
          <p:cNvCxnSpPr>
            <a:cxnSpLocks/>
          </p:cNvCxnSpPr>
          <p:nvPr/>
        </p:nvCxnSpPr>
        <p:spPr>
          <a:xfrm>
            <a:off x="3842413" y="2673329"/>
            <a:ext cx="0" cy="11227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4BEDB34-B694-BD4B-B2EF-7A65626FDB44}"/>
              </a:ext>
            </a:extLst>
          </p:cNvPr>
          <p:cNvCxnSpPr>
            <a:cxnSpLocks/>
          </p:cNvCxnSpPr>
          <p:nvPr/>
        </p:nvCxnSpPr>
        <p:spPr>
          <a:xfrm>
            <a:off x="7327417" y="2694050"/>
            <a:ext cx="10084" cy="116435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7DD8E51-6D46-044A-B0E4-B5A5C6E47A91}"/>
              </a:ext>
            </a:extLst>
          </p:cNvPr>
          <p:cNvCxnSpPr>
            <a:cxnSpLocks/>
            <a:endCxn id="95" idx="1"/>
          </p:cNvCxnSpPr>
          <p:nvPr/>
        </p:nvCxnSpPr>
        <p:spPr>
          <a:xfrm>
            <a:off x="4730637" y="5548346"/>
            <a:ext cx="1838041" cy="148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ounded Rectangle 103">
            <a:extLst>
              <a:ext uri="{FF2B5EF4-FFF2-40B4-BE49-F238E27FC236}">
                <a16:creationId xmlns:a16="http://schemas.microsoft.com/office/drawing/2014/main" id="{C94D8F05-7E70-264E-A4E6-EA0CFD4E7D88}"/>
              </a:ext>
            </a:extLst>
          </p:cNvPr>
          <p:cNvSpPr/>
          <p:nvPr/>
        </p:nvSpPr>
        <p:spPr bwMode="auto">
          <a:xfrm>
            <a:off x="3009573" y="5230731"/>
            <a:ext cx="1672805" cy="635230"/>
          </a:xfrm>
          <a:prstGeom prst="roundRect">
            <a:avLst/>
          </a:prstGeom>
          <a:solidFill>
            <a:schemeClr val="bg1">
              <a:lumMod val="50000"/>
              <a:lumOff val="50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95011FD8-720E-1E4A-8D56-DF688AF3ACA6}"/>
                  </a:ext>
                </a:extLst>
              </p:cNvPr>
              <p:cNvSpPr txBox="1"/>
              <p:nvPr/>
            </p:nvSpPr>
            <p:spPr>
              <a:xfrm>
                <a:off x="3087488" y="5144093"/>
                <a:ext cx="1513171" cy="988925"/>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h</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−1</m:t>
                          </m:r>
                        </m:sub>
                      </m:sSub>
                    </m:oMath>
                  </m:oMathPara>
                </a14:m>
                <a:endParaRPr lang="en-US" sz="3200" dirty="0">
                  <a:gradFill>
                    <a:gsLst>
                      <a:gs pos="2917">
                        <a:schemeClr val="tx1"/>
                      </a:gs>
                      <a:gs pos="30000">
                        <a:schemeClr val="tx1"/>
                      </a:gs>
                    </a:gsLst>
                    <a:lin ang="5400000" scaled="0"/>
                  </a:gradFill>
                </a:endParaRPr>
              </a:p>
            </p:txBody>
          </p:sp>
        </mc:Choice>
        <mc:Fallback xmlns="">
          <p:sp>
            <p:nvSpPr>
              <p:cNvPr id="105" name="TextBox 104">
                <a:extLst>
                  <a:ext uri="{FF2B5EF4-FFF2-40B4-BE49-F238E27FC236}">
                    <a16:creationId xmlns:a16="http://schemas.microsoft.com/office/drawing/2014/main" id="{95011FD8-720E-1E4A-8D56-DF688AF3ACA6}"/>
                  </a:ext>
                </a:extLst>
              </p:cNvPr>
              <p:cNvSpPr txBox="1">
                <a:spLocks noRot="1" noChangeAspect="1" noMove="1" noResize="1" noEditPoints="1" noAdjustHandles="1" noChangeArrowheads="1" noChangeShapeType="1" noTextEdit="1"/>
              </p:cNvSpPr>
              <p:nvPr/>
            </p:nvSpPr>
            <p:spPr>
              <a:xfrm>
                <a:off x="3087488" y="5144093"/>
                <a:ext cx="1513171" cy="988925"/>
              </a:xfrm>
              <a:prstGeom prst="rect">
                <a:avLst/>
              </a:prstGeom>
              <a:blipFill>
                <a:blip r:embed="rId23"/>
                <a:stretch>
                  <a:fillRect/>
                </a:stretch>
              </a:blipFill>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2A9E2470-88D1-1949-BF7F-04AF5797812A}"/>
              </a:ext>
            </a:extLst>
          </p:cNvPr>
          <p:cNvGrpSpPr/>
          <p:nvPr/>
        </p:nvGrpSpPr>
        <p:grpSpPr>
          <a:xfrm>
            <a:off x="2873540" y="6419730"/>
            <a:ext cx="1900718" cy="988925"/>
            <a:chOff x="1829977" y="6393374"/>
            <a:chExt cx="2563138" cy="1014827"/>
          </a:xfrm>
        </p:grpSpPr>
        <p:sp>
          <p:nvSpPr>
            <p:cNvPr id="107" name="Rounded Rectangle 106">
              <a:extLst>
                <a:ext uri="{FF2B5EF4-FFF2-40B4-BE49-F238E27FC236}">
                  <a16:creationId xmlns:a16="http://schemas.microsoft.com/office/drawing/2014/main" id="{3683A6DA-14BD-1648-9F04-A257213F545C}"/>
                </a:ext>
              </a:extLst>
            </p:cNvPr>
            <p:cNvSpPr/>
            <p:nvPr/>
          </p:nvSpPr>
          <p:spPr bwMode="auto">
            <a:xfrm>
              <a:off x="1965050" y="6488242"/>
              <a:ext cx="2304163" cy="739316"/>
            </a:xfrm>
            <a:prstGeom prst="roundRect">
              <a:avLst/>
            </a:prstGeom>
            <a:solidFill>
              <a:schemeClr val="bg1">
                <a:lumMod val="50000"/>
                <a:lumOff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93A66500-79F2-B54C-BA5E-11393E73E788}"/>
                    </a:ext>
                  </a:extLst>
                </p:cNvPr>
                <p:cNvSpPr txBox="1"/>
                <p:nvPr/>
              </p:nvSpPr>
              <p:spPr>
                <a:xfrm>
                  <a:off x="1829977" y="6393374"/>
                  <a:ext cx="2563138" cy="1014827"/>
                </a:xfrm>
                <a:prstGeom prst="rect">
                  <a:avLst/>
                </a:prstGeom>
                <a:noFill/>
              </p:spPr>
              <p:txBody>
                <a:bodyPr wrap="squar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𝑧</m:t>
                            </m:r>
                          </m:e>
                          <m:sub>
                            <m:r>
                              <a:rPr lang="en-US" sz="3200" b="0" i="1" smtClean="0">
                                <a:gradFill>
                                  <a:gsLst>
                                    <a:gs pos="2917">
                                      <a:schemeClr val="tx1"/>
                                    </a:gs>
                                    <a:gs pos="30000">
                                      <a:schemeClr val="tx1"/>
                                    </a:gs>
                                  </a:gsLst>
                                  <a:lin ang="5400000" scaled="0"/>
                                </a:gradFill>
                                <a:latin typeface="Cambria Math" panose="02040503050406030204" pitchFamily="18" charset="0"/>
                              </a:rPr>
                              <m:t>𝑑</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solidFill>
                                  <a:schemeClr val="tx1"/>
                                </a:solidFill>
                                <a:latin typeface="Cambria Math" panose="02040503050406030204" pitchFamily="18" charset="0"/>
                              </a:rPr>
                              <m:t>−2</m:t>
                            </m:r>
                          </m:sub>
                        </m:sSub>
                      </m:oMath>
                    </m:oMathPara>
                  </a14:m>
                  <a:endParaRPr lang="en-US" sz="3200" dirty="0">
                    <a:gradFill>
                      <a:gsLst>
                        <a:gs pos="2917">
                          <a:schemeClr val="tx1"/>
                        </a:gs>
                        <a:gs pos="30000">
                          <a:schemeClr val="tx1"/>
                        </a:gs>
                      </a:gsLst>
                      <a:lin ang="5400000" scaled="0"/>
                    </a:gradFill>
                  </a:endParaRPr>
                </a:p>
              </p:txBody>
            </p:sp>
          </mc:Choice>
          <mc:Fallback xmlns="">
            <p:sp>
              <p:nvSpPr>
                <p:cNvPr id="108" name="TextBox 107">
                  <a:extLst>
                    <a:ext uri="{FF2B5EF4-FFF2-40B4-BE49-F238E27FC236}">
                      <a16:creationId xmlns:a16="http://schemas.microsoft.com/office/drawing/2014/main" id="{93A66500-79F2-B54C-BA5E-11393E73E788}"/>
                    </a:ext>
                  </a:extLst>
                </p:cNvPr>
                <p:cNvSpPr txBox="1">
                  <a:spLocks noRot="1" noChangeAspect="1" noMove="1" noResize="1" noEditPoints="1" noAdjustHandles="1" noChangeArrowheads="1" noChangeShapeType="1" noTextEdit="1"/>
                </p:cNvSpPr>
                <p:nvPr/>
              </p:nvSpPr>
              <p:spPr>
                <a:xfrm>
                  <a:off x="1829977" y="6393374"/>
                  <a:ext cx="2563138" cy="1014827"/>
                </a:xfrm>
                <a:prstGeom prst="rect">
                  <a:avLst/>
                </a:prstGeom>
                <a:blipFill>
                  <a:blip r:embed="rId24"/>
                  <a:stretch>
                    <a:fillRect/>
                  </a:stretch>
                </a:blipFill>
              </p:spPr>
              <p:txBody>
                <a:bodyPr/>
                <a:lstStyle/>
                <a:p>
                  <a:r>
                    <a:rPr lang="en-US">
                      <a:noFill/>
                    </a:rPr>
                    <a:t> </a:t>
                  </a:r>
                </a:p>
              </p:txBody>
            </p:sp>
          </mc:Fallback>
        </mc:AlternateContent>
      </p:grpSp>
      <p:cxnSp>
        <p:nvCxnSpPr>
          <p:cNvPr id="110" name="Straight Arrow Connector 109">
            <a:extLst>
              <a:ext uri="{FF2B5EF4-FFF2-40B4-BE49-F238E27FC236}">
                <a16:creationId xmlns:a16="http://schemas.microsoft.com/office/drawing/2014/main" id="{0B99753E-04C0-AD4B-8CF9-9F4DA272B26C}"/>
              </a:ext>
            </a:extLst>
          </p:cNvPr>
          <p:cNvCxnSpPr>
            <a:cxnSpLocks/>
          </p:cNvCxnSpPr>
          <p:nvPr/>
        </p:nvCxnSpPr>
        <p:spPr>
          <a:xfrm flipV="1">
            <a:off x="3842413" y="4619512"/>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DCA43C5-DD30-B445-ADF6-E3931C15297D}"/>
              </a:ext>
            </a:extLst>
          </p:cNvPr>
          <p:cNvCxnSpPr>
            <a:cxnSpLocks/>
          </p:cNvCxnSpPr>
          <p:nvPr/>
        </p:nvCxnSpPr>
        <p:spPr>
          <a:xfrm flipV="1">
            <a:off x="7368561" y="5927632"/>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FE5F076-00BC-0A48-9166-F61FA5577AF2}"/>
              </a:ext>
            </a:extLst>
          </p:cNvPr>
          <p:cNvCxnSpPr>
            <a:cxnSpLocks/>
          </p:cNvCxnSpPr>
          <p:nvPr/>
        </p:nvCxnSpPr>
        <p:spPr>
          <a:xfrm flipV="1">
            <a:off x="7419623" y="4563345"/>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7E1AC84B-C798-E646-84EB-B9A7E5AEF5B4}"/>
              </a:ext>
            </a:extLst>
          </p:cNvPr>
          <p:cNvSpPr/>
          <p:nvPr/>
        </p:nvSpPr>
        <p:spPr>
          <a:xfrm>
            <a:off x="4002714" y="1159979"/>
            <a:ext cx="1455848" cy="452432"/>
          </a:xfrm>
          <a:prstGeom prst="rect">
            <a:avLst/>
          </a:prstGeom>
        </p:spPr>
        <p:txBody>
          <a:bodyPr wrap="none">
            <a:spAutoFit/>
          </a:bodyPr>
          <a:lstStyle/>
          <a:p>
            <a:pPr algn="ctr">
              <a:lnSpc>
                <a:spcPct val="90000"/>
              </a:lnSpc>
              <a:spcAft>
                <a:spcPts val="1800"/>
              </a:spcAft>
            </a:pPr>
            <a:r>
              <a:rPr lang="en-US" sz="2600" dirty="0">
                <a:gradFill>
                  <a:gsLst>
                    <a:gs pos="2917">
                      <a:schemeClr val="tx1"/>
                    </a:gs>
                    <a:gs pos="30000">
                      <a:schemeClr val="tx1"/>
                    </a:gs>
                  </a:gsLst>
                  <a:lin ang="5400000" scaled="0"/>
                </a:gradFill>
                <a:latin typeface="+mj-lt"/>
              </a:rPr>
              <a:t>Training </a:t>
            </a:r>
          </a:p>
        </p:txBody>
      </p:sp>
      <p:cxnSp>
        <p:nvCxnSpPr>
          <p:cNvPr id="118" name="Straight Arrow Connector 117">
            <a:extLst>
              <a:ext uri="{FF2B5EF4-FFF2-40B4-BE49-F238E27FC236}">
                <a16:creationId xmlns:a16="http://schemas.microsoft.com/office/drawing/2014/main" id="{AAB50828-7546-2C4E-ADC1-884FA440DE44}"/>
              </a:ext>
            </a:extLst>
          </p:cNvPr>
          <p:cNvCxnSpPr>
            <a:cxnSpLocks/>
          </p:cNvCxnSpPr>
          <p:nvPr/>
        </p:nvCxnSpPr>
        <p:spPr>
          <a:xfrm>
            <a:off x="12443638" y="2483790"/>
            <a:ext cx="1048485" cy="2816106"/>
          </a:xfrm>
          <a:prstGeom prst="straightConnector1">
            <a:avLst/>
          </a:prstGeom>
          <a:ln w="38100">
            <a:solidFill>
              <a:schemeClr val="accent3">
                <a:lumMod val="75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AD2A63E8-3A97-9B45-98D1-23794AA158AC}"/>
              </a:ext>
            </a:extLst>
          </p:cNvPr>
          <p:cNvSpPr>
            <a:spLocks noGrp="1"/>
          </p:cNvSpPr>
          <p:nvPr>
            <p:ph type="title"/>
          </p:nvPr>
        </p:nvSpPr>
        <p:spPr/>
        <p:txBody>
          <a:bodyPr/>
          <a:lstStyle/>
          <a:p>
            <a:r>
              <a:rPr lang="en-US" dirty="0"/>
              <a:t>DeepAR Model Architecture: Forecasting</a:t>
            </a:r>
          </a:p>
        </p:txBody>
      </p:sp>
      <p:cxnSp>
        <p:nvCxnSpPr>
          <p:cNvPr id="114" name="Straight Arrow Connector 113">
            <a:extLst>
              <a:ext uri="{FF2B5EF4-FFF2-40B4-BE49-F238E27FC236}">
                <a16:creationId xmlns:a16="http://schemas.microsoft.com/office/drawing/2014/main" id="{41C6BA0A-29A8-7C4B-A3BF-9D5B783A40D9}"/>
              </a:ext>
            </a:extLst>
          </p:cNvPr>
          <p:cNvCxnSpPr>
            <a:cxnSpLocks/>
          </p:cNvCxnSpPr>
          <p:nvPr/>
        </p:nvCxnSpPr>
        <p:spPr>
          <a:xfrm flipV="1">
            <a:off x="3824452" y="5904937"/>
            <a:ext cx="0" cy="5845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2790204-4835-BE4B-A444-560AC07EABC5}"/>
              </a:ext>
            </a:extLst>
          </p:cNvPr>
          <p:cNvSpPr txBox="1"/>
          <p:nvPr/>
        </p:nvSpPr>
        <p:spPr>
          <a:xfrm>
            <a:off x="459809" y="6480823"/>
            <a:ext cx="1319913" cy="655564"/>
          </a:xfrm>
          <a:prstGeom prst="rect">
            <a:avLst/>
          </a:prstGeom>
          <a:noFill/>
        </p:spPr>
        <p:txBody>
          <a:bodyPr wrap="none" lIns="182880" tIns="146304" rIns="182880" bIns="146304" rtlCol="0">
            <a:spAutoFit/>
          </a:bodyPr>
          <a:lstStyle/>
          <a:p>
            <a:pPr>
              <a:lnSpc>
                <a:spcPct val="90000"/>
              </a:lnSpc>
              <a:spcAft>
                <a:spcPts val="1800"/>
              </a:spcAft>
            </a:pPr>
            <a:r>
              <a:rPr lang="en-US" sz="2600" dirty="0">
                <a:gradFill>
                  <a:gsLst>
                    <a:gs pos="2917">
                      <a:schemeClr val="tx1"/>
                    </a:gs>
                    <a:gs pos="30000">
                      <a:schemeClr val="tx1"/>
                    </a:gs>
                  </a:gsLst>
                  <a:lin ang="5400000" scaled="0"/>
                </a:gradFill>
                <a:latin typeface="+mj-lt"/>
              </a:rPr>
              <a:t>Inputs</a:t>
            </a:r>
          </a:p>
        </p:txBody>
      </p:sp>
      <p:sp>
        <p:nvSpPr>
          <p:cNvPr id="116" name="TextBox 115">
            <a:extLst>
              <a:ext uri="{FF2B5EF4-FFF2-40B4-BE49-F238E27FC236}">
                <a16:creationId xmlns:a16="http://schemas.microsoft.com/office/drawing/2014/main" id="{393679AD-ADEB-A942-BEF3-71919811C78F}"/>
              </a:ext>
            </a:extLst>
          </p:cNvPr>
          <p:cNvSpPr txBox="1"/>
          <p:nvPr/>
        </p:nvSpPr>
        <p:spPr>
          <a:xfrm>
            <a:off x="459809" y="5296351"/>
            <a:ext cx="1292662" cy="655564"/>
          </a:xfrm>
          <a:prstGeom prst="rect">
            <a:avLst/>
          </a:prstGeom>
          <a:noFill/>
        </p:spPr>
        <p:txBody>
          <a:bodyPr wrap="none" lIns="182880" tIns="146304" rIns="182880" bIns="146304" rtlCol="0">
            <a:spAutoFit/>
          </a:bodyPr>
          <a:lstStyle/>
          <a:p>
            <a:pPr>
              <a:lnSpc>
                <a:spcPct val="90000"/>
              </a:lnSpc>
              <a:spcAft>
                <a:spcPts val="1800"/>
              </a:spcAft>
            </a:pPr>
            <a:r>
              <a:rPr lang="en-US" sz="2600" dirty="0">
                <a:gradFill>
                  <a:gsLst>
                    <a:gs pos="2917">
                      <a:schemeClr val="tx1"/>
                    </a:gs>
                    <a:gs pos="30000">
                      <a:schemeClr val="tx1"/>
                    </a:gs>
                  </a:gsLst>
                  <a:lin ang="5400000" scaled="0"/>
                </a:gradFill>
                <a:latin typeface="+mj-lt"/>
              </a:rPr>
              <a:t>LSTM </a:t>
            </a:r>
          </a:p>
        </p:txBody>
      </p:sp>
      <p:sp>
        <p:nvSpPr>
          <p:cNvPr id="117" name="TextBox 116">
            <a:extLst>
              <a:ext uri="{FF2B5EF4-FFF2-40B4-BE49-F238E27FC236}">
                <a16:creationId xmlns:a16="http://schemas.microsoft.com/office/drawing/2014/main" id="{5A869D45-12B8-4349-A883-E39F3A8EB122}"/>
              </a:ext>
            </a:extLst>
          </p:cNvPr>
          <p:cNvSpPr txBox="1"/>
          <p:nvPr/>
        </p:nvSpPr>
        <p:spPr>
          <a:xfrm>
            <a:off x="459809" y="3843342"/>
            <a:ext cx="1698222" cy="655564"/>
          </a:xfrm>
          <a:prstGeom prst="rect">
            <a:avLst/>
          </a:prstGeom>
          <a:noFill/>
        </p:spPr>
        <p:txBody>
          <a:bodyPr wrap="none" lIns="182880" tIns="146304" rIns="182880" bIns="146304" rtlCol="0">
            <a:spAutoFit/>
          </a:bodyPr>
          <a:lstStyle/>
          <a:p>
            <a:pPr>
              <a:lnSpc>
                <a:spcPct val="90000"/>
              </a:lnSpc>
              <a:spcAft>
                <a:spcPts val="1800"/>
              </a:spcAft>
            </a:pPr>
            <a:r>
              <a:rPr lang="en-US" sz="2600" dirty="0">
                <a:gradFill>
                  <a:gsLst>
                    <a:gs pos="2917">
                      <a:schemeClr val="tx1"/>
                    </a:gs>
                    <a:gs pos="30000">
                      <a:schemeClr val="tx1"/>
                    </a:gs>
                  </a:gsLst>
                  <a:lin ang="5400000" scaled="0"/>
                </a:gradFill>
                <a:latin typeface="+mj-lt"/>
              </a:rPr>
              <a:t>Outputs </a:t>
            </a:r>
          </a:p>
        </p:txBody>
      </p:sp>
      <p:sp>
        <p:nvSpPr>
          <p:cNvPr id="119" name="TextBox 118">
            <a:extLst>
              <a:ext uri="{FF2B5EF4-FFF2-40B4-BE49-F238E27FC236}">
                <a16:creationId xmlns:a16="http://schemas.microsoft.com/office/drawing/2014/main" id="{C2FE83A8-DD57-E045-A51F-FBBF60731777}"/>
              </a:ext>
            </a:extLst>
          </p:cNvPr>
          <p:cNvSpPr txBox="1"/>
          <p:nvPr/>
        </p:nvSpPr>
        <p:spPr>
          <a:xfrm>
            <a:off x="459809" y="1929894"/>
            <a:ext cx="1053815" cy="655564"/>
          </a:xfrm>
          <a:prstGeom prst="rect">
            <a:avLst/>
          </a:prstGeom>
          <a:noFill/>
        </p:spPr>
        <p:txBody>
          <a:bodyPr wrap="none" lIns="182880" tIns="146304" rIns="182880" bIns="146304" rtlCol="0">
            <a:spAutoFit/>
          </a:bodyPr>
          <a:lstStyle/>
          <a:p>
            <a:pPr>
              <a:lnSpc>
                <a:spcPct val="90000"/>
              </a:lnSpc>
              <a:spcAft>
                <a:spcPts val="1800"/>
              </a:spcAft>
            </a:pPr>
            <a:r>
              <a:rPr lang="en-US" sz="2600" dirty="0">
                <a:gradFill>
                  <a:gsLst>
                    <a:gs pos="2917">
                      <a:schemeClr val="tx1"/>
                    </a:gs>
                    <a:gs pos="30000">
                      <a:schemeClr val="tx1"/>
                    </a:gs>
                  </a:gsLst>
                  <a:lin ang="5400000" scaled="0"/>
                </a:gradFill>
                <a:latin typeface="+mj-lt"/>
              </a:rPr>
              <a:t>Data</a:t>
            </a:r>
          </a:p>
        </p:txBody>
      </p:sp>
    </p:spTree>
    <p:extLst>
      <p:ext uri="{BB962C8B-B14F-4D97-AF65-F5344CB8AC3E}">
        <p14:creationId xmlns:p14="http://schemas.microsoft.com/office/powerpoint/2010/main" val="374195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3ABC0F-8149-4A45-AF08-32CF6ECC741D}"/>
              </a:ext>
            </a:extLst>
          </p:cNvPr>
          <p:cNvSpPr>
            <a:spLocks noGrp="1"/>
          </p:cNvSpPr>
          <p:nvPr>
            <p:ph type="title"/>
          </p:nvPr>
        </p:nvSpPr>
        <p:spPr>
          <a:xfrm>
            <a:off x="323088" y="347413"/>
            <a:ext cx="13987008" cy="1079598"/>
          </a:xfrm>
        </p:spPr>
        <p:txBody>
          <a:bodyPr/>
          <a:lstStyle/>
          <a:p>
            <a:r>
              <a:rPr lang="en-US" dirty="0">
                <a:latin typeface="+mj-lt"/>
              </a:rPr>
              <a:t>Monte Carlo Simulation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A9AAE7D-6B0A-1148-ABC0-EB95C2645552}"/>
                  </a:ext>
                </a:extLst>
              </p:cNvPr>
              <p:cNvSpPr txBox="1"/>
              <p:nvPr/>
            </p:nvSpPr>
            <p:spPr>
              <a:xfrm>
                <a:off x="9136969" y="617788"/>
                <a:ext cx="4719369" cy="1827680"/>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r>
                        <a:rPr lang="en-US" sz="3200" i="1" smtClean="0">
                          <a:gradFill>
                            <a:gsLst>
                              <a:gs pos="2917">
                                <a:schemeClr val="tx1"/>
                              </a:gs>
                              <a:gs pos="30000">
                                <a:schemeClr val="tx1"/>
                              </a:gs>
                            </a:gsLst>
                            <a:lin ang="5400000" scaled="0"/>
                          </a:gradFill>
                          <a:latin typeface="Cambria Math" panose="02040503050406030204" pitchFamily="18" charset="0"/>
                        </a:rPr>
                        <m:t>𝑙</m:t>
                      </m:r>
                      <m:d>
                        <m:dPr>
                          <m:ctrlPr>
                            <a:rPr lang="en-US" sz="3200" i="1">
                              <a:gradFill>
                                <a:gsLst>
                                  <a:gs pos="2917">
                                    <a:schemeClr val="tx1"/>
                                  </a:gs>
                                  <a:gs pos="30000">
                                    <a:schemeClr val="tx1"/>
                                  </a:gs>
                                </a:gsLst>
                                <a:lin ang="5400000" scaled="0"/>
                              </a:gradFill>
                              <a:latin typeface="Cambria Math" panose="02040503050406030204" pitchFamily="18" charset="0"/>
                            </a:rPr>
                          </m:ctrlPr>
                        </m:dPr>
                        <m:e>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i="1">
                                  <a:latin typeface="Cambria Math" panose="02040503050406030204" pitchFamily="18" charset="0"/>
                                </a:rPr>
                                <m:t>𝑥</m:t>
                              </m:r>
                            </m:e>
                            <m:sub>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0</m:t>
                                  </m:r>
                                </m:sub>
                              </m:sSub>
                              <m:r>
                                <a:rPr lang="en-US" sz="3200" i="1">
                                  <a:latin typeface="Cambria Math" panose="02040503050406030204" pitchFamily="18" charset="0"/>
                                </a:rPr>
                                <m:t>:</m:t>
                              </m:r>
                              <m:r>
                                <a:rPr lang="en-US" sz="3200" i="1">
                                  <a:latin typeface="Cambria Math" panose="02040503050406030204" pitchFamily="18" charset="0"/>
                                </a:rPr>
                                <m:t>𝑇</m:t>
                              </m:r>
                            </m:sub>
                          </m:sSub>
                          <m:r>
                            <a:rPr lang="en-US" sz="3200" i="1">
                              <a:gradFill>
                                <a:gsLst>
                                  <a:gs pos="2917">
                                    <a:schemeClr val="tx1"/>
                                  </a:gs>
                                  <a:gs pos="30000">
                                    <a:schemeClr val="tx1"/>
                                  </a:gs>
                                </a:gsLst>
                                <a:lin ang="5400000" scaled="0"/>
                              </a:gradFill>
                              <a:latin typeface="Cambria Math" panose="02040503050406030204" pitchFamily="18" charset="0"/>
                            </a:rPr>
                            <m:t>|</m:t>
                          </m:r>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i="1">
                              <a:latin typeface="Cambria Math" panose="02040503050406030204" pitchFamily="18" charset="0"/>
                            </a:rPr>
                            <m:t> </m:t>
                          </m:r>
                        </m:e>
                      </m:d>
                      <m:r>
                        <a:rPr lang="en-US" sz="3200" b="0" i="1" smtClean="0">
                          <a:latin typeface="Cambria Math" panose="02040503050406030204" pitchFamily="18" charset="0"/>
                        </a:rPr>
                        <m:t>=</m:t>
                      </m:r>
                      <m:nary>
                        <m:naryPr>
                          <m:chr m:val="∏"/>
                          <m:ctrlPr>
                            <a:rPr lang="en-US" sz="320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𝑡</m:t>
                              </m:r>
                            </m:e>
                            <m:sub>
                              <m:r>
                                <a:rPr lang="en-US" sz="3200" b="0" i="1" smtClean="0">
                                  <a:gradFill>
                                    <a:gsLst>
                                      <a:gs pos="2917">
                                        <a:schemeClr val="tx1"/>
                                      </a:gs>
                                      <a:gs pos="30000">
                                        <a:schemeClr val="tx1"/>
                                      </a:gs>
                                    </a:gsLst>
                                    <a:lin ang="5400000" scaled="0"/>
                                  </a:gradFill>
                                  <a:latin typeface="Cambria Math" panose="02040503050406030204" pitchFamily="18" charset="0"/>
                                </a:rPr>
                                <m:t>0</m:t>
                              </m:r>
                            </m:sub>
                          </m:sSub>
                        </m:sub>
                        <m:sup>
                          <m:r>
                            <a:rPr lang="en-US" sz="3200" b="0" i="1" smtClean="0">
                              <a:gradFill>
                                <a:gsLst>
                                  <a:gs pos="2917">
                                    <a:schemeClr val="tx1"/>
                                  </a:gs>
                                  <a:gs pos="30000">
                                    <a:schemeClr val="tx1"/>
                                  </a:gs>
                                </a:gsLst>
                                <a:lin ang="5400000" scaled="0"/>
                              </a:gradFill>
                              <a:latin typeface="Cambria Math" panose="02040503050406030204" pitchFamily="18" charset="0"/>
                            </a:rPr>
                            <m:t>𝑇</m:t>
                          </m:r>
                        </m:sup>
                        <m:e>
                          <m:r>
                            <a:rPr lang="en-US" sz="3200" b="0" i="1" smtClean="0">
                              <a:gradFill>
                                <a:gsLst>
                                  <a:gs pos="2917">
                                    <a:schemeClr val="tx1"/>
                                  </a:gs>
                                  <a:gs pos="30000">
                                    <a:schemeClr val="tx1"/>
                                  </a:gs>
                                </a:gsLst>
                                <a:lin ang="5400000" scaled="0"/>
                              </a:gradFill>
                              <a:latin typeface="Cambria Math" panose="02040503050406030204" pitchFamily="18" charset="0"/>
                            </a:rPr>
                            <m:t>𝑙</m:t>
                          </m:r>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𝑥</m:t>
                              </m:r>
                            </m:e>
                            <m:sub>
                              <m:r>
                                <a:rPr lang="en-US" sz="3200" b="0" i="1" smtClean="0">
                                  <a:gradFill>
                                    <a:gsLst>
                                      <a:gs pos="2917">
                                        <a:schemeClr val="tx1"/>
                                      </a:gs>
                                      <a:gs pos="30000">
                                        <a:schemeClr val="tx1"/>
                                      </a:gs>
                                    </a:gsLst>
                                    <a:lin ang="5400000" scaled="0"/>
                                  </a:gradFill>
                                  <a:latin typeface="Cambria Math" panose="02040503050406030204" pitchFamily="18" charset="0"/>
                                </a:rPr>
                                <m:t>𝑡</m:t>
                              </m:r>
                            </m:sub>
                          </m:sSub>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e>
                      </m:nary>
                    </m:oMath>
                  </m:oMathPara>
                </a14:m>
                <a:endParaRPr lang="en-US" sz="3200" dirty="0">
                  <a:gradFill>
                    <a:gsLst>
                      <a:gs pos="2917">
                        <a:schemeClr val="tx1"/>
                      </a:gs>
                      <a:gs pos="30000">
                        <a:schemeClr val="tx1"/>
                      </a:gs>
                    </a:gsLst>
                    <a:lin ang="5400000" scaled="0"/>
                  </a:gradFill>
                </a:endParaRPr>
              </a:p>
            </p:txBody>
          </p:sp>
        </mc:Choice>
        <mc:Fallback xmlns="">
          <p:sp>
            <p:nvSpPr>
              <p:cNvPr id="3" name="TextBox 2">
                <a:extLst>
                  <a:ext uri="{FF2B5EF4-FFF2-40B4-BE49-F238E27FC236}">
                    <a16:creationId xmlns:a16="http://schemas.microsoft.com/office/drawing/2014/main" id="{AA9AAE7D-6B0A-1148-ABC0-EB95C2645552}"/>
                  </a:ext>
                </a:extLst>
              </p:cNvPr>
              <p:cNvSpPr txBox="1">
                <a:spLocks noRot="1" noChangeAspect="1" noMove="1" noResize="1" noEditPoints="1" noAdjustHandles="1" noChangeArrowheads="1" noChangeShapeType="1" noTextEdit="1"/>
              </p:cNvSpPr>
              <p:nvPr/>
            </p:nvSpPr>
            <p:spPr>
              <a:xfrm>
                <a:off x="9136969" y="617788"/>
                <a:ext cx="4719369" cy="1827680"/>
              </a:xfrm>
              <a:prstGeom prst="rect">
                <a:avLst/>
              </a:prstGeom>
              <a:blipFill>
                <a:blip r:embed="rId3"/>
                <a:stretch>
                  <a:fillRect/>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0B6F7849-82BD-0743-AB27-429BEDBB53B6}"/>
              </a:ext>
            </a:extLst>
          </p:cNvPr>
          <p:cNvGrpSpPr/>
          <p:nvPr/>
        </p:nvGrpSpPr>
        <p:grpSpPr>
          <a:xfrm>
            <a:off x="528925" y="2450357"/>
            <a:ext cx="6051656" cy="5081325"/>
            <a:chOff x="71725" y="2501157"/>
            <a:chExt cx="6051656" cy="5081325"/>
          </a:xfrm>
        </p:grpSpPr>
        <p:sp>
          <p:nvSpPr>
            <p:cNvPr id="6" name="TextBox 5">
              <a:extLst>
                <a:ext uri="{FF2B5EF4-FFF2-40B4-BE49-F238E27FC236}">
                  <a16:creationId xmlns:a16="http://schemas.microsoft.com/office/drawing/2014/main" id="{0BAA3A93-9250-8146-BB67-61915B5275CD}"/>
                </a:ext>
              </a:extLst>
            </p:cNvPr>
            <p:cNvSpPr txBox="1"/>
            <p:nvPr/>
          </p:nvSpPr>
          <p:spPr>
            <a:xfrm>
              <a:off x="2388286" y="6843818"/>
              <a:ext cx="1292662"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Time</a:t>
              </a:r>
            </a:p>
          </p:txBody>
        </p:sp>
        <p:grpSp>
          <p:nvGrpSpPr>
            <p:cNvPr id="39" name="Group 38">
              <a:extLst>
                <a:ext uri="{FF2B5EF4-FFF2-40B4-BE49-F238E27FC236}">
                  <a16:creationId xmlns:a16="http://schemas.microsoft.com/office/drawing/2014/main" id="{43EEAD5F-8AFD-B346-9A4D-A2F667F8C0FC}"/>
                </a:ext>
              </a:extLst>
            </p:cNvPr>
            <p:cNvGrpSpPr/>
            <p:nvPr/>
          </p:nvGrpSpPr>
          <p:grpSpPr>
            <a:xfrm>
              <a:off x="71725" y="2501157"/>
              <a:ext cx="6051656" cy="4795215"/>
              <a:chOff x="71725" y="2501157"/>
              <a:chExt cx="6051656" cy="479521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27DC47-73E3-6341-A32A-86DA864ACFDB}"/>
                      </a:ext>
                    </a:extLst>
                  </p:cNvPr>
                  <p:cNvSpPr txBox="1"/>
                  <p:nvPr/>
                </p:nvSpPr>
                <p:spPr>
                  <a:xfrm>
                    <a:off x="71725" y="3239949"/>
                    <a:ext cx="1490857" cy="655564"/>
                  </a:xfrm>
                  <a:prstGeom prst="rect">
                    <a:avLst/>
                  </a:prstGeom>
                  <a:noFill/>
                </p:spPr>
                <p:txBody>
                  <a:bodyPr wrap="none" lIns="182880" tIns="146304" rIns="182880" bIns="146304" rtlCol="0">
                    <a:spAutoFit/>
                  </a:bodyPr>
                  <a:lstStyle/>
                  <a:p>
                    <a:pPr algn="ctr">
                      <a:lnSpc>
                        <a:spcPct val="90000"/>
                      </a:lnSpc>
                      <a:spcAft>
                        <a:spcPts val="1800"/>
                      </a:spcAft>
                    </a:pPr>
                    <a:r>
                      <a:rPr lang="en-US" sz="2600" b="1" dirty="0">
                        <a:solidFill>
                          <a:schemeClr val="accent2">
                            <a:lumMod val="40000"/>
                            <a:lumOff val="60000"/>
                          </a:schemeClr>
                        </a:solidFill>
                        <a:latin typeface="+mj-lt"/>
                      </a:rPr>
                      <a:t>state </a:t>
                    </a:r>
                    <a14:m>
                      <m:oMath xmlns:m="http://schemas.openxmlformats.org/officeDocument/2006/math">
                        <m:sSub>
                          <m:sSubPr>
                            <m:ctrlPr>
                              <a:rPr lang="en-US" sz="2600" b="1" i="1" smtClean="0">
                                <a:solidFill>
                                  <a:schemeClr val="accent2">
                                    <a:lumMod val="40000"/>
                                    <a:lumOff val="60000"/>
                                  </a:schemeClr>
                                </a:solidFill>
                                <a:latin typeface="Cambria Math" panose="02040503050406030204" pitchFamily="18" charset="0"/>
                              </a:rPr>
                            </m:ctrlPr>
                          </m:sSubPr>
                          <m:e>
                            <m:r>
                              <a:rPr lang="en-US" sz="2600" b="1" i="1" smtClean="0">
                                <a:solidFill>
                                  <a:schemeClr val="accent2">
                                    <a:lumMod val="40000"/>
                                    <a:lumOff val="60000"/>
                                  </a:schemeClr>
                                </a:solidFill>
                                <a:latin typeface="Cambria Math" panose="02040503050406030204" pitchFamily="18" charset="0"/>
                              </a:rPr>
                              <m:t>𝒛</m:t>
                            </m:r>
                          </m:e>
                          <m:sub>
                            <m:r>
                              <a:rPr lang="en-US" sz="2600" b="1" i="1" smtClean="0">
                                <a:solidFill>
                                  <a:schemeClr val="accent2">
                                    <a:lumMod val="40000"/>
                                    <a:lumOff val="60000"/>
                                  </a:schemeClr>
                                </a:solidFill>
                                <a:latin typeface="Cambria Math" panose="02040503050406030204" pitchFamily="18" charset="0"/>
                              </a:rPr>
                              <m:t>𝒕</m:t>
                            </m:r>
                          </m:sub>
                        </m:sSub>
                      </m:oMath>
                    </a14:m>
                    <a:endParaRPr lang="en-US" sz="2600" b="1" dirty="0">
                      <a:solidFill>
                        <a:schemeClr val="accent2">
                          <a:lumMod val="40000"/>
                          <a:lumOff val="60000"/>
                        </a:schemeClr>
                      </a:solidFill>
                      <a:latin typeface="+mj-lt"/>
                    </a:endParaRPr>
                  </a:p>
                </p:txBody>
              </p:sp>
            </mc:Choice>
            <mc:Fallback xmlns="">
              <p:sp>
                <p:nvSpPr>
                  <p:cNvPr id="10" name="TextBox 9">
                    <a:extLst>
                      <a:ext uri="{FF2B5EF4-FFF2-40B4-BE49-F238E27FC236}">
                        <a16:creationId xmlns:a16="http://schemas.microsoft.com/office/drawing/2014/main" id="{6927DC47-73E3-6341-A32A-86DA864ACFDB}"/>
                      </a:ext>
                    </a:extLst>
                  </p:cNvPr>
                  <p:cNvSpPr txBox="1">
                    <a:spLocks noRot="1" noChangeAspect="1" noMove="1" noResize="1" noEditPoints="1" noAdjustHandles="1" noChangeArrowheads="1" noChangeShapeType="1" noTextEdit="1"/>
                  </p:cNvSpPr>
                  <p:nvPr/>
                </p:nvSpPr>
                <p:spPr>
                  <a:xfrm>
                    <a:off x="71725" y="3239949"/>
                    <a:ext cx="1490857" cy="655564"/>
                  </a:xfrm>
                  <a:prstGeom prst="rect">
                    <a:avLst/>
                  </a:prstGeom>
                  <a:blipFill>
                    <a:blip r:embed="rId4"/>
                    <a:stretch>
                      <a:fillRect b="-5660"/>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33236FB9-7ECD-804D-BD6B-86C0D7BC0D43}"/>
                  </a:ext>
                </a:extLst>
              </p:cNvPr>
              <p:cNvGrpSpPr/>
              <p:nvPr/>
            </p:nvGrpSpPr>
            <p:grpSpPr>
              <a:xfrm>
                <a:off x="660400" y="2501157"/>
                <a:ext cx="5462981" cy="4795215"/>
                <a:chOff x="660400" y="2501157"/>
                <a:chExt cx="5462981" cy="4795215"/>
              </a:xfrm>
            </p:grpSpPr>
            <p:cxnSp>
              <p:nvCxnSpPr>
                <p:cNvPr id="4" name="Straight Arrow Connector 3">
                  <a:extLst>
                    <a:ext uri="{FF2B5EF4-FFF2-40B4-BE49-F238E27FC236}">
                      <a16:creationId xmlns:a16="http://schemas.microsoft.com/office/drawing/2014/main" id="{C747A4A7-8AC6-1B4C-AA3C-55CAB32D8C03}"/>
                    </a:ext>
                  </a:extLst>
                </p:cNvPr>
                <p:cNvCxnSpPr>
                  <a:cxnSpLocks/>
                </p:cNvCxnSpPr>
                <p:nvPr/>
              </p:nvCxnSpPr>
              <p:spPr>
                <a:xfrm>
                  <a:off x="660400" y="6352178"/>
                  <a:ext cx="5462981" cy="20765"/>
                </a:xfrm>
                <a:prstGeom prst="straightConnector1">
                  <a:avLst/>
                </a:prstGeom>
                <a:ln w="762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41897D-1CF4-854F-A7A8-A1B511FE1DC3}"/>
                    </a:ext>
                  </a:extLst>
                </p:cNvPr>
                <p:cNvCxnSpPr>
                  <a:cxnSpLocks/>
                </p:cNvCxnSpPr>
                <p:nvPr/>
              </p:nvCxnSpPr>
              <p:spPr>
                <a:xfrm>
                  <a:off x="1741690" y="2501157"/>
                  <a:ext cx="0" cy="385064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A04B00-A7DB-4B40-B2EC-54823DDD7D0E}"/>
                        </a:ext>
                      </a:extLst>
                    </p:cNvPr>
                    <p:cNvSpPr txBox="1"/>
                    <p:nvPr/>
                  </p:nvSpPr>
                  <p:spPr>
                    <a:xfrm>
                      <a:off x="1487794" y="6409975"/>
                      <a:ext cx="595484" cy="886397"/>
                    </a:xfrm>
                    <a:prstGeom prst="rect">
                      <a:avLst/>
                    </a:prstGeom>
                    <a:noFill/>
                  </p:spPr>
                  <p:txBody>
                    <a:bodyPr wrap="none" lIns="182880" tIns="146304" rIns="182880" bIns="146304" rtlCol="0">
                      <a:spAutoFit/>
                    </a:bodyPr>
                    <a:lstStyle/>
                    <a:p>
                      <a:pPr algn="ctr">
                        <a:lnSpc>
                          <a:spcPct val="90000"/>
                        </a:lnSpc>
                        <a:spcAft>
                          <a:spcPts val="18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𝑡</m:t>
                            </m:r>
                          </m:oMath>
                        </m:oMathPara>
                      </a14:m>
                      <a:endParaRPr lang="en-US" sz="2600" dirty="0">
                        <a:solidFill>
                          <a:schemeClr val="tx1"/>
                        </a:solidFill>
                        <a:latin typeface="+mj-lt"/>
                      </a:endParaRPr>
                    </a:p>
                  </p:txBody>
                </p:sp>
              </mc:Choice>
              <mc:Fallback xmlns="">
                <p:sp>
                  <p:nvSpPr>
                    <p:cNvPr id="25" name="TextBox 24">
                      <a:extLst>
                        <a:ext uri="{FF2B5EF4-FFF2-40B4-BE49-F238E27FC236}">
                          <a16:creationId xmlns:a16="http://schemas.microsoft.com/office/drawing/2014/main" id="{C3A04B00-A7DB-4B40-B2EC-54823DDD7D0E}"/>
                        </a:ext>
                      </a:extLst>
                    </p:cNvPr>
                    <p:cNvSpPr txBox="1">
                      <a:spLocks noRot="1" noChangeAspect="1" noMove="1" noResize="1" noEditPoints="1" noAdjustHandles="1" noChangeArrowheads="1" noChangeShapeType="1" noTextEdit="1"/>
                    </p:cNvSpPr>
                    <p:nvPr/>
                  </p:nvSpPr>
                  <p:spPr>
                    <a:xfrm>
                      <a:off x="1487794" y="6409975"/>
                      <a:ext cx="595484" cy="886397"/>
                    </a:xfrm>
                    <a:prstGeom prst="rect">
                      <a:avLst/>
                    </a:prstGeom>
                    <a:blipFill>
                      <a:blip r:embed="rId5"/>
                      <a:stretch>
                        <a:fillRect/>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5E30061E-8871-BE48-B406-1C24161649ED}"/>
                    </a:ext>
                  </a:extLst>
                </p:cNvPr>
                <p:cNvSpPr/>
                <p:nvPr/>
              </p:nvSpPr>
              <p:spPr bwMode="auto">
                <a:xfrm>
                  <a:off x="1573034" y="3463926"/>
                  <a:ext cx="337312" cy="283779"/>
                </a:xfrm>
                <a:prstGeom prst="ellipse">
                  <a:avLst/>
                </a:prstGeom>
                <a:solidFill>
                  <a:srgbClr val="989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grpSp>
      <p:sp>
        <p:nvSpPr>
          <p:cNvPr id="37" name="Rectangle 36">
            <a:extLst>
              <a:ext uri="{FF2B5EF4-FFF2-40B4-BE49-F238E27FC236}">
                <a16:creationId xmlns:a16="http://schemas.microsoft.com/office/drawing/2014/main" id="{5B447AC3-13C2-A14B-BBC1-69BEBFF71A0D}"/>
              </a:ext>
            </a:extLst>
          </p:cNvPr>
          <p:cNvSpPr/>
          <p:nvPr/>
        </p:nvSpPr>
        <p:spPr>
          <a:xfrm>
            <a:off x="9731630" y="294713"/>
            <a:ext cx="3316934" cy="461665"/>
          </a:xfrm>
          <a:prstGeom prst="rect">
            <a:avLst/>
          </a:prstGeom>
        </p:spPr>
        <p:txBody>
          <a:bodyPr wrap="none">
            <a:spAutoFit/>
          </a:bodyPr>
          <a:lstStyle/>
          <a:p>
            <a:pPr algn="ctr"/>
            <a:r>
              <a:rPr lang="en-US" sz="2400" dirty="0">
                <a:latin typeface="+mj-lt"/>
              </a:rPr>
              <a:t>Closed-form Likelihood</a:t>
            </a:r>
            <a:endParaRPr lang="en-US" dirty="0">
              <a:latin typeface="+mj-lt"/>
            </a:endParaRPr>
          </a:p>
        </p:txBody>
      </p:sp>
      <p:sp>
        <p:nvSpPr>
          <p:cNvPr id="52" name="Rectangle 51">
            <a:extLst>
              <a:ext uri="{FF2B5EF4-FFF2-40B4-BE49-F238E27FC236}">
                <a16:creationId xmlns:a16="http://schemas.microsoft.com/office/drawing/2014/main" id="{C1B6DE02-183C-A94B-9103-25634F7FD640}"/>
              </a:ext>
            </a:extLst>
          </p:cNvPr>
          <p:cNvSpPr/>
          <p:nvPr/>
        </p:nvSpPr>
        <p:spPr>
          <a:xfrm>
            <a:off x="2845486" y="2362009"/>
            <a:ext cx="5150198" cy="830997"/>
          </a:xfrm>
          <a:prstGeom prst="rect">
            <a:avLst/>
          </a:prstGeom>
        </p:spPr>
        <p:txBody>
          <a:bodyPr wrap="square">
            <a:spAutoFit/>
          </a:bodyPr>
          <a:lstStyle/>
          <a:p>
            <a:r>
              <a:rPr lang="en-US" sz="2400" dirty="0">
                <a:solidFill>
                  <a:schemeClr val="tx1">
                    <a:lumMod val="65000"/>
                  </a:schemeClr>
                </a:solidFill>
                <a:latin typeface="+mj-lt"/>
              </a:rPr>
              <a:t>Evolves according to a complex, non-linear process…</a:t>
            </a:r>
            <a:endParaRPr lang="en-US" dirty="0">
              <a:solidFill>
                <a:schemeClr val="tx1">
                  <a:lumMod val="65000"/>
                </a:schemeClr>
              </a:solidFill>
              <a:latin typeface="+mj-lt"/>
            </a:endParaRPr>
          </a:p>
        </p:txBody>
      </p:sp>
      <p:sp>
        <p:nvSpPr>
          <p:cNvPr id="53" name="Rectangle 52">
            <a:extLst>
              <a:ext uri="{FF2B5EF4-FFF2-40B4-BE49-F238E27FC236}">
                <a16:creationId xmlns:a16="http://schemas.microsoft.com/office/drawing/2014/main" id="{804DC1E7-97EE-3245-B09D-2EEA9AE6D0AF}"/>
              </a:ext>
            </a:extLst>
          </p:cNvPr>
          <p:cNvSpPr/>
          <p:nvPr/>
        </p:nvSpPr>
        <p:spPr>
          <a:xfrm>
            <a:off x="9908135" y="2362009"/>
            <a:ext cx="3323346" cy="461665"/>
          </a:xfrm>
          <a:prstGeom prst="rect">
            <a:avLst/>
          </a:prstGeom>
        </p:spPr>
        <p:txBody>
          <a:bodyPr wrap="none">
            <a:spAutoFit/>
          </a:bodyPr>
          <a:lstStyle/>
          <a:p>
            <a:r>
              <a:rPr lang="en-US" sz="2400" dirty="0">
                <a:solidFill>
                  <a:schemeClr val="tx1">
                    <a:lumMod val="65000"/>
                  </a:schemeClr>
                </a:solidFill>
                <a:latin typeface="+mj-lt"/>
              </a:rPr>
              <a:t>…becomes intractable</a:t>
            </a:r>
            <a:endParaRPr lang="en-US" dirty="0">
              <a:solidFill>
                <a:schemeClr val="tx1">
                  <a:lumMod val="65000"/>
                </a:schemeClr>
              </a:solidFill>
              <a:latin typeface="+mj-lt"/>
            </a:endParaRPr>
          </a:p>
        </p:txBody>
      </p:sp>
    </p:spTree>
    <p:extLst>
      <p:ext uri="{BB962C8B-B14F-4D97-AF65-F5344CB8AC3E}">
        <p14:creationId xmlns:p14="http://schemas.microsoft.com/office/powerpoint/2010/main" val="17269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3ABC0F-8149-4A45-AF08-32CF6ECC741D}"/>
              </a:ext>
            </a:extLst>
          </p:cNvPr>
          <p:cNvSpPr>
            <a:spLocks noGrp="1"/>
          </p:cNvSpPr>
          <p:nvPr>
            <p:ph type="title"/>
          </p:nvPr>
        </p:nvSpPr>
        <p:spPr>
          <a:xfrm>
            <a:off x="323088" y="347413"/>
            <a:ext cx="13987008" cy="1079598"/>
          </a:xfrm>
        </p:spPr>
        <p:txBody>
          <a:bodyPr/>
          <a:lstStyle/>
          <a:p>
            <a:r>
              <a:rPr lang="en-US" dirty="0">
                <a:latin typeface="+mj-lt"/>
              </a:rPr>
              <a:t>Monte Carlo Simulation</a:t>
            </a:r>
          </a:p>
        </p:txBody>
      </p:sp>
      <p:sp>
        <p:nvSpPr>
          <p:cNvPr id="37" name="Rectangle 36">
            <a:extLst>
              <a:ext uri="{FF2B5EF4-FFF2-40B4-BE49-F238E27FC236}">
                <a16:creationId xmlns:a16="http://schemas.microsoft.com/office/drawing/2014/main" id="{5B447AC3-13C2-A14B-BBC1-69BEBFF71A0D}"/>
              </a:ext>
            </a:extLst>
          </p:cNvPr>
          <p:cNvSpPr/>
          <p:nvPr/>
        </p:nvSpPr>
        <p:spPr>
          <a:xfrm>
            <a:off x="9731630" y="294713"/>
            <a:ext cx="3316934" cy="461665"/>
          </a:xfrm>
          <a:prstGeom prst="rect">
            <a:avLst/>
          </a:prstGeom>
        </p:spPr>
        <p:txBody>
          <a:bodyPr wrap="none">
            <a:spAutoFit/>
          </a:bodyPr>
          <a:lstStyle/>
          <a:p>
            <a:pPr algn="ctr"/>
            <a:r>
              <a:rPr lang="en-US" sz="2400" dirty="0">
                <a:latin typeface="+mj-lt"/>
              </a:rPr>
              <a:t>Closed-form Likelihood</a:t>
            </a:r>
            <a:endParaRPr lang="en-US" dirty="0">
              <a:latin typeface="+mj-lt"/>
            </a:endParaRPr>
          </a:p>
        </p:txBody>
      </p:sp>
      <p:grpSp>
        <p:nvGrpSpPr>
          <p:cNvPr id="7" name="Group 6">
            <a:extLst>
              <a:ext uri="{FF2B5EF4-FFF2-40B4-BE49-F238E27FC236}">
                <a16:creationId xmlns:a16="http://schemas.microsoft.com/office/drawing/2014/main" id="{16A1F352-0D2E-9C42-A321-D84ACBB88BE6}"/>
              </a:ext>
            </a:extLst>
          </p:cNvPr>
          <p:cNvGrpSpPr/>
          <p:nvPr/>
        </p:nvGrpSpPr>
        <p:grpSpPr>
          <a:xfrm>
            <a:off x="518473" y="1909573"/>
            <a:ext cx="6062108" cy="5622109"/>
            <a:chOff x="518473" y="1909573"/>
            <a:chExt cx="6062108" cy="5622109"/>
          </a:xfrm>
        </p:grpSpPr>
        <p:grpSp>
          <p:nvGrpSpPr>
            <p:cNvPr id="40" name="Group 39">
              <a:extLst>
                <a:ext uri="{FF2B5EF4-FFF2-40B4-BE49-F238E27FC236}">
                  <a16:creationId xmlns:a16="http://schemas.microsoft.com/office/drawing/2014/main" id="{0B6F7849-82BD-0743-AB27-429BEDBB53B6}"/>
                </a:ext>
              </a:extLst>
            </p:cNvPr>
            <p:cNvGrpSpPr/>
            <p:nvPr/>
          </p:nvGrpSpPr>
          <p:grpSpPr>
            <a:xfrm>
              <a:off x="518473" y="1909573"/>
              <a:ext cx="6062108" cy="5622109"/>
              <a:chOff x="61273" y="1960373"/>
              <a:chExt cx="6062108" cy="5622109"/>
            </a:xfrm>
          </p:grpSpPr>
          <p:sp>
            <p:nvSpPr>
              <p:cNvPr id="6" name="TextBox 5">
                <a:extLst>
                  <a:ext uri="{FF2B5EF4-FFF2-40B4-BE49-F238E27FC236}">
                    <a16:creationId xmlns:a16="http://schemas.microsoft.com/office/drawing/2014/main" id="{0BAA3A93-9250-8146-BB67-61915B5275CD}"/>
                  </a:ext>
                </a:extLst>
              </p:cNvPr>
              <p:cNvSpPr txBox="1"/>
              <p:nvPr/>
            </p:nvSpPr>
            <p:spPr>
              <a:xfrm>
                <a:off x="2388286" y="6843818"/>
                <a:ext cx="1292662"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Time</a:t>
                </a:r>
              </a:p>
            </p:txBody>
          </p:sp>
          <p:grpSp>
            <p:nvGrpSpPr>
              <p:cNvPr id="39" name="Group 38">
                <a:extLst>
                  <a:ext uri="{FF2B5EF4-FFF2-40B4-BE49-F238E27FC236}">
                    <a16:creationId xmlns:a16="http://schemas.microsoft.com/office/drawing/2014/main" id="{43EEAD5F-8AFD-B346-9A4D-A2F667F8C0FC}"/>
                  </a:ext>
                </a:extLst>
              </p:cNvPr>
              <p:cNvGrpSpPr/>
              <p:nvPr/>
            </p:nvGrpSpPr>
            <p:grpSpPr>
              <a:xfrm>
                <a:off x="61273" y="1960373"/>
                <a:ext cx="6062108" cy="5177133"/>
                <a:chOff x="61273" y="1960373"/>
                <a:chExt cx="6062108" cy="5177133"/>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27DC47-73E3-6341-A32A-86DA864ACFDB}"/>
                        </a:ext>
                      </a:extLst>
                    </p:cNvPr>
                    <p:cNvSpPr txBox="1"/>
                    <p:nvPr/>
                  </p:nvSpPr>
                  <p:spPr>
                    <a:xfrm>
                      <a:off x="61273" y="3239949"/>
                      <a:ext cx="1511761" cy="655564"/>
                    </a:xfrm>
                    <a:prstGeom prst="rect">
                      <a:avLst/>
                    </a:prstGeom>
                    <a:noFill/>
                  </p:spPr>
                  <p:txBody>
                    <a:bodyPr wrap="none" lIns="182880" tIns="146304" rIns="182880" bIns="146304" rtlCol="0">
                      <a:spAutoFit/>
                    </a:bodyPr>
                    <a:lstStyle/>
                    <a:p>
                      <a:pPr algn="ctr">
                        <a:lnSpc>
                          <a:spcPct val="90000"/>
                        </a:lnSpc>
                        <a:spcAft>
                          <a:spcPts val="1800"/>
                        </a:spcAft>
                      </a:pPr>
                      <a:r>
                        <a:rPr lang="en-US" sz="2600" b="1" dirty="0">
                          <a:solidFill>
                            <a:schemeClr val="accent2">
                              <a:lumMod val="40000"/>
                              <a:lumOff val="60000"/>
                            </a:schemeClr>
                          </a:solidFill>
                          <a:latin typeface="+mj-lt"/>
                        </a:rPr>
                        <a:t>state </a:t>
                      </a:r>
                      <a14:m>
                        <m:oMath xmlns:m="http://schemas.openxmlformats.org/officeDocument/2006/math">
                          <m:sSub>
                            <m:sSubPr>
                              <m:ctrlPr>
                                <a:rPr lang="en-US" sz="2600" b="1" i="1" smtClean="0">
                                  <a:solidFill>
                                    <a:schemeClr val="accent2">
                                      <a:lumMod val="40000"/>
                                      <a:lumOff val="60000"/>
                                    </a:schemeClr>
                                  </a:solidFill>
                                  <a:latin typeface="Cambria Math" panose="02040503050406030204" pitchFamily="18" charset="0"/>
                                </a:rPr>
                              </m:ctrlPr>
                            </m:sSubPr>
                            <m:e>
                              <m:r>
                                <a:rPr lang="en-US" sz="2600" b="1" i="1" smtClean="0">
                                  <a:solidFill>
                                    <a:schemeClr val="accent2">
                                      <a:lumMod val="40000"/>
                                      <a:lumOff val="60000"/>
                                    </a:schemeClr>
                                  </a:solidFill>
                                  <a:latin typeface="Cambria Math" panose="02040503050406030204" pitchFamily="18" charset="0"/>
                                </a:rPr>
                                <m:t>𝒙</m:t>
                              </m:r>
                            </m:e>
                            <m:sub>
                              <m:r>
                                <a:rPr lang="en-US" sz="2600" b="1" i="1" smtClean="0">
                                  <a:solidFill>
                                    <a:schemeClr val="accent2">
                                      <a:lumMod val="40000"/>
                                      <a:lumOff val="60000"/>
                                    </a:schemeClr>
                                  </a:solidFill>
                                  <a:latin typeface="Cambria Math" panose="02040503050406030204" pitchFamily="18" charset="0"/>
                                </a:rPr>
                                <m:t>𝒕</m:t>
                              </m:r>
                            </m:sub>
                          </m:sSub>
                        </m:oMath>
                      </a14:m>
                      <a:endParaRPr lang="en-US" sz="2600" b="1" dirty="0">
                        <a:solidFill>
                          <a:schemeClr val="accent2">
                            <a:lumMod val="40000"/>
                            <a:lumOff val="60000"/>
                          </a:schemeClr>
                        </a:solidFill>
                        <a:latin typeface="+mj-lt"/>
                      </a:endParaRPr>
                    </a:p>
                  </p:txBody>
                </p:sp>
              </mc:Choice>
              <mc:Fallback xmlns="">
                <p:sp>
                  <p:nvSpPr>
                    <p:cNvPr id="10" name="TextBox 9">
                      <a:extLst>
                        <a:ext uri="{FF2B5EF4-FFF2-40B4-BE49-F238E27FC236}">
                          <a16:creationId xmlns:a16="http://schemas.microsoft.com/office/drawing/2014/main" id="{6927DC47-73E3-6341-A32A-86DA864ACFDB}"/>
                        </a:ext>
                      </a:extLst>
                    </p:cNvPr>
                    <p:cNvSpPr txBox="1">
                      <a:spLocks noRot="1" noChangeAspect="1" noMove="1" noResize="1" noEditPoints="1" noAdjustHandles="1" noChangeArrowheads="1" noChangeShapeType="1" noTextEdit="1"/>
                    </p:cNvSpPr>
                    <p:nvPr/>
                  </p:nvSpPr>
                  <p:spPr>
                    <a:xfrm>
                      <a:off x="61273" y="3239949"/>
                      <a:ext cx="1511761" cy="655564"/>
                    </a:xfrm>
                    <a:prstGeom prst="rect">
                      <a:avLst/>
                    </a:prstGeom>
                    <a:blipFill>
                      <a:blip r:embed="rId3"/>
                      <a:stretch>
                        <a:fillRect b="-5660"/>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33236FB9-7ECD-804D-BD6B-86C0D7BC0D43}"/>
                    </a:ext>
                  </a:extLst>
                </p:cNvPr>
                <p:cNvGrpSpPr/>
                <p:nvPr/>
              </p:nvGrpSpPr>
              <p:grpSpPr>
                <a:xfrm>
                  <a:off x="660400" y="1960373"/>
                  <a:ext cx="5462981" cy="5177133"/>
                  <a:chOff x="660400" y="1960373"/>
                  <a:chExt cx="5462981" cy="5177133"/>
                </a:xfrm>
              </p:grpSpPr>
              <p:cxnSp>
                <p:nvCxnSpPr>
                  <p:cNvPr id="4" name="Straight Arrow Connector 3">
                    <a:extLst>
                      <a:ext uri="{FF2B5EF4-FFF2-40B4-BE49-F238E27FC236}">
                        <a16:creationId xmlns:a16="http://schemas.microsoft.com/office/drawing/2014/main" id="{C747A4A7-8AC6-1B4C-AA3C-55CAB32D8C03}"/>
                      </a:ext>
                    </a:extLst>
                  </p:cNvPr>
                  <p:cNvCxnSpPr>
                    <a:cxnSpLocks/>
                  </p:cNvCxnSpPr>
                  <p:nvPr/>
                </p:nvCxnSpPr>
                <p:spPr>
                  <a:xfrm>
                    <a:off x="660400" y="6352178"/>
                    <a:ext cx="5462981" cy="20765"/>
                  </a:xfrm>
                  <a:prstGeom prst="straightConnector1">
                    <a:avLst/>
                  </a:prstGeom>
                  <a:ln w="762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41897D-1CF4-854F-A7A8-A1B511FE1DC3}"/>
                      </a:ext>
                    </a:extLst>
                  </p:cNvPr>
                  <p:cNvCxnSpPr>
                    <a:cxnSpLocks/>
                  </p:cNvCxnSpPr>
                  <p:nvPr/>
                </p:nvCxnSpPr>
                <p:spPr>
                  <a:xfrm>
                    <a:off x="1741690" y="2501157"/>
                    <a:ext cx="0" cy="385064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9AF48781-8E8A-DC4C-8134-D6989DA64FAA}"/>
                      </a:ext>
                    </a:extLst>
                  </p:cNvPr>
                  <p:cNvSpPr/>
                  <p:nvPr/>
                </p:nvSpPr>
                <p:spPr bwMode="auto">
                  <a:xfrm rot="15772375">
                    <a:off x="1835417" y="3631786"/>
                    <a:ext cx="2710686" cy="2381503"/>
                  </a:xfrm>
                  <a:custGeom>
                    <a:avLst/>
                    <a:gdLst>
                      <a:gd name="connsiteX0" fmla="*/ 0 w 2774731"/>
                      <a:gd name="connsiteY0" fmla="*/ 1986455 h 1986455"/>
                      <a:gd name="connsiteX1" fmla="*/ 252248 w 2774731"/>
                      <a:gd name="connsiteY1" fmla="*/ 1513489 h 1986455"/>
                      <a:gd name="connsiteX2" fmla="*/ 788276 w 2774731"/>
                      <a:gd name="connsiteY2" fmla="*/ 1450427 h 1986455"/>
                      <a:gd name="connsiteX3" fmla="*/ 1072055 w 2774731"/>
                      <a:gd name="connsiteY3" fmla="*/ 977462 h 1986455"/>
                      <a:gd name="connsiteX4" fmla="*/ 1639614 w 2774731"/>
                      <a:gd name="connsiteY4" fmla="*/ 851338 h 1986455"/>
                      <a:gd name="connsiteX5" fmla="*/ 1923393 w 2774731"/>
                      <a:gd name="connsiteY5" fmla="*/ 378372 h 1986455"/>
                      <a:gd name="connsiteX6" fmla="*/ 2459421 w 2774731"/>
                      <a:gd name="connsiteY6" fmla="*/ 252248 h 1986455"/>
                      <a:gd name="connsiteX7" fmla="*/ 2774731 w 2774731"/>
                      <a:gd name="connsiteY7" fmla="*/ 0 h 19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4731" h="1986455">
                        <a:moveTo>
                          <a:pt x="0" y="1986455"/>
                        </a:moveTo>
                        <a:cubicBezTo>
                          <a:pt x="60434" y="1794641"/>
                          <a:pt x="120869" y="1602827"/>
                          <a:pt x="252248" y="1513489"/>
                        </a:cubicBezTo>
                        <a:cubicBezTo>
                          <a:pt x="383627" y="1424151"/>
                          <a:pt x="651642" y="1539765"/>
                          <a:pt x="788276" y="1450427"/>
                        </a:cubicBezTo>
                        <a:cubicBezTo>
                          <a:pt x="924911" y="1361089"/>
                          <a:pt x="930165" y="1077310"/>
                          <a:pt x="1072055" y="977462"/>
                        </a:cubicBezTo>
                        <a:cubicBezTo>
                          <a:pt x="1213945" y="877614"/>
                          <a:pt x="1497724" y="951186"/>
                          <a:pt x="1639614" y="851338"/>
                        </a:cubicBezTo>
                        <a:cubicBezTo>
                          <a:pt x="1781504" y="751490"/>
                          <a:pt x="1786759" y="478220"/>
                          <a:pt x="1923393" y="378372"/>
                        </a:cubicBezTo>
                        <a:cubicBezTo>
                          <a:pt x="2060027" y="278524"/>
                          <a:pt x="2317531" y="315310"/>
                          <a:pt x="2459421" y="252248"/>
                        </a:cubicBezTo>
                        <a:cubicBezTo>
                          <a:pt x="2601311" y="189186"/>
                          <a:pt x="2501462" y="57807"/>
                          <a:pt x="2774731" y="0"/>
                        </a:cubicBezTo>
                      </a:path>
                    </a:pathLst>
                  </a:custGeom>
                  <a:noFill/>
                  <a:ln>
                    <a:solidFill>
                      <a:schemeClr val="accent1">
                        <a:lumMod val="40000"/>
                        <a:lumOff val="60000"/>
                      </a:schemeClr>
                    </a:solidFill>
                    <a:headEnd type="stealth" w="lg" len="lg"/>
                    <a:tailEnd type="non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sp>
                <p:nvSpPr>
                  <p:cNvPr id="19" name="Freeform 18">
                    <a:extLst>
                      <a:ext uri="{FF2B5EF4-FFF2-40B4-BE49-F238E27FC236}">
                        <a16:creationId xmlns:a16="http://schemas.microsoft.com/office/drawing/2014/main" id="{EE055D0B-E7C5-BE4A-8ABA-363AF1EFBEDE}"/>
                      </a:ext>
                    </a:extLst>
                  </p:cNvPr>
                  <p:cNvSpPr/>
                  <p:nvPr/>
                </p:nvSpPr>
                <p:spPr bwMode="auto">
                  <a:xfrm>
                    <a:off x="1891862" y="3390039"/>
                    <a:ext cx="2680138" cy="396834"/>
                  </a:xfrm>
                  <a:custGeom>
                    <a:avLst/>
                    <a:gdLst>
                      <a:gd name="connsiteX0" fmla="*/ 0 w 2680138"/>
                      <a:gd name="connsiteY0" fmla="*/ 172968 h 396834"/>
                      <a:gd name="connsiteX1" fmla="*/ 630621 w 2680138"/>
                      <a:gd name="connsiteY1" fmla="*/ 362154 h 396834"/>
                      <a:gd name="connsiteX2" fmla="*/ 1072055 w 2680138"/>
                      <a:gd name="connsiteY2" fmla="*/ 204499 h 396834"/>
                      <a:gd name="connsiteX3" fmla="*/ 1608083 w 2680138"/>
                      <a:gd name="connsiteY3" fmla="*/ 393685 h 396834"/>
                      <a:gd name="connsiteX4" fmla="*/ 2207172 w 2680138"/>
                      <a:gd name="connsiteY4" fmla="*/ 15313 h 396834"/>
                      <a:gd name="connsiteX5" fmla="*/ 2680138 w 2680138"/>
                      <a:gd name="connsiteY5" fmla="*/ 109906 h 3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138" h="396834">
                        <a:moveTo>
                          <a:pt x="0" y="172968"/>
                        </a:moveTo>
                        <a:cubicBezTo>
                          <a:pt x="225972" y="264933"/>
                          <a:pt x="451945" y="356899"/>
                          <a:pt x="630621" y="362154"/>
                        </a:cubicBezTo>
                        <a:cubicBezTo>
                          <a:pt x="809297" y="367409"/>
                          <a:pt x="909145" y="199244"/>
                          <a:pt x="1072055" y="204499"/>
                        </a:cubicBezTo>
                        <a:cubicBezTo>
                          <a:pt x="1234965" y="209754"/>
                          <a:pt x="1418897" y="425216"/>
                          <a:pt x="1608083" y="393685"/>
                        </a:cubicBezTo>
                        <a:cubicBezTo>
                          <a:pt x="1797269" y="362154"/>
                          <a:pt x="2028496" y="62609"/>
                          <a:pt x="2207172" y="15313"/>
                        </a:cubicBezTo>
                        <a:cubicBezTo>
                          <a:pt x="2385848" y="-31983"/>
                          <a:pt x="2532993" y="38961"/>
                          <a:pt x="2680138" y="109906"/>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sp>
                <p:nvSpPr>
                  <p:cNvPr id="21" name="Freeform 20">
                    <a:extLst>
                      <a:ext uri="{FF2B5EF4-FFF2-40B4-BE49-F238E27FC236}">
                        <a16:creationId xmlns:a16="http://schemas.microsoft.com/office/drawing/2014/main" id="{7E4A9670-18C4-8447-886F-628C00D0C0A4}"/>
                      </a:ext>
                    </a:extLst>
                  </p:cNvPr>
                  <p:cNvSpPr/>
                  <p:nvPr/>
                </p:nvSpPr>
                <p:spPr bwMode="auto">
                  <a:xfrm>
                    <a:off x="1860331" y="3563007"/>
                    <a:ext cx="2680430" cy="957889"/>
                  </a:xfrm>
                  <a:custGeom>
                    <a:avLst/>
                    <a:gdLst>
                      <a:gd name="connsiteX0" fmla="*/ 0 w 2680430"/>
                      <a:gd name="connsiteY0" fmla="*/ 0 h 957889"/>
                      <a:gd name="connsiteX1" fmla="*/ 220717 w 2680430"/>
                      <a:gd name="connsiteY1" fmla="*/ 725214 h 957889"/>
                      <a:gd name="connsiteX2" fmla="*/ 882869 w 2680430"/>
                      <a:gd name="connsiteY2" fmla="*/ 504496 h 957889"/>
                      <a:gd name="connsiteX3" fmla="*/ 1513490 w 2680430"/>
                      <a:gd name="connsiteY3" fmla="*/ 851338 h 957889"/>
                      <a:gd name="connsiteX4" fmla="*/ 2049517 w 2680430"/>
                      <a:gd name="connsiteY4" fmla="*/ 504496 h 957889"/>
                      <a:gd name="connsiteX5" fmla="*/ 2585545 w 2680430"/>
                      <a:gd name="connsiteY5" fmla="*/ 914400 h 957889"/>
                      <a:gd name="connsiteX6" fmla="*/ 2680138 w 2680430"/>
                      <a:gd name="connsiteY6" fmla="*/ 945931 h 95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0430" h="957889">
                        <a:moveTo>
                          <a:pt x="0" y="0"/>
                        </a:moveTo>
                        <a:cubicBezTo>
                          <a:pt x="36786" y="320565"/>
                          <a:pt x="73572" y="641131"/>
                          <a:pt x="220717" y="725214"/>
                        </a:cubicBezTo>
                        <a:cubicBezTo>
                          <a:pt x="367862" y="809297"/>
                          <a:pt x="667407" y="483475"/>
                          <a:pt x="882869" y="504496"/>
                        </a:cubicBezTo>
                        <a:cubicBezTo>
                          <a:pt x="1098331" y="525517"/>
                          <a:pt x="1319049" y="851338"/>
                          <a:pt x="1513490" y="851338"/>
                        </a:cubicBezTo>
                        <a:cubicBezTo>
                          <a:pt x="1707931" y="851338"/>
                          <a:pt x="1870841" y="493986"/>
                          <a:pt x="2049517" y="504496"/>
                        </a:cubicBezTo>
                        <a:cubicBezTo>
                          <a:pt x="2228193" y="515006"/>
                          <a:pt x="2585545" y="914400"/>
                          <a:pt x="2585545" y="914400"/>
                        </a:cubicBezTo>
                        <a:cubicBezTo>
                          <a:pt x="2690649" y="987973"/>
                          <a:pt x="2680138" y="945931"/>
                          <a:pt x="2680138" y="94593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sp>
                <p:nvSpPr>
                  <p:cNvPr id="30" name="TextBox 29">
                    <a:extLst>
                      <a:ext uri="{FF2B5EF4-FFF2-40B4-BE49-F238E27FC236}">
                        <a16:creationId xmlns:a16="http://schemas.microsoft.com/office/drawing/2014/main" id="{63518954-2C9B-F040-BB73-1088992A5D6B}"/>
                      </a:ext>
                    </a:extLst>
                  </p:cNvPr>
                  <p:cNvSpPr txBox="1"/>
                  <p:nvPr/>
                </p:nvSpPr>
                <p:spPr>
                  <a:xfrm>
                    <a:off x="4557262" y="6481942"/>
                    <a:ext cx="369397" cy="655564"/>
                  </a:xfrm>
                  <a:prstGeom prst="rect">
                    <a:avLst/>
                  </a:prstGeom>
                  <a:noFill/>
                </p:spPr>
                <p:txBody>
                  <a:bodyPr wrap="none" lIns="182880" tIns="146304" rIns="182880" bIns="146304" rtlCol="0">
                    <a:spAutoFit/>
                  </a:bodyPr>
                  <a:lstStyle/>
                  <a:p>
                    <a:pPr algn="ctr">
                      <a:lnSpc>
                        <a:spcPct val="90000"/>
                      </a:lnSpc>
                      <a:spcAft>
                        <a:spcPts val="1800"/>
                      </a:spcAft>
                    </a:pPr>
                    <a:endParaRPr lang="en-US" sz="2600" dirty="0">
                      <a:solidFill>
                        <a:schemeClr val="tx1"/>
                      </a:solidFill>
                      <a:latin typeface="+mj-lt"/>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ECE186D-63B8-1242-8D6E-76041DA8E4C1}"/>
                          </a:ext>
                        </a:extLst>
                      </p:cNvPr>
                      <p:cNvSpPr txBox="1"/>
                      <p:nvPr/>
                    </p:nvSpPr>
                    <p:spPr>
                      <a:xfrm>
                        <a:off x="1711723" y="1960373"/>
                        <a:ext cx="2645789" cy="1567096"/>
                      </a:xfrm>
                      <a:prstGeom prst="rect">
                        <a:avLst/>
                      </a:prstGeom>
                      <a:noFill/>
                    </p:spPr>
                    <p:txBody>
                      <a:bodyPr wrap="none" lIns="182880" tIns="146304" rIns="182880" bIns="146304" rtlCol="0">
                        <a:spAutoFit/>
                      </a:bodyPr>
                      <a:lstStyle/>
                      <a:p>
                        <a:pPr algn="ctr">
                          <a:lnSpc>
                            <a:spcPct val="90000"/>
                          </a:lnSpc>
                          <a:spcAft>
                            <a:spcPts val="1800"/>
                          </a:spcAft>
                        </a:pPr>
                        <a:r>
                          <a:rPr lang="en-US" sz="2600" dirty="0">
                            <a:solidFill>
                              <a:srgbClr val="EAABDA"/>
                            </a:solidFill>
                            <a:latin typeface="+mj-lt"/>
                          </a:rPr>
                          <a:t>samples</a:t>
                        </a:r>
                      </a:p>
                      <a:p>
                        <a:pPr algn="ctr">
                          <a:lnSpc>
                            <a:spcPct val="90000"/>
                          </a:lnSpc>
                          <a:spcAft>
                            <a:spcPts val="1800"/>
                          </a:spcAft>
                        </a:pPr>
                        <a14:m>
                          <m:oMathPara xmlns:m="http://schemas.openxmlformats.org/officeDocument/2006/math">
                            <m:oMathParaPr>
                              <m:jc m:val="right"/>
                            </m:oMathParaPr>
                            <m:oMath xmlns:m="http://schemas.openxmlformats.org/officeDocument/2006/math">
                              <m:sSubSup>
                                <m:sSubSupPr>
                                  <m:ctrlPr>
                                    <a:rPr lang="en-US" sz="2600" i="1" smtClean="0">
                                      <a:solidFill>
                                        <a:srgbClr val="EAABDA"/>
                                      </a:solidFill>
                                      <a:latin typeface="Cambria Math" panose="02040503050406030204" pitchFamily="18" charset="0"/>
                                    </a:rPr>
                                  </m:ctrlPr>
                                </m:sSubSupPr>
                                <m:e>
                                  <m:r>
                                    <a:rPr lang="en-US" sz="2600" b="0" i="1" smtClean="0">
                                      <a:solidFill>
                                        <a:srgbClr val="EAABDA"/>
                                      </a:solidFill>
                                      <a:latin typeface="Cambria Math" panose="02040503050406030204" pitchFamily="18" charset="0"/>
                                    </a:rPr>
                                    <m:t>𝑥</m:t>
                                  </m:r>
                                </m:e>
                                <m:sub>
                                  <m:r>
                                    <a:rPr lang="en-US" sz="2600" b="0" i="1" smtClean="0">
                                      <a:solidFill>
                                        <a:srgbClr val="EAABDA"/>
                                      </a:solidFill>
                                      <a:latin typeface="Cambria Math" panose="02040503050406030204" pitchFamily="18" charset="0"/>
                                    </a:rPr>
                                    <m:t>𝑡</m:t>
                                  </m:r>
                                </m:sub>
                                <m:sup>
                                  <m:r>
                                    <a:rPr lang="en-US" sz="2600" b="0" i="1" smtClean="0">
                                      <a:solidFill>
                                        <a:srgbClr val="EAABDA"/>
                                      </a:solidFill>
                                      <a:latin typeface="Cambria Math" panose="02040503050406030204" pitchFamily="18" charset="0"/>
                                    </a:rPr>
                                    <m:t>(</m:t>
                                  </m:r>
                                  <m:r>
                                    <a:rPr lang="en-US" sz="2600" b="0" i="1" smtClean="0">
                                      <a:solidFill>
                                        <a:srgbClr val="EAABDA"/>
                                      </a:solidFill>
                                      <a:latin typeface="Cambria Math" panose="02040503050406030204" pitchFamily="18" charset="0"/>
                                    </a:rPr>
                                    <m:t>𝑖</m:t>
                                  </m:r>
                                  <m:r>
                                    <a:rPr lang="en-US" sz="2600" b="0" i="1" smtClean="0">
                                      <a:solidFill>
                                        <a:srgbClr val="EAABDA"/>
                                      </a:solidFill>
                                      <a:latin typeface="Cambria Math" panose="02040503050406030204" pitchFamily="18" charset="0"/>
                                    </a:rPr>
                                    <m:t>)</m:t>
                                  </m:r>
                                </m:sup>
                              </m:sSubSup>
                              <m:r>
                                <a:rPr lang="en-US" sz="2600" b="0" i="1" smtClean="0">
                                  <a:solidFill>
                                    <a:srgbClr val="EAABDA"/>
                                  </a:solidFill>
                                  <a:latin typeface="Cambria Math" panose="02040503050406030204" pitchFamily="18" charset="0"/>
                                </a:rPr>
                                <m:t>:</m:t>
                              </m:r>
                              <m:r>
                                <a:rPr lang="en-US" sz="2600" b="0" i="1" smtClean="0">
                                  <a:solidFill>
                                    <a:srgbClr val="EAABDA"/>
                                  </a:solidFill>
                                  <a:latin typeface="Cambria Math" panose="02040503050406030204" pitchFamily="18" charset="0"/>
                                </a:rPr>
                                <m:t>𝑖</m:t>
                              </m:r>
                              <m:r>
                                <a:rPr lang="en-US" sz="2600" b="0" i="1" smtClean="0">
                                  <a:solidFill>
                                    <a:srgbClr val="EAABDA"/>
                                  </a:solidFill>
                                  <a:latin typeface="Cambria Math" panose="02040503050406030204" pitchFamily="18" charset="0"/>
                                </a:rPr>
                                <m:t>=1,…,</m:t>
                              </m:r>
                              <m:r>
                                <a:rPr lang="en-US" sz="2600" b="0" i="1" smtClean="0">
                                  <a:solidFill>
                                    <a:srgbClr val="EAABDA"/>
                                  </a:solidFill>
                                  <a:latin typeface="Cambria Math" panose="02040503050406030204" pitchFamily="18" charset="0"/>
                                </a:rPr>
                                <m:t>𝑁</m:t>
                              </m:r>
                            </m:oMath>
                          </m:oMathPara>
                        </a14:m>
                        <a:endParaRPr lang="en-US" sz="2600" dirty="0">
                          <a:solidFill>
                            <a:srgbClr val="EAABDA"/>
                          </a:solidFill>
                          <a:latin typeface="+mj-lt"/>
                        </a:endParaRPr>
                      </a:p>
                    </p:txBody>
                  </p:sp>
                </mc:Choice>
                <mc:Fallback xmlns="">
                  <p:sp>
                    <p:nvSpPr>
                      <p:cNvPr id="32" name="TextBox 31">
                        <a:extLst>
                          <a:ext uri="{FF2B5EF4-FFF2-40B4-BE49-F238E27FC236}">
                            <a16:creationId xmlns:a16="http://schemas.microsoft.com/office/drawing/2014/main" id="{2ECE186D-63B8-1242-8D6E-76041DA8E4C1}"/>
                          </a:ext>
                        </a:extLst>
                      </p:cNvPr>
                      <p:cNvSpPr txBox="1">
                        <a:spLocks noRot="1" noChangeAspect="1" noMove="1" noResize="1" noEditPoints="1" noAdjustHandles="1" noChangeArrowheads="1" noChangeShapeType="1" noTextEdit="1"/>
                      </p:cNvSpPr>
                      <p:nvPr/>
                    </p:nvSpPr>
                    <p:spPr>
                      <a:xfrm>
                        <a:off x="1711723" y="1960373"/>
                        <a:ext cx="2645789" cy="1567096"/>
                      </a:xfrm>
                      <a:prstGeom prst="rect">
                        <a:avLst/>
                      </a:prstGeom>
                      <a:blipFill>
                        <a:blip r:embed="rId4"/>
                        <a:stretch>
                          <a:fillRect/>
                        </a:stretch>
                      </a:blipFill>
                    </p:spPr>
                    <p:txBody>
                      <a:bodyPr/>
                      <a:lstStyle/>
                      <a:p>
                        <a:r>
                          <a:rPr lang="en-US">
                            <a:noFill/>
                          </a:rPr>
                          <a:t> </a:t>
                        </a:r>
                      </a:p>
                    </p:txBody>
                  </p:sp>
                </mc:Fallback>
              </mc:AlternateContent>
              <p:sp>
                <p:nvSpPr>
                  <p:cNvPr id="33" name="Freeform 32">
                    <a:extLst>
                      <a:ext uri="{FF2B5EF4-FFF2-40B4-BE49-F238E27FC236}">
                        <a16:creationId xmlns:a16="http://schemas.microsoft.com/office/drawing/2014/main" id="{5B7A3003-F8D6-8145-B134-19C988B6D4C4}"/>
                      </a:ext>
                    </a:extLst>
                  </p:cNvPr>
                  <p:cNvSpPr/>
                  <p:nvPr/>
                </p:nvSpPr>
                <p:spPr bwMode="auto">
                  <a:xfrm>
                    <a:off x="1852863" y="3565480"/>
                    <a:ext cx="2695074" cy="1937100"/>
                  </a:xfrm>
                  <a:custGeom>
                    <a:avLst/>
                    <a:gdLst>
                      <a:gd name="connsiteX0" fmla="*/ 0 w 2695074"/>
                      <a:gd name="connsiteY0" fmla="*/ 43994 h 1937100"/>
                      <a:gd name="connsiteX1" fmla="*/ 409074 w 2695074"/>
                      <a:gd name="connsiteY1" fmla="*/ 43994 h 1937100"/>
                      <a:gd name="connsiteX2" fmla="*/ 577516 w 2695074"/>
                      <a:gd name="connsiteY2" fmla="*/ 501194 h 1937100"/>
                      <a:gd name="connsiteX3" fmla="*/ 1179095 w 2695074"/>
                      <a:gd name="connsiteY3" fmla="*/ 477131 h 1937100"/>
                      <a:gd name="connsiteX4" fmla="*/ 1491916 w 2695074"/>
                      <a:gd name="connsiteY4" fmla="*/ 934331 h 1937100"/>
                      <a:gd name="connsiteX5" fmla="*/ 2021305 w 2695074"/>
                      <a:gd name="connsiteY5" fmla="*/ 1006520 h 1937100"/>
                      <a:gd name="connsiteX6" fmla="*/ 2141621 w 2695074"/>
                      <a:gd name="connsiteY6" fmla="*/ 1463720 h 1937100"/>
                      <a:gd name="connsiteX7" fmla="*/ 2574758 w 2695074"/>
                      <a:gd name="connsiteY7" fmla="*/ 1511846 h 1937100"/>
                      <a:gd name="connsiteX8" fmla="*/ 2695074 w 2695074"/>
                      <a:gd name="connsiteY8" fmla="*/ 1776541 h 19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5074" h="1937100">
                        <a:moveTo>
                          <a:pt x="0" y="43994"/>
                        </a:moveTo>
                        <a:cubicBezTo>
                          <a:pt x="156411" y="5894"/>
                          <a:pt x="312822" y="-32206"/>
                          <a:pt x="409074" y="43994"/>
                        </a:cubicBezTo>
                        <a:cubicBezTo>
                          <a:pt x="505326" y="120194"/>
                          <a:pt x="449179" y="429004"/>
                          <a:pt x="577516" y="501194"/>
                        </a:cubicBezTo>
                        <a:cubicBezTo>
                          <a:pt x="705853" y="573384"/>
                          <a:pt x="1026695" y="404942"/>
                          <a:pt x="1179095" y="477131"/>
                        </a:cubicBezTo>
                        <a:cubicBezTo>
                          <a:pt x="1331495" y="549320"/>
                          <a:pt x="1351548" y="846100"/>
                          <a:pt x="1491916" y="934331"/>
                        </a:cubicBezTo>
                        <a:cubicBezTo>
                          <a:pt x="1632284" y="1022562"/>
                          <a:pt x="1913021" y="918289"/>
                          <a:pt x="2021305" y="1006520"/>
                        </a:cubicBezTo>
                        <a:cubicBezTo>
                          <a:pt x="2129589" y="1094751"/>
                          <a:pt x="2049379" y="1379499"/>
                          <a:pt x="2141621" y="1463720"/>
                        </a:cubicBezTo>
                        <a:cubicBezTo>
                          <a:pt x="2233863" y="1547941"/>
                          <a:pt x="2482516" y="1459709"/>
                          <a:pt x="2574758" y="1511846"/>
                        </a:cubicBezTo>
                        <a:cubicBezTo>
                          <a:pt x="2667000" y="1563983"/>
                          <a:pt x="1965158" y="2237752"/>
                          <a:pt x="2695074" y="177654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sp>
                <p:nvSpPr>
                  <p:cNvPr id="34" name="Freeform 33">
                    <a:extLst>
                      <a:ext uri="{FF2B5EF4-FFF2-40B4-BE49-F238E27FC236}">
                        <a16:creationId xmlns:a16="http://schemas.microsoft.com/office/drawing/2014/main" id="{1D280DDE-D977-1B4C-A464-D7BE8223CF63}"/>
                      </a:ext>
                    </a:extLst>
                  </p:cNvPr>
                  <p:cNvSpPr/>
                  <p:nvPr/>
                </p:nvSpPr>
                <p:spPr bwMode="auto">
                  <a:xfrm>
                    <a:off x="1741689" y="3609474"/>
                    <a:ext cx="2806247" cy="2141763"/>
                  </a:xfrm>
                  <a:custGeom>
                    <a:avLst/>
                    <a:gdLst>
                      <a:gd name="connsiteX0" fmla="*/ 0 w 2863516"/>
                      <a:gd name="connsiteY0" fmla="*/ 0 h 2141763"/>
                      <a:gd name="connsiteX1" fmla="*/ 360947 w 2863516"/>
                      <a:gd name="connsiteY1" fmla="*/ 986589 h 2141763"/>
                      <a:gd name="connsiteX2" fmla="*/ 1010653 w 2863516"/>
                      <a:gd name="connsiteY2" fmla="*/ 1130968 h 2141763"/>
                      <a:gd name="connsiteX3" fmla="*/ 1275347 w 2863516"/>
                      <a:gd name="connsiteY3" fmla="*/ 1612231 h 2141763"/>
                      <a:gd name="connsiteX4" fmla="*/ 2045368 w 2863516"/>
                      <a:gd name="connsiteY4" fmla="*/ 1515979 h 2141763"/>
                      <a:gd name="connsiteX5" fmla="*/ 2430379 w 2863516"/>
                      <a:gd name="connsiteY5" fmla="*/ 2045368 h 2141763"/>
                      <a:gd name="connsiteX6" fmla="*/ 2863516 w 2863516"/>
                      <a:gd name="connsiteY6" fmla="*/ 2141621 h 2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516" h="2141763">
                        <a:moveTo>
                          <a:pt x="0" y="0"/>
                        </a:moveTo>
                        <a:cubicBezTo>
                          <a:pt x="96252" y="399047"/>
                          <a:pt x="192505" y="798094"/>
                          <a:pt x="360947" y="986589"/>
                        </a:cubicBezTo>
                        <a:cubicBezTo>
                          <a:pt x="529389" y="1175084"/>
                          <a:pt x="858253" y="1026694"/>
                          <a:pt x="1010653" y="1130968"/>
                        </a:cubicBezTo>
                        <a:cubicBezTo>
                          <a:pt x="1163053" y="1235242"/>
                          <a:pt x="1102895" y="1548063"/>
                          <a:pt x="1275347" y="1612231"/>
                        </a:cubicBezTo>
                        <a:cubicBezTo>
                          <a:pt x="1447800" y="1676400"/>
                          <a:pt x="1852863" y="1443790"/>
                          <a:pt x="2045368" y="1515979"/>
                        </a:cubicBezTo>
                        <a:cubicBezTo>
                          <a:pt x="2237873" y="1588168"/>
                          <a:pt x="2294021" y="1941094"/>
                          <a:pt x="2430379" y="2045368"/>
                        </a:cubicBezTo>
                        <a:cubicBezTo>
                          <a:pt x="2566737" y="2149642"/>
                          <a:pt x="2863516" y="2141621"/>
                          <a:pt x="2863516" y="214162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sp>
                <p:nvSpPr>
                  <p:cNvPr id="2" name="Oval 1">
                    <a:extLst>
                      <a:ext uri="{FF2B5EF4-FFF2-40B4-BE49-F238E27FC236}">
                        <a16:creationId xmlns:a16="http://schemas.microsoft.com/office/drawing/2014/main" id="{5E30061E-8871-BE48-B406-1C24161649ED}"/>
                      </a:ext>
                    </a:extLst>
                  </p:cNvPr>
                  <p:cNvSpPr/>
                  <p:nvPr/>
                </p:nvSpPr>
                <p:spPr bwMode="auto">
                  <a:xfrm>
                    <a:off x="1573034" y="3463926"/>
                    <a:ext cx="337312" cy="283779"/>
                  </a:xfrm>
                  <a:prstGeom prst="ellipse">
                    <a:avLst/>
                  </a:prstGeom>
                  <a:solidFill>
                    <a:srgbClr val="989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grpSp>
        <p:cxnSp>
          <p:nvCxnSpPr>
            <p:cNvPr id="22" name="Straight Connector 21">
              <a:extLst>
                <a:ext uri="{FF2B5EF4-FFF2-40B4-BE49-F238E27FC236}">
                  <a16:creationId xmlns:a16="http://schemas.microsoft.com/office/drawing/2014/main" id="{F646D668-9AC0-0848-BF46-6D4009A1F81E}"/>
                </a:ext>
              </a:extLst>
            </p:cNvPr>
            <p:cNvCxnSpPr>
              <a:cxnSpLocks/>
            </p:cNvCxnSpPr>
            <p:nvPr/>
          </p:nvCxnSpPr>
          <p:spPr>
            <a:xfrm>
              <a:off x="5053037" y="2450357"/>
              <a:ext cx="0" cy="385064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22">
              <a:extLst>
                <a:ext uri="{FF2B5EF4-FFF2-40B4-BE49-F238E27FC236}">
                  <a16:creationId xmlns:a16="http://schemas.microsoft.com/office/drawing/2014/main" id="{D8A06837-1A38-0247-923F-5514CBF0BB7B}"/>
                </a:ext>
              </a:extLst>
            </p:cNvPr>
            <p:cNvSpPr/>
            <p:nvPr/>
          </p:nvSpPr>
          <p:spPr bwMode="auto">
            <a:xfrm>
              <a:off x="2211572" y="3700130"/>
              <a:ext cx="2785730" cy="1214165"/>
            </a:xfrm>
            <a:custGeom>
              <a:avLst/>
              <a:gdLst>
                <a:gd name="connsiteX0" fmla="*/ 0 w 2785730"/>
                <a:gd name="connsiteY0" fmla="*/ 0 h 1214165"/>
                <a:gd name="connsiteX1" fmla="*/ 340242 w 2785730"/>
                <a:gd name="connsiteY1" fmla="*/ 191386 h 1214165"/>
                <a:gd name="connsiteX2" fmla="*/ 467833 w 2785730"/>
                <a:gd name="connsiteY2" fmla="*/ 489098 h 1214165"/>
                <a:gd name="connsiteX3" fmla="*/ 914400 w 2785730"/>
                <a:gd name="connsiteY3" fmla="*/ 595423 h 1214165"/>
                <a:gd name="connsiteX4" fmla="*/ 1297172 w 2785730"/>
                <a:gd name="connsiteY4" fmla="*/ 616689 h 1214165"/>
                <a:gd name="connsiteX5" fmla="*/ 1552354 w 2785730"/>
                <a:gd name="connsiteY5" fmla="*/ 1020726 h 1214165"/>
                <a:gd name="connsiteX6" fmla="*/ 1956391 w 2785730"/>
                <a:gd name="connsiteY6" fmla="*/ 1212112 h 1214165"/>
                <a:gd name="connsiteX7" fmla="*/ 2339163 w 2785730"/>
                <a:gd name="connsiteY7" fmla="*/ 1127051 h 1214165"/>
                <a:gd name="connsiteX8" fmla="*/ 2785730 w 2785730"/>
                <a:gd name="connsiteY8" fmla="*/ 1020726 h 121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5730" h="1214165">
                  <a:moveTo>
                    <a:pt x="0" y="0"/>
                  </a:moveTo>
                  <a:cubicBezTo>
                    <a:pt x="131135" y="54935"/>
                    <a:pt x="262270" y="109870"/>
                    <a:pt x="340242" y="191386"/>
                  </a:cubicBezTo>
                  <a:cubicBezTo>
                    <a:pt x="418214" y="272902"/>
                    <a:pt x="372140" y="421759"/>
                    <a:pt x="467833" y="489098"/>
                  </a:cubicBezTo>
                  <a:cubicBezTo>
                    <a:pt x="563526" y="556438"/>
                    <a:pt x="776177" y="574158"/>
                    <a:pt x="914400" y="595423"/>
                  </a:cubicBezTo>
                  <a:cubicBezTo>
                    <a:pt x="1052623" y="616688"/>
                    <a:pt x="1190846" y="545805"/>
                    <a:pt x="1297172" y="616689"/>
                  </a:cubicBezTo>
                  <a:cubicBezTo>
                    <a:pt x="1403498" y="687573"/>
                    <a:pt x="1442484" y="921489"/>
                    <a:pt x="1552354" y="1020726"/>
                  </a:cubicBezTo>
                  <a:cubicBezTo>
                    <a:pt x="1662224" y="1119963"/>
                    <a:pt x="1825256" y="1194391"/>
                    <a:pt x="1956391" y="1212112"/>
                  </a:cubicBezTo>
                  <a:cubicBezTo>
                    <a:pt x="2087526" y="1229833"/>
                    <a:pt x="2339163" y="1127051"/>
                    <a:pt x="2339163" y="1127051"/>
                  </a:cubicBezTo>
                  <a:cubicBezTo>
                    <a:pt x="2477386" y="1095153"/>
                    <a:pt x="2594344" y="956931"/>
                    <a:pt x="2785730" y="1020726"/>
                  </a:cubicBezTo>
                </a:path>
              </a:pathLst>
            </a:custGeom>
            <a:noFill/>
            <a:ln>
              <a:solidFill>
                <a:srgbClr val="EAA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1E5C2FE-74C3-F948-8298-923523B49EDC}"/>
                  </a:ext>
                </a:extLst>
              </p:cNvPr>
              <p:cNvSpPr txBox="1"/>
              <p:nvPr/>
            </p:nvSpPr>
            <p:spPr>
              <a:xfrm>
                <a:off x="1944994" y="6359175"/>
                <a:ext cx="595484" cy="886397"/>
              </a:xfrm>
              <a:prstGeom prst="rect">
                <a:avLst/>
              </a:prstGeom>
              <a:noFill/>
            </p:spPr>
            <p:txBody>
              <a:bodyPr wrap="none" lIns="182880" tIns="146304" rIns="182880" bIns="146304" rtlCol="0">
                <a:spAutoFit/>
              </a:bodyPr>
              <a:lstStyle/>
              <a:p>
                <a:pPr algn="ctr">
                  <a:lnSpc>
                    <a:spcPct val="90000"/>
                  </a:lnSpc>
                  <a:spcAft>
                    <a:spcPts val="18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𝑡</m:t>
                      </m:r>
                    </m:oMath>
                  </m:oMathPara>
                </a14:m>
                <a:endParaRPr lang="en-US" sz="2600" dirty="0">
                  <a:solidFill>
                    <a:schemeClr val="tx1"/>
                  </a:solidFill>
                </a:endParaRPr>
              </a:p>
            </p:txBody>
          </p:sp>
        </mc:Choice>
        <mc:Fallback xmlns="">
          <p:sp>
            <p:nvSpPr>
              <p:cNvPr id="24" name="TextBox 23">
                <a:extLst>
                  <a:ext uri="{FF2B5EF4-FFF2-40B4-BE49-F238E27FC236}">
                    <a16:creationId xmlns:a16="http://schemas.microsoft.com/office/drawing/2014/main" id="{41E5C2FE-74C3-F948-8298-923523B49EDC}"/>
                  </a:ext>
                </a:extLst>
              </p:cNvPr>
              <p:cNvSpPr txBox="1">
                <a:spLocks noRot="1" noChangeAspect="1" noMove="1" noResize="1" noEditPoints="1" noAdjustHandles="1" noChangeArrowheads="1" noChangeShapeType="1" noTextEdit="1"/>
              </p:cNvSpPr>
              <p:nvPr/>
            </p:nvSpPr>
            <p:spPr>
              <a:xfrm>
                <a:off x="1944994" y="6359175"/>
                <a:ext cx="595484" cy="88639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9B3B8D9-0501-1F4A-9542-F2ED8F15D602}"/>
                  </a:ext>
                </a:extLst>
              </p:cNvPr>
              <p:cNvSpPr txBox="1"/>
              <p:nvPr/>
            </p:nvSpPr>
            <p:spPr>
              <a:xfrm>
                <a:off x="4524184" y="6359175"/>
                <a:ext cx="1176541" cy="886397"/>
              </a:xfrm>
              <a:prstGeom prst="rect">
                <a:avLst/>
              </a:prstGeom>
              <a:noFill/>
            </p:spPr>
            <p:txBody>
              <a:bodyPr wrap="none" lIns="182880" tIns="146304" rIns="182880" bIns="146304" rtlCol="0">
                <a:spAutoFit/>
              </a:bodyPr>
              <a:lstStyle/>
              <a:p>
                <a:pPr algn="ctr">
                  <a:lnSpc>
                    <a:spcPct val="90000"/>
                  </a:lnSpc>
                  <a:spcAft>
                    <a:spcPts val="1800"/>
                  </a:spcAft>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𝑡</m:t>
                      </m:r>
                      <m:r>
                        <a:rPr lang="en-US" sz="2600" b="0" i="0" smtClean="0">
                          <a:latin typeface="Cambria Math" panose="02040503050406030204" pitchFamily="18" charset="0"/>
                        </a:rPr>
                        <m:t>+1</m:t>
                      </m:r>
                    </m:oMath>
                  </m:oMathPara>
                </a14:m>
                <a:endParaRPr lang="en-US" sz="2600" dirty="0">
                  <a:solidFill>
                    <a:schemeClr val="tx1"/>
                  </a:solidFill>
                </a:endParaRPr>
              </a:p>
            </p:txBody>
          </p:sp>
        </mc:Choice>
        <mc:Fallback xmlns="">
          <p:sp>
            <p:nvSpPr>
              <p:cNvPr id="26" name="TextBox 25">
                <a:extLst>
                  <a:ext uri="{FF2B5EF4-FFF2-40B4-BE49-F238E27FC236}">
                    <a16:creationId xmlns:a16="http://schemas.microsoft.com/office/drawing/2014/main" id="{19B3B8D9-0501-1F4A-9542-F2ED8F15D602}"/>
                  </a:ext>
                </a:extLst>
              </p:cNvPr>
              <p:cNvSpPr txBox="1">
                <a:spLocks noRot="1" noChangeAspect="1" noMove="1" noResize="1" noEditPoints="1" noAdjustHandles="1" noChangeArrowheads="1" noChangeShapeType="1" noTextEdit="1"/>
              </p:cNvSpPr>
              <p:nvPr/>
            </p:nvSpPr>
            <p:spPr>
              <a:xfrm>
                <a:off x="4524184" y="6359175"/>
                <a:ext cx="1176541" cy="88639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DDEA57-EACD-4F40-9B86-0D933CCFC831}"/>
                  </a:ext>
                </a:extLst>
              </p:cNvPr>
              <p:cNvSpPr txBox="1"/>
              <p:nvPr/>
            </p:nvSpPr>
            <p:spPr>
              <a:xfrm>
                <a:off x="9136969" y="617788"/>
                <a:ext cx="4719369" cy="1827680"/>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r>
                        <a:rPr lang="en-US" sz="3200" i="1" smtClean="0">
                          <a:gradFill>
                            <a:gsLst>
                              <a:gs pos="2917">
                                <a:schemeClr val="tx1"/>
                              </a:gs>
                              <a:gs pos="30000">
                                <a:schemeClr val="tx1"/>
                              </a:gs>
                            </a:gsLst>
                            <a:lin ang="5400000" scaled="0"/>
                          </a:gradFill>
                          <a:latin typeface="Cambria Math" panose="02040503050406030204" pitchFamily="18" charset="0"/>
                        </a:rPr>
                        <m:t>𝑙</m:t>
                      </m:r>
                      <m:d>
                        <m:dPr>
                          <m:ctrlPr>
                            <a:rPr lang="en-US" sz="3200" i="1">
                              <a:gradFill>
                                <a:gsLst>
                                  <a:gs pos="2917">
                                    <a:schemeClr val="tx1"/>
                                  </a:gs>
                                  <a:gs pos="30000">
                                    <a:schemeClr val="tx1"/>
                                  </a:gs>
                                </a:gsLst>
                                <a:lin ang="5400000" scaled="0"/>
                              </a:gradFill>
                              <a:latin typeface="Cambria Math" panose="02040503050406030204" pitchFamily="18" charset="0"/>
                            </a:rPr>
                          </m:ctrlPr>
                        </m:dPr>
                        <m:e>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i="1">
                                  <a:latin typeface="Cambria Math" panose="02040503050406030204" pitchFamily="18" charset="0"/>
                                </a:rPr>
                                <m:t>𝑥</m:t>
                              </m:r>
                            </m:e>
                            <m:sub>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0</m:t>
                                  </m:r>
                                </m:sub>
                              </m:sSub>
                              <m:r>
                                <a:rPr lang="en-US" sz="3200" i="1">
                                  <a:latin typeface="Cambria Math" panose="02040503050406030204" pitchFamily="18" charset="0"/>
                                </a:rPr>
                                <m:t>:</m:t>
                              </m:r>
                              <m:r>
                                <a:rPr lang="en-US" sz="3200" i="1">
                                  <a:latin typeface="Cambria Math" panose="02040503050406030204" pitchFamily="18" charset="0"/>
                                </a:rPr>
                                <m:t>𝑇</m:t>
                              </m:r>
                            </m:sub>
                          </m:sSub>
                          <m:r>
                            <a:rPr lang="en-US" sz="3200" i="1">
                              <a:gradFill>
                                <a:gsLst>
                                  <a:gs pos="2917">
                                    <a:schemeClr val="tx1"/>
                                  </a:gs>
                                  <a:gs pos="30000">
                                    <a:schemeClr val="tx1"/>
                                  </a:gs>
                                </a:gsLst>
                                <a:lin ang="5400000" scaled="0"/>
                              </a:gradFill>
                              <a:latin typeface="Cambria Math" panose="02040503050406030204" pitchFamily="18" charset="0"/>
                            </a:rPr>
                            <m:t>|</m:t>
                          </m:r>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i="1">
                              <a:latin typeface="Cambria Math" panose="02040503050406030204" pitchFamily="18" charset="0"/>
                            </a:rPr>
                            <m:t> </m:t>
                          </m:r>
                        </m:e>
                      </m:d>
                      <m:r>
                        <a:rPr lang="en-US" sz="3200" b="0" i="1" smtClean="0">
                          <a:latin typeface="Cambria Math" panose="02040503050406030204" pitchFamily="18" charset="0"/>
                        </a:rPr>
                        <m:t>=</m:t>
                      </m:r>
                      <m:nary>
                        <m:naryPr>
                          <m:chr m:val="∏"/>
                          <m:ctrlPr>
                            <a:rPr lang="en-US" sz="320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𝑡</m:t>
                              </m:r>
                            </m:e>
                            <m:sub>
                              <m:r>
                                <a:rPr lang="en-US" sz="3200" b="0" i="1" smtClean="0">
                                  <a:gradFill>
                                    <a:gsLst>
                                      <a:gs pos="2917">
                                        <a:schemeClr val="tx1"/>
                                      </a:gs>
                                      <a:gs pos="30000">
                                        <a:schemeClr val="tx1"/>
                                      </a:gs>
                                    </a:gsLst>
                                    <a:lin ang="5400000" scaled="0"/>
                                  </a:gradFill>
                                  <a:latin typeface="Cambria Math" panose="02040503050406030204" pitchFamily="18" charset="0"/>
                                </a:rPr>
                                <m:t>0</m:t>
                              </m:r>
                            </m:sub>
                          </m:sSub>
                        </m:sub>
                        <m:sup>
                          <m:r>
                            <a:rPr lang="en-US" sz="3200" b="0" i="1" smtClean="0">
                              <a:gradFill>
                                <a:gsLst>
                                  <a:gs pos="2917">
                                    <a:schemeClr val="tx1"/>
                                  </a:gs>
                                  <a:gs pos="30000">
                                    <a:schemeClr val="tx1"/>
                                  </a:gs>
                                </a:gsLst>
                                <a:lin ang="5400000" scaled="0"/>
                              </a:gradFill>
                              <a:latin typeface="Cambria Math" panose="02040503050406030204" pitchFamily="18" charset="0"/>
                            </a:rPr>
                            <m:t>𝑇</m:t>
                          </m:r>
                        </m:sup>
                        <m:e>
                          <m:r>
                            <a:rPr lang="en-US" sz="3200" b="0" i="1" smtClean="0">
                              <a:gradFill>
                                <a:gsLst>
                                  <a:gs pos="2917">
                                    <a:schemeClr val="tx1"/>
                                  </a:gs>
                                  <a:gs pos="30000">
                                    <a:schemeClr val="tx1"/>
                                  </a:gs>
                                </a:gsLst>
                                <a:lin ang="5400000" scaled="0"/>
                              </a:gradFill>
                              <a:latin typeface="Cambria Math" panose="02040503050406030204" pitchFamily="18" charset="0"/>
                            </a:rPr>
                            <m:t>𝑙</m:t>
                          </m:r>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𝑥</m:t>
                              </m:r>
                            </m:e>
                            <m:sub>
                              <m:r>
                                <a:rPr lang="en-US" sz="3200" b="0" i="1" smtClean="0">
                                  <a:gradFill>
                                    <a:gsLst>
                                      <a:gs pos="2917">
                                        <a:schemeClr val="tx1"/>
                                      </a:gs>
                                      <a:gs pos="30000">
                                        <a:schemeClr val="tx1"/>
                                      </a:gs>
                                    </a:gsLst>
                                    <a:lin ang="5400000" scaled="0"/>
                                  </a:gradFill>
                                  <a:latin typeface="Cambria Math" panose="02040503050406030204" pitchFamily="18" charset="0"/>
                                </a:rPr>
                                <m:t>𝑡</m:t>
                              </m:r>
                            </m:sub>
                          </m:sSub>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e>
                      </m:nary>
                    </m:oMath>
                  </m:oMathPara>
                </a14:m>
                <a:endParaRPr lang="en-US" sz="3200" dirty="0">
                  <a:gradFill>
                    <a:gsLst>
                      <a:gs pos="2917">
                        <a:schemeClr val="tx1"/>
                      </a:gs>
                      <a:gs pos="30000">
                        <a:schemeClr val="tx1"/>
                      </a:gs>
                    </a:gsLst>
                    <a:lin ang="5400000" scaled="0"/>
                  </a:gradFill>
                </a:endParaRPr>
              </a:p>
            </p:txBody>
          </p:sp>
        </mc:Choice>
        <mc:Fallback xmlns="">
          <p:sp>
            <p:nvSpPr>
              <p:cNvPr id="27" name="TextBox 26">
                <a:extLst>
                  <a:ext uri="{FF2B5EF4-FFF2-40B4-BE49-F238E27FC236}">
                    <a16:creationId xmlns:a16="http://schemas.microsoft.com/office/drawing/2014/main" id="{FCDDEA57-EACD-4F40-9B86-0D933CCFC831}"/>
                  </a:ext>
                </a:extLst>
              </p:cNvPr>
              <p:cNvSpPr txBox="1">
                <a:spLocks noRot="1" noChangeAspect="1" noMove="1" noResize="1" noEditPoints="1" noAdjustHandles="1" noChangeArrowheads="1" noChangeShapeType="1" noTextEdit="1"/>
              </p:cNvSpPr>
              <p:nvPr/>
            </p:nvSpPr>
            <p:spPr>
              <a:xfrm>
                <a:off x="9136969" y="617788"/>
                <a:ext cx="4719369" cy="182768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4611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3ABC0F-8149-4A45-AF08-32CF6ECC741D}"/>
              </a:ext>
            </a:extLst>
          </p:cNvPr>
          <p:cNvSpPr>
            <a:spLocks noGrp="1"/>
          </p:cNvSpPr>
          <p:nvPr>
            <p:ph type="title"/>
          </p:nvPr>
        </p:nvSpPr>
        <p:spPr>
          <a:xfrm>
            <a:off x="323088" y="347413"/>
            <a:ext cx="13987008" cy="1079598"/>
          </a:xfrm>
        </p:spPr>
        <p:txBody>
          <a:bodyPr/>
          <a:lstStyle/>
          <a:p>
            <a:r>
              <a:rPr lang="en-US" dirty="0">
                <a:latin typeface="+mj-lt"/>
              </a:rPr>
              <a:t>Monte Carlo Simulation</a:t>
            </a:r>
          </a:p>
        </p:txBody>
      </p:sp>
      <p:sp>
        <p:nvSpPr>
          <p:cNvPr id="37" name="Rectangle 36">
            <a:extLst>
              <a:ext uri="{FF2B5EF4-FFF2-40B4-BE49-F238E27FC236}">
                <a16:creationId xmlns:a16="http://schemas.microsoft.com/office/drawing/2014/main" id="{5B447AC3-13C2-A14B-BBC1-69BEBFF71A0D}"/>
              </a:ext>
            </a:extLst>
          </p:cNvPr>
          <p:cNvSpPr/>
          <p:nvPr/>
        </p:nvSpPr>
        <p:spPr>
          <a:xfrm>
            <a:off x="9731630" y="294713"/>
            <a:ext cx="3316934" cy="461665"/>
          </a:xfrm>
          <a:prstGeom prst="rect">
            <a:avLst/>
          </a:prstGeom>
        </p:spPr>
        <p:txBody>
          <a:bodyPr wrap="none">
            <a:spAutoFit/>
          </a:bodyPr>
          <a:lstStyle/>
          <a:p>
            <a:pPr algn="ctr"/>
            <a:r>
              <a:rPr lang="en-US" sz="2400" dirty="0">
                <a:latin typeface="+mj-lt"/>
              </a:rPr>
              <a:t>Closed-form Likelihood</a:t>
            </a:r>
            <a:endParaRPr lang="en-US" dirty="0">
              <a:latin typeface="+mj-lt"/>
            </a:endParaRP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F26E8D6-E012-0C44-AE3F-95CBFB153458}"/>
                  </a:ext>
                </a:extLst>
              </p:cNvPr>
              <p:cNvSpPr/>
              <p:nvPr/>
            </p:nvSpPr>
            <p:spPr>
              <a:xfrm>
                <a:off x="9136969" y="3154145"/>
                <a:ext cx="5162182" cy="14770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gradFill>
                                <a:gsLst>
                                  <a:gs pos="2917">
                                    <a:schemeClr val="tx1"/>
                                  </a:gs>
                                  <a:gs pos="30000">
                                    <a:schemeClr val="tx1"/>
                                  </a:gs>
                                </a:gsLst>
                                <a:lin ang="5400000" scaled="0"/>
                              </a:gradFill>
                              <a:latin typeface="Cambria Math" panose="02040503050406030204" pitchFamily="18" charset="0"/>
                            </a:rPr>
                          </m:ctrlPr>
                        </m:accPr>
                        <m:e>
                          <m:r>
                            <a:rPr lang="en-US" sz="3200" i="1">
                              <a:gradFill>
                                <a:gsLst>
                                  <a:gs pos="2917">
                                    <a:schemeClr val="tx1"/>
                                  </a:gs>
                                  <a:gs pos="30000">
                                    <a:schemeClr val="tx1"/>
                                  </a:gs>
                                </a:gsLst>
                                <a:lin ang="5400000" scaled="0"/>
                              </a:gradFill>
                              <a:latin typeface="Cambria Math" panose="02040503050406030204" pitchFamily="18" charset="0"/>
                            </a:rPr>
                            <m:t>𝑙</m:t>
                          </m:r>
                        </m:e>
                      </m:acc>
                      <m:d>
                        <m:dPr>
                          <m:ctrlPr>
                            <a:rPr lang="en-US" sz="3200" i="1">
                              <a:gradFill>
                                <a:gsLst>
                                  <a:gs pos="2917">
                                    <a:schemeClr val="tx1"/>
                                  </a:gs>
                                  <a:gs pos="30000">
                                    <a:schemeClr val="tx1"/>
                                  </a:gs>
                                </a:gsLst>
                                <a:lin ang="5400000" scaled="0"/>
                              </a:gradFill>
                              <a:latin typeface="Cambria Math" panose="02040503050406030204" pitchFamily="18" charset="0"/>
                            </a:rPr>
                          </m:ctrlPr>
                        </m:dPr>
                        <m:e>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b="0" i="1" smtClean="0">
                                  <a:latin typeface="Cambria Math" panose="02040503050406030204" pitchFamily="18" charset="0"/>
                                </a:rPr>
                                <m:t>𝑡</m:t>
                              </m:r>
                            </m:sub>
                            <m:sup>
                              <m:r>
                                <a:rPr lang="en-US" sz="3200" i="1">
                                  <a:latin typeface="Cambria Math" panose="02040503050406030204" pitchFamily="18" charset="0"/>
                                </a:rPr>
                                <m:t>(1:</m:t>
                              </m:r>
                              <m:r>
                                <a:rPr lang="en-US" sz="3200" i="1">
                                  <a:latin typeface="Cambria Math" panose="02040503050406030204" pitchFamily="18" charset="0"/>
                                </a:rPr>
                                <m:t>𝑁</m:t>
                              </m:r>
                              <m:r>
                                <a:rPr lang="en-US" sz="3200" i="1">
                                  <a:latin typeface="Cambria Math" panose="02040503050406030204" pitchFamily="18" charset="0"/>
                                </a:rPr>
                                <m:t>)</m:t>
                              </m:r>
                            </m:sup>
                          </m:sSubSup>
                          <m:r>
                            <a:rPr lang="en-US" sz="3200" i="1">
                              <a:gradFill>
                                <a:gsLst>
                                  <a:gs pos="2917">
                                    <a:schemeClr val="tx1"/>
                                  </a:gs>
                                  <a:gs pos="30000">
                                    <a:schemeClr val="tx1"/>
                                  </a:gs>
                                </a:gsLst>
                                <a:lin ang="5400000" scaled="0"/>
                              </a:gradFill>
                              <a:latin typeface="Cambria Math" panose="02040503050406030204" pitchFamily="18" charset="0"/>
                            </a:rPr>
                            <m:t>|</m:t>
                          </m:r>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i="1">
                              <a:latin typeface="Cambria Math" panose="02040503050406030204" pitchFamily="18" charset="0"/>
                            </a:rPr>
                            <m:t> </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𝑁</m:t>
                          </m:r>
                        </m:den>
                      </m:f>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𝑁</m:t>
                          </m:r>
                        </m:sup>
                        <m:e>
                          <m:r>
                            <a:rPr lang="en-US" sz="3200" b="0" i="1" smtClean="0">
                              <a:latin typeface="Cambria Math" panose="02040503050406030204" pitchFamily="18" charset="0"/>
                            </a:rPr>
                            <m:t>𝑤</m:t>
                          </m:r>
                          <m:r>
                            <a:rPr lang="en-US" sz="3200" b="0" i="1" smtClean="0">
                              <a:latin typeface="Cambria Math" panose="02040503050406030204" pitchFamily="18" charset="0"/>
                            </a:rPr>
                            <m:t>(</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up>
                              <m:r>
                                <a:rPr lang="en-US" sz="3200" b="0" i="1" smtClean="0">
                                  <a:latin typeface="Cambria Math" panose="02040503050406030204" pitchFamily="18" charset="0"/>
                                </a:rPr>
                                <m:t>(</m:t>
                              </m:r>
                              <m:r>
                                <a:rPr lang="en-US" sz="3200" b="0" i="1" smtClean="0">
                                  <a:latin typeface="Cambria Math" panose="02040503050406030204" pitchFamily="18" charset="0"/>
                                </a:rPr>
                                <m:t>𝑖</m:t>
                              </m:r>
                              <m:r>
                                <a:rPr lang="en-US" sz="3200" b="0" i="1" smtClean="0">
                                  <a:latin typeface="Cambria Math" panose="02040503050406030204" pitchFamily="18" charset="0"/>
                                </a:rPr>
                                <m:t>)</m:t>
                              </m:r>
                            </m:sup>
                          </m:sSubSup>
                          <m:r>
                            <a:rPr lang="en-US" sz="3200" b="0" i="1" smtClean="0">
                              <a:latin typeface="Cambria Math" panose="02040503050406030204" pitchFamily="18" charset="0"/>
                            </a:rPr>
                            <m:t>)</m:t>
                          </m:r>
                        </m:e>
                      </m:nary>
                    </m:oMath>
                  </m:oMathPara>
                </a14:m>
                <a:endParaRPr lang="en-US" sz="3200" dirty="0"/>
              </a:p>
            </p:txBody>
          </p:sp>
        </mc:Choice>
        <mc:Fallback xmlns="">
          <p:sp>
            <p:nvSpPr>
              <p:cNvPr id="42" name="Rectangle 41">
                <a:extLst>
                  <a:ext uri="{FF2B5EF4-FFF2-40B4-BE49-F238E27FC236}">
                    <a16:creationId xmlns:a16="http://schemas.microsoft.com/office/drawing/2014/main" id="{3F26E8D6-E012-0C44-AE3F-95CBFB153458}"/>
                  </a:ext>
                </a:extLst>
              </p:cNvPr>
              <p:cNvSpPr>
                <a:spLocks noRot="1" noChangeAspect="1" noMove="1" noResize="1" noEditPoints="1" noAdjustHandles="1" noChangeArrowheads="1" noChangeShapeType="1" noTextEdit="1"/>
              </p:cNvSpPr>
              <p:nvPr/>
            </p:nvSpPr>
            <p:spPr>
              <a:xfrm>
                <a:off x="9136969" y="3154145"/>
                <a:ext cx="5162182" cy="1477071"/>
              </a:xfrm>
              <a:prstGeom prst="rect">
                <a:avLst/>
              </a:prstGeom>
              <a:blipFill>
                <a:blip r:embed="rId4"/>
                <a:stretch>
                  <a:fillRect t="-102542" r="-490" b="-160169"/>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F47B2D5A-8C8F-634D-8DFF-63EDC67B21EB}"/>
              </a:ext>
            </a:extLst>
          </p:cNvPr>
          <p:cNvSpPr/>
          <p:nvPr/>
        </p:nvSpPr>
        <p:spPr>
          <a:xfrm>
            <a:off x="9891088" y="2708615"/>
            <a:ext cx="3291286" cy="461665"/>
          </a:xfrm>
          <a:prstGeom prst="rect">
            <a:avLst/>
          </a:prstGeom>
        </p:spPr>
        <p:txBody>
          <a:bodyPr wrap="none">
            <a:spAutoFit/>
          </a:bodyPr>
          <a:lstStyle/>
          <a:p>
            <a:pPr algn="ctr"/>
            <a:r>
              <a:rPr lang="en-US" sz="2400" dirty="0">
                <a:latin typeface="+mj-lt"/>
              </a:rPr>
              <a:t>Monte Carlo Likelihood</a:t>
            </a:r>
            <a:endParaRPr lang="en-US" dirty="0">
              <a:latin typeface="+mj-lt"/>
            </a:endParaRPr>
          </a:p>
        </p:txBody>
      </p:sp>
      <p:grpSp>
        <p:nvGrpSpPr>
          <p:cNvPr id="12" name="Group 11">
            <a:extLst>
              <a:ext uri="{FF2B5EF4-FFF2-40B4-BE49-F238E27FC236}">
                <a16:creationId xmlns:a16="http://schemas.microsoft.com/office/drawing/2014/main" id="{4058DE86-7623-E147-8607-BCDC2D145F8D}"/>
              </a:ext>
            </a:extLst>
          </p:cNvPr>
          <p:cNvGrpSpPr/>
          <p:nvPr/>
        </p:nvGrpSpPr>
        <p:grpSpPr>
          <a:xfrm>
            <a:off x="518473" y="1909573"/>
            <a:ext cx="7821613" cy="5622109"/>
            <a:chOff x="518473" y="1909573"/>
            <a:chExt cx="7821613" cy="5622109"/>
          </a:xfrm>
        </p:grpSpPr>
        <p:sp>
          <p:nvSpPr>
            <p:cNvPr id="11" name="Freeform 10">
              <a:extLst>
                <a:ext uri="{FF2B5EF4-FFF2-40B4-BE49-F238E27FC236}">
                  <a16:creationId xmlns:a16="http://schemas.microsoft.com/office/drawing/2014/main" id="{512EC2E4-DE59-804A-B210-EB71FC4571F2}"/>
                </a:ext>
              </a:extLst>
            </p:cNvPr>
            <p:cNvSpPr/>
            <p:nvPr/>
          </p:nvSpPr>
          <p:spPr bwMode="auto">
            <a:xfrm>
              <a:off x="2254102" y="3615070"/>
              <a:ext cx="2721935" cy="1511374"/>
            </a:xfrm>
            <a:custGeom>
              <a:avLst/>
              <a:gdLst>
                <a:gd name="connsiteX0" fmla="*/ 0 w 2721935"/>
                <a:gd name="connsiteY0" fmla="*/ 0 h 1511374"/>
                <a:gd name="connsiteX1" fmla="*/ 489098 w 2721935"/>
                <a:gd name="connsiteY1" fmla="*/ 829339 h 1511374"/>
                <a:gd name="connsiteX2" fmla="*/ 1509824 w 2721935"/>
                <a:gd name="connsiteY2" fmla="*/ 574158 h 1511374"/>
                <a:gd name="connsiteX3" fmla="*/ 1828800 w 2721935"/>
                <a:gd name="connsiteY3" fmla="*/ 914400 h 1511374"/>
                <a:gd name="connsiteX4" fmla="*/ 1956391 w 2721935"/>
                <a:gd name="connsiteY4" fmla="*/ 1339702 h 1511374"/>
                <a:gd name="connsiteX5" fmla="*/ 2381693 w 2721935"/>
                <a:gd name="connsiteY5" fmla="*/ 1509823 h 1511374"/>
                <a:gd name="connsiteX6" fmla="*/ 2721935 w 2721935"/>
                <a:gd name="connsiteY6" fmla="*/ 1254642 h 15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1935" h="1511374">
                  <a:moveTo>
                    <a:pt x="0" y="0"/>
                  </a:moveTo>
                  <a:cubicBezTo>
                    <a:pt x="118730" y="366823"/>
                    <a:pt x="237461" y="733646"/>
                    <a:pt x="489098" y="829339"/>
                  </a:cubicBezTo>
                  <a:cubicBezTo>
                    <a:pt x="740735" y="925032"/>
                    <a:pt x="1286540" y="559981"/>
                    <a:pt x="1509824" y="574158"/>
                  </a:cubicBezTo>
                  <a:cubicBezTo>
                    <a:pt x="1733108" y="588335"/>
                    <a:pt x="1754372" y="786809"/>
                    <a:pt x="1828800" y="914400"/>
                  </a:cubicBezTo>
                  <a:cubicBezTo>
                    <a:pt x="1903228" y="1041991"/>
                    <a:pt x="1864242" y="1240465"/>
                    <a:pt x="1956391" y="1339702"/>
                  </a:cubicBezTo>
                  <a:cubicBezTo>
                    <a:pt x="2048540" y="1438939"/>
                    <a:pt x="2254102" y="1524000"/>
                    <a:pt x="2381693" y="1509823"/>
                  </a:cubicBezTo>
                  <a:cubicBezTo>
                    <a:pt x="2509284" y="1495646"/>
                    <a:pt x="2615609" y="1375144"/>
                    <a:pt x="2721935" y="1254642"/>
                  </a:cubicBezTo>
                </a:path>
              </a:pathLst>
            </a:custGeom>
            <a:noFill/>
            <a:ln>
              <a:solidFill>
                <a:srgbClr val="EAA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0B6F7849-82BD-0743-AB27-429BEDBB53B6}"/>
                </a:ext>
              </a:extLst>
            </p:cNvPr>
            <p:cNvGrpSpPr/>
            <p:nvPr/>
          </p:nvGrpSpPr>
          <p:grpSpPr>
            <a:xfrm>
              <a:off x="518473" y="1909573"/>
              <a:ext cx="6446937" cy="5622109"/>
              <a:chOff x="61273" y="1960373"/>
              <a:chExt cx="6446937" cy="5622109"/>
            </a:xfrm>
          </p:grpSpPr>
          <p:sp>
            <p:nvSpPr>
              <p:cNvPr id="6" name="TextBox 5">
                <a:extLst>
                  <a:ext uri="{FF2B5EF4-FFF2-40B4-BE49-F238E27FC236}">
                    <a16:creationId xmlns:a16="http://schemas.microsoft.com/office/drawing/2014/main" id="{0BAA3A93-9250-8146-BB67-61915B5275CD}"/>
                  </a:ext>
                </a:extLst>
              </p:cNvPr>
              <p:cNvSpPr txBox="1"/>
              <p:nvPr/>
            </p:nvSpPr>
            <p:spPr>
              <a:xfrm>
                <a:off x="2388286" y="6843818"/>
                <a:ext cx="1292662"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Time</a:t>
                </a:r>
              </a:p>
            </p:txBody>
          </p:sp>
          <p:grpSp>
            <p:nvGrpSpPr>
              <p:cNvPr id="39" name="Group 38">
                <a:extLst>
                  <a:ext uri="{FF2B5EF4-FFF2-40B4-BE49-F238E27FC236}">
                    <a16:creationId xmlns:a16="http://schemas.microsoft.com/office/drawing/2014/main" id="{43EEAD5F-8AFD-B346-9A4D-A2F667F8C0FC}"/>
                  </a:ext>
                </a:extLst>
              </p:cNvPr>
              <p:cNvGrpSpPr/>
              <p:nvPr/>
            </p:nvGrpSpPr>
            <p:grpSpPr>
              <a:xfrm>
                <a:off x="61273" y="1960373"/>
                <a:ext cx="6446937" cy="4412570"/>
                <a:chOff x="61273" y="1960373"/>
                <a:chExt cx="6446937" cy="441257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27DC47-73E3-6341-A32A-86DA864ACFDB}"/>
                        </a:ext>
                      </a:extLst>
                    </p:cNvPr>
                    <p:cNvSpPr txBox="1"/>
                    <p:nvPr/>
                  </p:nvSpPr>
                  <p:spPr>
                    <a:xfrm>
                      <a:off x="61273" y="3239949"/>
                      <a:ext cx="1511761" cy="655564"/>
                    </a:xfrm>
                    <a:prstGeom prst="rect">
                      <a:avLst/>
                    </a:prstGeom>
                    <a:noFill/>
                  </p:spPr>
                  <p:txBody>
                    <a:bodyPr wrap="none" lIns="182880" tIns="146304" rIns="182880" bIns="146304" rtlCol="0">
                      <a:spAutoFit/>
                    </a:bodyPr>
                    <a:lstStyle/>
                    <a:p>
                      <a:pPr algn="ctr">
                        <a:lnSpc>
                          <a:spcPct val="90000"/>
                        </a:lnSpc>
                        <a:spcAft>
                          <a:spcPts val="1800"/>
                        </a:spcAft>
                      </a:pPr>
                      <a:r>
                        <a:rPr lang="en-US" sz="2600" b="1" dirty="0">
                          <a:solidFill>
                            <a:schemeClr val="accent2">
                              <a:lumMod val="40000"/>
                              <a:lumOff val="60000"/>
                            </a:schemeClr>
                          </a:solidFill>
                          <a:latin typeface="+mj-lt"/>
                        </a:rPr>
                        <a:t>state</a:t>
                      </a:r>
                      <a:r>
                        <a:rPr lang="en-US" sz="2600" b="1" dirty="0">
                          <a:solidFill>
                            <a:schemeClr val="accent2">
                              <a:lumMod val="40000"/>
                              <a:lumOff val="60000"/>
                            </a:schemeClr>
                          </a:solidFill>
                        </a:rPr>
                        <a:t> </a:t>
                      </a:r>
                      <a14:m>
                        <m:oMath xmlns:m="http://schemas.openxmlformats.org/officeDocument/2006/math">
                          <m:sSub>
                            <m:sSubPr>
                              <m:ctrlPr>
                                <a:rPr lang="en-US" sz="2600" b="1" i="1" smtClean="0">
                                  <a:solidFill>
                                    <a:schemeClr val="accent2">
                                      <a:lumMod val="40000"/>
                                      <a:lumOff val="60000"/>
                                    </a:schemeClr>
                                  </a:solidFill>
                                  <a:latin typeface="Cambria Math" panose="02040503050406030204" pitchFamily="18" charset="0"/>
                                </a:rPr>
                              </m:ctrlPr>
                            </m:sSubPr>
                            <m:e>
                              <m:r>
                                <a:rPr lang="en-US" sz="2600" b="1" i="1" smtClean="0">
                                  <a:solidFill>
                                    <a:schemeClr val="accent2">
                                      <a:lumMod val="40000"/>
                                      <a:lumOff val="60000"/>
                                    </a:schemeClr>
                                  </a:solidFill>
                                  <a:latin typeface="Cambria Math" panose="02040503050406030204" pitchFamily="18" charset="0"/>
                                </a:rPr>
                                <m:t>𝒙</m:t>
                              </m:r>
                            </m:e>
                            <m:sub>
                              <m:r>
                                <a:rPr lang="en-US" sz="2600" b="1" i="1" smtClean="0">
                                  <a:solidFill>
                                    <a:schemeClr val="accent2">
                                      <a:lumMod val="40000"/>
                                      <a:lumOff val="60000"/>
                                    </a:schemeClr>
                                  </a:solidFill>
                                  <a:latin typeface="Cambria Math" panose="02040503050406030204" pitchFamily="18" charset="0"/>
                                </a:rPr>
                                <m:t>𝒕</m:t>
                              </m:r>
                            </m:sub>
                          </m:sSub>
                        </m:oMath>
                      </a14:m>
                      <a:endParaRPr lang="en-US" sz="2600" b="1" dirty="0">
                        <a:solidFill>
                          <a:schemeClr val="accent2">
                            <a:lumMod val="40000"/>
                            <a:lumOff val="60000"/>
                          </a:schemeClr>
                        </a:solidFill>
                      </a:endParaRPr>
                    </a:p>
                  </p:txBody>
                </p:sp>
              </mc:Choice>
              <mc:Fallback xmlns="">
                <p:sp>
                  <p:nvSpPr>
                    <p:cNvPr id="10" name="TextBox 9">
                      <a:extLst>
                        <a:ext uri="{FF2B5EF4-FFF2-40B4-BE49-F238E27FC236}">
                          <a16:creationId xmlns:a16="http://schemas.microsoft.com/office/drawing/2014/main" id="{6927DC47-73E3-6341-A32A-86DA864ACFDB}"/>
                        </a:ext>
                      </a:extLst>
                    </p:cNvPr>
                    <p:cNvSpPr txBox="1">
                      <a:spLocks noRot="1" noChangeAspect="1" noMove="1" noResize="1" noEditPoints="1" noAdjustHandles="1" noChangeArrowheads="1" noChangeShapeType="1" noTextEdit="1"/>
                    </p:cNvSpPr>
                    <p:nvPr/>
                  </p:nvSpPr>
                  <p:spPr>
                    <a:xfrm>
                      <a:off x="61273" y="3239949"/>
                      <a:ext cx="1511761" cy="655564"/>
                    </a:xfrm>
                    <a:prstGeom prst="rect">
                      <a:avLst/>
                    </a:prstGeom>
                    <a:blipFill>
                      <a:blip r:embed="rId5"/>
                      <a:stretch>
                        <a:fillRect b="-5660"/>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33236FB9-7ECD-804D-BD6B-86C0D7BC0D43}"/>
                    </a:ext>
                  </a:extLst>
                </p:cNvPr>
                <p:cNvGrpSpPr/>
                <p:nvPr/>
              </p:nvGrpSpPr>
              <p:grpSpPr>
                <a:xfrm>
                  <a:off x="660400" y="1960373"/>
                  <a:ext cx="5847810" cy="4412570"/>
                  <a:chOff x="660400" y="1960373"/>
                  <a:chExt cx="5847810" cy="4412570"/>
                </a:xfrm>
              </p:grpSpPr>
              <p:cxnSp>
                <p:nvCxnSpPr>
                  <p:cNvPr id="4" name="Straight Arrow Connector 3">
                    <a:extLst>
                      <a:ext uri="{FF2B5EF4-FFF2-40B4-BE49-F238E27FC236}">
                        <a16:creationId xmlns:a16="http://schemas.microsoft.com/office/drawing/2014/main" id="{C747A4A7-8AC6-1B4C-AA3C-55CAB32D8C03}"/>
                      </a:ext>
                    </a:extLst>
                  </p:cNvPr>
                  <p:cNvCxnSpPr>
                    <a:cxnSpLocks/>
                  </p:cNvCxnSpPr>
                  <p:nvPr/>
                </p:nvCxnSpPr>
                <p:spPr>
                  <a:xfrm>
                    <a:off x="660400" y="6352178"/>
                    <a:ext cx="5462981" cy="20765"/>
                  </a:xfrm>
                  <a:prstGeom prst="straightConnector1">
                    <a:avLst/>
                  </a:prstGeom>
                  <a:ln w="762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41897D-1CF4-854F-A7A8-A1B511FE1DC3}"/>
                      </a:ext>
                    </a:extLst>
                  </p:cNvPr>
                  <p:cNvCxnSpPr>
                    <a:cxnSpLocks/>
                  </p:cNvCxnSpPr>
                  <p:nvPr/>
                </p:nvCxnSpPr>
                <p:spPr>
                  <a:xfrm>
                    <a:off x="1741690" y="2501157"/>
                    <a:ext cx="0" cy="385064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780C8B-BF3F-374B-8FA2-9C998D802411}"/>
                      </a:ext>
                    </a:extLst>
                  </p:cNvPr>
                  <p:cNvCxnSpPr>
                    <a:cxnSpLocks/>
                  </p:cNvCxnSpPr>
                  <p:nvPr/>
                </p:nvCxnSpPr>
                <p:spPr>
                  <a:xfrm>
                    <a:off x="4570437" y="2478314"/>
                    <a:ext cx="0" cy="385064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9AF48781-8E8A-DC4C-8134-D6989DA64FAA}"/>
                      </a:ext>
                    </a:extLst>
                  </p:cNvPr>
                  <p:cNvSpPr/>
                  <p:nvPr/>
                </p:nvSpPr>
                <p:spPr bwMode="auto">
                  <a:xfrm rot="15772375">
                    <a:off x="1835417" y="3631786"/>
                    <a:ext cx="2710686" cy="2381503"/>
                  </a:xfrm>
                  <a:custGeom>
                    <a:avLst/>
                    <a:gdLst>
                      <a:gd name="connsiteX0" fmla="*/ 0 w 2774731"/>
                      <a:gd name="connsiteY0" fmla="*/ 1986455 h 1986455"/>
                      <a:gd name="connsiteX1" fmla="*/ 252248 w 2774731"/>
                      <a:gd name="connsiteY1" fmla="*/ 1513489 h 1986455"/>
                      <a:gd name="connsiteX2" fmla="*/ 788276 w 2774731"/>
                      <a:gd name="connsiteY2" fmla="*/ 1450427 h 1986455"/>
                      <a:gd name="connsiteX3" fmla="*/ 1072055 w 2774731"/>
                      <a:gd name="connsiteY3" fmla="*/ 977462 h 1986455"/>
                      <a:gd name="connsiteX4" fmla="*/ 1639614 w 2774731"/>
                      <a:gd name="connsiteY4" fmla="*/ 851338 h 1986455"/>
                      <a:gd name="connsiteX5" fmla="*/ 1923393 w 2774731"/>
                      <a:gd name="connsiteY5" fmla="*/ 378372 h 1986455"/>
                      <a:gd name="connsiteX6" fmla="*/ 2459421 w 2774731"/>
                      <a:gd name="connsiteY6" fmla="*/ 252248 h 1986455"/>
                      <a:gd name="connsiteX7" fmla="*/ 2774731 w 2774731"/>
                      <a:gd name="connsiteY7" fmla="*/ 0 h 19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4731" h="1986455">
                        <a:moveTo>
                          <a:pt x="0" y="1986455"/>
                        </a:moveTo>
                        <a:cubicBezTo>
                          <a:pt x="60434" y="1794641"/>
                          <a:pt x="120869" y="1602827"/>
                          <a:pt x="252248" y="1513489"/>
                        </a:cubicBezTo>
                        <a:cubicBezTo>
                          <a:pt x="383627" y="1424151"/>
                          <a:pt x="651642" y="1539765"/>
                          <a:pt x="788276" y="1450427"/>
                        </a:cubicBezTo>
                        <a:cubicBezTo>
                          <a:pt x="924911" y="1361089"/>
                          <a:pt x="930165" y="1077310"/>
                          <a:pt x="1072055" y="977462"/>
                        </a:cubicBezTo>
                        <a:cubicBezTo>
                          <a:pt x="1213945" y="877614"/>
                          <a:pt x="1497724" y="951186"/>
                          <a:pt x="1639614" y="851338"/>
                        </a:cubicBezTo>
                        <a:cubicBezTo>
                          <a:pt x="1781504" y="751490"/>
                          <a:pt x="1786759" y="478220"/>
                          <a:pt x="1923393" y="378372"/>
                        </a:cubicBezTo>
                        <a:cubicBezTo>
                          <a:pt x="2060027" y="278524"/>
                          <a:pt x="2317531" y="315310"/>
                          <a:pt x="2459421" y="252248"/>
                        </a:cubicBezTo>
                        <a:cubicBezTo>
                          <a:pt x="2601311" y="189186"/>
                          <a:pt x="2501462" y="57807"/>
                          <a:pt x="2774731" y="0"/>
                        </a:cubicBezTo>
                      </a:path>
                    </a:pathLst>
                  </a:custGeom>
                  <a:noFill/>
                  <a:ln>
                    <a:solidFill>
                      <a:schemeClr val="accent1">
                        <a:lumMod val="40000"/>
                        <a:lumOff val="60000"/>
                      </a:schemeClr>
                    </a:solidFill>
                    <a:headEnd type="stealth" w="lg" len="lg"/>
                    <a:tailEnd type="non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EE055D0B-E7C5-BE4A-8ABA-363AF1EFBEDE}"/>
                      </a:ext>
                    </a:extLst>
                  </p:cNvPr>
                  <p:cNvSpPr/>
                  <p:nvPr/>
                </p:nvSpPr>
                <p:spPr bwMode="auto">
                  <a:xfrm>
                    <a:off x="1891862" y="3390039"/>
                    <a:ext cx="2680138" cy="396834"/>
                  </a:xfrm>
                  <a:custGeom>
                    <a:avLst/>
                    <a:gdLst>
                      <a:gd name="connsiteX0" fmla="*/ 0 w 2680138"/>
                      <a:gd name="connsiteY0" fmla="*/ 172968 h 396834"/>
                      <a:gd name="connsiteX1" fmla="*/ 630621 w 2680138"/>
                      <a:gd name="connsiteY1" fmla="*/ 362154 h 396834"/>
                      <a:gd name="connsiteX2" fmla="*/ 1072055 w 2680138"/>
                      <a:gd name="connsiteY2" fmla="*/ 204499 h 396834"/>
                      <a:gd name="connsiteX3" fmla="*/ 1608083 w 2680138"/>
                      <a:gd name="connsiteY3" fmla="*/ 393685 h 396834"/>
                      <a:gd name="connsiteX4" fmla="*/ 2207172 w 2680138"/>
                      <a:gd name="connsiteY4" fmla="*/ 15313 h 396834"/>
                      <a:gd name="connsiteX5" fmla="*/ 2680138 w 2680138"/>
                      <a:gd name="connsiteY5" fmla="*/ 109906 h 3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138" h="396834">
                        <a:moveTo>
                          <a:pt x="0" y="172968"/>
                        </a:moveTo>
                        <a:cubicBezTo>
                          <a:pt x="225972" y="264933"/>
                          <a:pt x="451945" y="356899"/>
                          <a:pt x="630621" y="362154"/>
                        </a:cubicBezTo>
                        <a:cubicBezTo>
                          <a:pt x="809297" y="367409"/>
                          <a:pt x="909145" y="199244"/>
                          <a:pt x="1072055" y="204499"/>
                        </a:cubicBezTo>
                        <a:cubicBezTo>
                          <a:pt x="1234965" y="209754"/>
                          <a:pt x="1418897" y="425216"/>
                          <a:pt x="1608083" y="393685"/>
                        </a:cubicBezTo>
                        <a:cubicBezTo>
                          <a:pt x="1797269" y="362154"/>
                          <a:pt x="2028496" y="62609"/>
                          <a:pt x="2207172" y="15313"/>
                        </a:cubicBezTo>
                        <a:cubicBezTo>
                          <a:pt x="2385848" y="-31983"/>
                          <a:pt x="2532993" y="38961"/>
                          <a:pt x="2680138" y="109906"/>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1" name="Freeform 20">
                    <a:extLst>
                      <a:ext uri="{FF2B5EF4-FFF2-40B4-BE49-F238E27FC236}">
                        <a16:creationId xmlns:a16="http://schemas.microsoft.com/office/drawing/2014/main" id="{7E4A9670-18C4-8447-886F-628C00D0C0A4}"/>
                      </a:ext>
                    </a:extLst>
                  </p:cNvPr>
                  <p:cNvSpPr/>
                  <p:nvPr/>
                </p:nvSpPr>
                <p:spPr bwMode="auto">
                  <a:xfrm>
                    <a:off x="1860331" y="3563007"/>
                    <a:ext cx="2680430" cy="957889"/>
                  </a:xfrm>
                  <a:custGeom>
                    <a:avLst/>
                    <a:gdLst>
                      <a:gd name="connsiteX0" fmla="*/ 0 w 2680430"/>
                      <a:gd name="connsiteY0" fmla="*/ 0 h 957889"/>
                      <a:gd name="connsiteX1" fmla="*/ 220717 w 2680430"/>
                      <a:gd name="connsiteY1" fmla="*/ 725214 h 957889"/>
                      <a:gd name="connsiteX2" fmla="*/ 882869 w 2680430"/>
                      <a:gd name="connsiteY2" fmla="*/ 504496 h 957889"/>
                      <a:gd name="connsiteX3" fmla="*/ 1513490 w 2680430"/>
                      <a:gd name="connsiteY3" fmla="*/ 851338 h 957889"/>
                      <a:gd name="connsiteX4" fmla="*/ 2049517 w 2680430"/>
                      <a:gd name="connsiteY4" fmla="*/ 504496 h 957889"/>
                      <a:gd name="connsiteX5" fmla="*/ 2585545 w 2680430"/>
                      <a:gd name="connsiteY5" fmla="*/ 914400 h 957889"/>
                      <a:gd name="connsiteX6" fmla="*/ 2680138 w 2680430"/>
                      <a:gd name="connsiteY6" fmla="*/ 945931 h 95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0430" h="957889">
                        <a:moveTo>
                          <a:pt x="0" y="0"/>
                        </a:moveTo>
                        <a:cubicBezTo>
                          <a:pt x="36786" y="320565"/>
                          <a:pt x="73572" y="641131"/>
                          <a:pt x="220717" y="725214"/>
                        </a:cubicBezTo>
                        <a:cubicBezTo>
                          <a:pt x="367862" y="809297"/>
                          <a:pt x="667407" y="483475"/>
                          <a:pt x="882869" y="504496"/>
                        </a:cubicBezTo>
                        <a:cubicBezTo>
                          <a:pt x="1098331" y="525517"/>
                          <a:pt x="1319049" y="851338"/>
                          <a:pt x="1513490" y="851338"/>
                        </a:cubicBezTo>
                        <a:cubicBezTo>
                          <a:pt x="1707931" y="851338"/>
                          <a:pt x="1870841" y="493986"/>
                          <a:pt x="2049517" y="504496"/>
                        </a:cubicBezTo>
                        <a:cubicBezTo>
                          <a:pt x="2228193" y="515006"/>
                          <a:pt x="2585545" y="914400"/>
                          <a:pt x="2585545" y="914400"/>
                        </a:cubicBezTo>
                        <a:cubicBezTo>
                          <a:pt x="2690649" y="987973"/>
                          <a:pt x="2680138" y="945931"/>
                          <a:pt x="2680138" y="94593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68E7E37-216D-FE44-B58D-52AF99D8100B}"/>
                      </a:ext>
                    </a:extLst>
                  </p:cNvPr>
                  <p:cNvSpPr/>
                  <p:nvPr/>
                </p:nvSpPr>
                <p:spPr bwMode="auto">
                  <a:xfrm>
                    <a:off x="4401781" y="4840066"/>
                    <a:ext cx="337312" cy="283779"/>
                  </a:xfrm>
                  <a:prstGeom prst="ellipse">
                    <a:avLst/>
                  </a:prstGeom>
                  <a:solidFill>
                    <a:srgbClr val="989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79B5461-1B07-1441-9B4D-D0A9420A6DCE}"/>
                          </a:ext>
                        </a:extLst>
                      </p:cNvPr>
                      <p:cNvSpPr txBox="1"/>
                      <p:nvPr/>
                    </p:nvSpPr>
                    <p:spPr>
                      <a:xfrm>
                        <a:off x="4679055" y="4656903"/>
                        <a:ext cx="1829155" cy="655564"/>
                      </a:xfrm>
                      <a:prstGeom prst="rect">
                        <a:avLst/>
                      </a:prstGeom>
                      <a:noFill/>
                    </p:spPr>
                    <p:txBody>
                      <a:bodyPr wrap="none" lIns="182880" tIns="146304" rIns="182880" bIns="146304" rtlCol="0">
                        <a:spAutoFit/>
                      </a:bodyPr>
                      <a:lstStyle/>
                      <a:p>
                        <a:pPr algn="ctr">
                          <a:lnSpc>
                            <a:spcPct val="90000"/>
                          </a:lnSpc>
                          <a:spcAft>
                            <a:spcPts val="1800"/>
                          </a:spcAft>
                        </a:pPr>
                        <a:r>
                          <a:rPr lang="en-US" sz="2600" b="1" dirty="0">
                            <a:solidFill>
                              <a:schemeClr val="accent2">
                                <a:lumMod val="40000"/>
                                <a:lumOff val="60000"/>
                              </a:schemeClr>
                            </a:solidFill>
                            <a:latin typeface="+mj-lt"/>
                          </a:rPr>
                          <a:t>state</a:t>
                        </a:r>
                        <a:r>
                          <a:rPr lang="en-US" sz="2600" b="1" dirty="0">
                            <a:solidFill>
                              <a:schemeClr val="accent2">
                                <a:lumMod val="40000"/>
                                <a:lumOff val="60000"/>
                              </a:schemeClr>
                            </a:solidFill>
                          </a:rPr>
                          <a:t> </a:t>
                        </a:r>
                        <a14:m>
                          <m:oMath xmlns:m="http://schemas.openxmlformats.org/officeDocument/2006/math">
                            <m:sSub>
                              <m:sSubPr>
                                <m:ctrlPr>
                                  <a:rPr lang="en-US" sz="2600" b="1" i="1" smtClean="0">
                                    <a:solidFill>
                                      <a:schemeClr val="accent2">
                                        <a:lumMod val="40000"/>
                                        <a:lumOff val="60000"/>
                                      </a:schemeClr>
                                    </a:solidFill>
                                    <a:latin typeface="Cambria Math" panose="02040503050406030204" pitchFamily="18" charset="0"/>
                                  </a:rPr>
                                </m:ctrlPr>
                              </m:sSubPr>
                              <m:e>
                                <m:r>
                                  <a:rPr lang="en-US" sz="2600" b="1" i="1" smtClean="0">
                                    <a:solidFill>
                                      <a:schemeClr val="accent2">
                                        <a:lumMod val="40000"/>
                                        <a:lumOff val="60000"/>
                                      </a:schemeClr>
                                    </a:solidFill>
                                    <a:latin typeface="Cambria Math" panose="02040503050406030204" pitchFamily="18" charset="0"/>
                                  </a:rPr>
                                  <m:t>𝒙</m:t>
                                </m:r>
                              </m:e>
                              <m:sub>
                                <m:r>
                                  <a:rPr lang="en-US" sz="2600" b="1" i="1" smtClean="0">
                                    <a:solidFill>
                                      <a:schemeClr val="accent2">
                                        <a:lumMod val="40000"/>
                                        <a:lumOff val="60000"/>
                                      </a:schemeClr>
                                    </a:solidFill>
                                    <a:latin typeface="Cambria Math" panose="02040503050406030204" pitchFamily="18" charset="0"/>
                                  </a:rPr>
                                  <m:t>𝒕</m:t>
                                </m:r>
                                <m:r>
                                  <a:rPr lang="en-US" sz="2600" b="1" i="1" smtClean="0">
                                    <a:solidFill>
                                      <a:schemeClr val="accent2">
                                        <a:lumMod val="40000"/>
                                        <a:lumOff val="60000"/>
                                      </a:schemeClr>
                                    </a:solidFill>
                                    <a:latin typeface="Cambria Math" panose="02040503050406030204" pitchFamily="18" charset="0"/>
                                  </a:rPr>
                                  <m:t>+</m:t>
                                </m:r>
                                <m:r>
                                  <a:rPr lang="en-US" sz="2600" b="1" i="1" smtClean="0">
                                    <a:solidFill>
                                      <a:schemeClr val="accent2">
                                        <a:lumMod val="40000"/>
                                        <a:lumOff val="60000"/>
                                      </a:schemeClr>
                                    </a:solidFill>
                                    <a:latin typeface="Cambria Math" panose="02040503050406030204" pitchFamily="18" charset="0"/>
                                  </a:rPr>
                                  <m:t>𝟏</m:t>
                                </m:r>
                              </m:sub>
                            </m:sSub>
                          </m:oMath>
                        </a14:m>
                        <a:endParaRPr lang="en-US" sz="2600" b="1" dirty="0">
                          <a:solidFill>
                            <a:schemeClr val="accent2">
                              <a:lumMod val="40000"/>
                              <a:lumOff val="60000"/>
                            </a:schemeClr>
                          </a:solidFill>
                        </a:endParaRPr>
                      </a:p>
                    </p:txBody>
                  </p:sp>
                </mc:Choice>
                <mc:Fallback xmlns="">
                  <p:sp>
                    <p:nvSpPr>
                      <p:cNvPr id="23" name="TextBox 22">
                        <a:extLst>
                          <a:ext uri="{FF2B5EF4-FFF2-40B4-BE49-F238E27FC236}">
                            <a16:creationId xmlns:a16="http://schemas.microsoft.com/office/drawing/2014/main" id="{579B5461-1B07-1441-9B4D-D0A9420A6DCE}"/>
                          </a:ext>
                        </a:extLst>
                      </p:cNvPr>
                      <p:cNvSpPr txBox="1">
                        <a:spLocks noRot="1" noChangeAspect="1" noMove="1" noResize="1" noEditPoints="1" noAdjustHandles="1" noChangeArrowheads="1" noChangeShapeType="1" noTextEdit="1"/>
                      </p:cNvSpPr>
                      <p:nvPr/>
                    </p:nvSpPr>
                    <p:spPr>
                      <a:xfrm>
                        <a:off x="4679055" y="4656903"/>
                        <a:ext cx="1829155" cy="655564"/>
                      </a:xfrm>
                      <a:prstGeom prst="rect">
                        <a:avLst/>
                      </a:prstGeom>
                      <a:blipFill>
                        <a:blip r:embed="rId6"/>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ECE186D-63B8-1242-8D6E-76041DA8E4C1}"/>
                          </a:ext>
                        </a:extLst>
                      </p:cNvPr>
                      <p:cNvSpPr txBox="1"/>
                      <p:nvPr/>
                    </p:nvSpPr>
                    <p:spPr>
                      <a:xfrm>
                        <a:off x="1711723" y="1960373"/>
                        <a:ext cx="2645789" cy="1567096"/>
                      </a:xfrm>
                      <a:prstGeom prst="rect">
                        <a:avLst/>
                      </a:prstGeom>
                      <a:noFill/>
                    </p:spPr>
                    <p:txBody>
                      <a:bodyPr wrap="none" lIns="182880" tIns="146304" rIns="182880" bIns="146304" rtlCol="0">
                        <a:spAutoFit/>
                      </a:bodyPr>
                      <a:lstStyle/>
                      <a:p>
                        <a:pPr algn="ctr">
                          <a:lnSpc>
                            <a:spcPct val="90000"/>
                          </a:lnSpc>
                          <a:spcAft>
                            <a:spcPts val="1800"/>
                          </a:spcAft>
                        </a:pPr>
                        <a:r>
                          <a:rPr lang="en-US" sz="2600" dirty="0">
                            <a:solidFill>
                              <a:srgbClr val="EAABDA"/>
                            </a:solidFill>
                            <a:latin typeface="+mj-lt"/>
                          </a:rPr>
                          <a:t>samples</a:t>
                        </a:r>
                      </a:p>
                      <a:p>
                        <a:pPr algn="ctr">
                          <a:lnSpc>
                            <a:spcPct val="90000"/>
                          </a:lnSpc>
                          <a:spcAft>
                            <a:spcPts val="1800"/>
                          </a:spcAft>
                        </a:pPr>
                        <a14:m>
                          <m:oMathPara xmlns:m="http://schemas.openxmlformats.org/officeDocument/2006/math">
                            <m:oMathParaPr>
                              <m:jc m:val="right"/>
                            </m:oMathParaPr>
                            <m:oMath xmlns:m="http://schemas.openxmlformats.org/officeDocument/2006/math">
                              <m:sSubSup>
                                <m:sSubSupPr>
                                  <m:ctrlPr>
                                    <a:rPr lang="en-US" sz="2600" i="1" smtClean="0">
                                      <a:solidFill>
                                        <a:srgbClr val="EAABDA"/>
                                      </a:solidFill>
                                      <a:latin typeface="Cambria Math" panose="02040503050406030204" pitchFamily="18" charset="0"/>
                                    </a:rPr>
                                  </m:ctrlPr>
                                </m:sSubSupPr>
                                <m:e>
                                  <m:r>
                                    <a:rPr lang="en-US" sz="2600" b="0" i="1" smtClean="0">
                                      <a:solidFill>
                                        <a:srgbClr val="EAABDA"/>
                                      </a:solidFill>
                                      <a:latin typeface="Cambria Math" panose="02040503050406030204" pitchFamily="18" charset="0"/>
                                    </a:rPr>
                                    <m:t>𝑥</m:t>
                                  </m:r>
                                </m:e>
                                <m:sub>
                                  <m:r>
                                    <a:rPr lang="en-US" sz="2600" b="0" i="1" smtClean="0">
                                      <a:solidFill>
                                        <a:srgbClr val="EAABDA"/>
                                      </a:solidFill>
                                      <a:latin typeface="Cambria Math" panose="02040503050406030204" pitchFamily="18" charset="0"/>
                                    </a:rPr>
                                    <m:t>𝑡</m:t>
                                  </m:r>
                                </m:sub>
                                <m:sup>
                                  <m:r>
                                    <a:rPr lang="en-US" sz="2600" b="0" i="1" smtClean="0">
                                      <a:solidFill>
                                        <a:srgbClr val="EAABDA"/>
                                      </a:solidFill>
                                      <a:latin typeface="Cambria Math" panose="02040503050406030204" pitchFamily="18" charset="0"/>
                                    </a:rPr>
                                    <m:t>(</m:t>
                                  </m:r>
                                  <m:r>
                                    <a:rPr lang="en-US" sz="2600" b="0" i="1" smtClean="0">
                                      <a:solidFill>
                                        <a:srgbClr val="EAABDA"/>
                                      </a:solidFill>
                                      <a:latin typeface="Cambria Math" panose="02040503050406030204" pitchFamily="18" charset="0"/>
                                    </a:rPr>
                                    <m:t>𝑖</m:t>
                                  </m:r>
                                  <m:r>
                                    <a:rPr lang="en-US" sz="2600" b="0" i="1" smtClean="0">
                                      <a:solidFill>
                                        <a:srgbClr val="EAABDA"/>
                                      </a:solidFill>
                                      <a:latin typeface="Cambria Math" panose="02040503050406030204" pitchFamily="18" charset="0"/>
                                    </a:rPr>
                                    <m:t>)</m:t>
                                  </m:r>
                                </m:sup>
                              </m:sSubSup>
                              <m:r>
                                <a:rPr lang="en-US" sz="2600" b="0" i="1" smtClean="0">
                                  <a:solidFill>
                                    <a:srgbClr val="EAABDA"/>
                                  </a:solidFill>
                                  <a:latin typeface="Cambria Math" panose="02040503050406030204" pitchFamily="18" charset="0"/>
                                </a:rPr>
                                <m:t>:</m:t>
                              </m:r>
                              <m:r>
                                <a:rPr lang="en-US" sz="2600" b="0" i="1" smtClean="0">
                                  <a:solidFill>
                                    <a:srgbClr val="EAABDA"/>
                                  </a:solidFill>
                                  <a:latin typeface="Cambria Math" panose="02040503050406030204" pitchFamily="18" charset="0"/>
                                </a:rPr>
                                <m:t>𝑖</m:t>
                              </m:r>
                              <m:r>
                                <a:rPr lang="en-US" sz="2600" b="0" i="1" smtClean="0">
                                  <a:solidFill>
                                    <a:srgbClr val="EAABDA"/>
                                  </a:solidFill>
                                  <a:latin typeface="Cambria Math" panose="02040503050406030204" pitchFamily="18" charset="0"/>
                                </a:rPr>
                                <m:t>=1,…,</m:t>
                              </m:r>
                              <m:r>
                                <a:rPr lang="en-US" sz="2600" b="0" i="1" smtClean="0">
                                  <a:solidFill>
                                    <a:srgbClr val="EAABDA"/>
                                  </a:solidFill>
                                  <a:latin typeface="Cambria Math" panose="02040503050406030204" pitchFamily="18" charset="0"/>
                                </a:rPr>
                                <m:t>𝑁</m:t>
                              </m:r>
                            </m:oMath>
                          </m:oMathPara>
                        </a14:m>
                        <a:endParaRPr lang="en-US" sz="2600" dirty="0">
                          <a:solidFill>
                            <a:srgbClr val="EAABDA"/>
                          </a:solidFill>
                        </a:endParaRPr>
                      </a:p>
                    </p:txBody>
                  </p:sp>
                </mc:Choice>
                <mc:Fallback xmlns="">
                  <p:sp>
                    <p:nvSpPr>
                      <p:cNvPr id="32" name="TextBox 31">
                        <a:extLst>
                          <a:ext uri="{FF2B5EF4-FFF2-40B4-BE49-F238E27FC236}">
                            <a16:creationId xmlns:a16="http://schemas.microsoft.com/office/drawing/2014/main" id="{2ECE186D-63B8-1242-8D6E-76041DA8E4C1}"/>
                          </a:ext>
                        </a:extLst>
                      </p:cNvPr>
                      <p:cNvSpPr txBox="1">
                        <a:spLocks noRot="1" noChangeAspect="1" noMove="1" noResize="1" noEditPoints="1" noAdjustHandles="1" noChangeArrowheads="1" noChangeShapeType="1" noTextEdit="1"/>
                      </p:cNvSpPr>
                      <p:nvPr/>
                    </p:nvSpPr>
                    <p:spPr>
                      <a:xfrm>
                        <a:off x="1711723" y="1960373"/>
                        <a:ext cx="2645789" cy="1567096"/>
                      </a:xfrm>
                      <a:prstGeom prst="rect">
                        <a:avLst/>
                      </a:prstGeom>
                      <a:blipFill>
                        <a:blip r:embed="rId7"/>
                        <a:stretch>
                          <a:fillRect/>
                        </a:stretch>
                      </a:blipFill>
                    </p:spPr>
                    <p:txBody>
                      <a:bodyPr/>
                      <a:lstStyle/>
                      <a:p>
                        <a:r>
                          <a:rPr lang="en-US">
                            <a:noFill/>
                          </a:rPr>
                          <a:t> </a:t>
                        </a:r>
                      </a:p>
                    </p:txBody>
                  </p:sp>
                </mc:Fallback>
              </mc:AlternateContent>
              <p:sp>
                <p:nvSpPr>
                  <p:cNvPr id="33" name="Freeform 32">
                    <a:extLst>
                      <a:ext uri="{FF2B5EF4-FFF2-40B4-BE49-F238E27FC236}">
                        <a16:creationId xmlns:a16="http://schemas.microsoft.com/office/drawing/2014/main" id="{5B7A3003-F8D6-8145-B134-19C988B6D4C4}"/>
                      </a:ext>
                    </a:extLst>
                  </p:cNvPr>
                  <p:cNvSpPr/>
                  <p:nvPr/>
                </p:nvSpPr>
                <p:spPr bwMode="auto">
                  <a:xfrm>
                    <a:off x="1852863" y="3565480"/>
                    <a:ext cx="2695074" cy="1937100"/>
                  </a:xfrm>
                  <a:custGeom>
                    <a:avLst/>
                    <a:gdLst>
                      <a:gd name="connsiteX0" fmla="*/ 0 w 2695074"/>
                      <a:gd name="connsiteY0" fmla="*/ 43994 h 1937100"/>
                      <a:gd name="connsiteX1" fmla="*/ 409074 w 2695074"/>
                      <a:gd name="connsiteY1" fmla="*/ 43994 h 1937100"/>
                      <a:gd name="connsiteX2" fmla="*/ 577516 w 2695074"/>
                      <a:gd name="connsiteY2" fmla="*/ 501194 h 1937100"/>
                      <a:gd name="connsiteX3" fmla="*/ 1179095 w 2695074"/>
                      <a:gd name="connsiteY3" fmla="*/ 477131 h 1937100"/>
                      <a:gd name="connsiteX4" fmla="*/ 1491916 w 2695074"/>
                      <a:gd name="connsiteY4" fmla="*/ 934331 h 1937100"/>
                      <a:gd name="connsiteX5" fmla="*/ 2021305 w 2695074"/>
                      <a:gd name="connsiteY5" fmla="*/ 1006520 h 1937100"/>
                      <a:gd name="connsiteX6" fmla="*/ 2141621 w 2695074"/>
                      <a:gd name="connsiteY6" fmla="*/ 1463720 h 1937100"/>
                      <a:gd name="connsiteX7" fmla="*/ 2574758 w 2695074"/>
                      <a:gd name="connsiteY7" fmla="*/ 1511846 h 1937100"/>
                      <a:gd name="connsiteX8" fmla="*/ 2695074 w 2695074"/>
                      <a:gd name="connsiteY8" fmla="*/ 1776541 h 19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5074" h="1937100">
                        <a:moveTo>
                          <a:pt x="0" y="43994"/>
                        </a:moveTo>
                        <a:cubicBezTo>
                          <a:pt x="156411" y="5894"/>
                          <a:pt x="312822" y="-32206"/>
                          <a:pt x="409074" y="43994"/>
                        </a:cubicBezTo>
                        <a:cubicBezTo>
                          <a:pt x="505326" y="120194"/>
                          <a:pt x="449179" y="429004"/>
                          <a:pt x="577516" y="501194"/>
                        </a:cubicBezTo>
                        <a:cubicBezTo>
                          <a:pt x="705853" y="573384"/>
                          <a:pt x="1026695" y="404942"/>
                          <a:pt x="1179095" y="477131"/>
                        </a:cubicBezTo>
                        <a:cubicBezTo>
                          <a:pt x="1331495" y="549320"/>
                          <a:pt x="1351548" y="846100"/>
                          <a:pt x="1491916" y="934331"/>
                        </a:cubicBezTo>
                        <a:cubicBezTo>
                          <a:pt x="1632284" y="1022562"/>
                          <a:pt x="1913021" y="918289"/>
                          <a:pt x="2021305" y="1006520"/>
                        </a:cubicBezTo>
                        <a:cubicBezTo>
                          <a:pt x="2129589" y="1094751"/>
                          <a:pt x="2049379" y="1379499"/>
                          <a:pt x="2141621" y="1463720"/>
                        </a:cubicBezTo>
                        <a:cubicBezTo>
                          <a:pt x="2233863" y="1547941"/>
                          <a:pt x="2482516" y="1459709"/>
                          <a:pt x="2574758" y="1511846"/>
                        </a:cubicBezTo>
                        <a:cubicBezTo>
                          <a:pt x="2667000" y="1563983"/>
                          <a:pt x="1965158" y="2237752"/>
                          <a:pt x="2695074" y="177654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4" name="Freeform 33">
                    <a:extLst>
                      <a:ext uri="{FF2B5EF4-FFF2-40B4-BE49-F238E27FC236}">
                        <a16:creationId xmlns:a16="http://schemas.microsoft.com/office/drawing/2014/main" id="{1D280DDE-D977-1B4C-A464-D7BE8223CF63}"/>
                      </a:ext>
                    </a:extLst>
                  </p:cNvPr>
                  <p:cNvSpPr/>
                  <p:nvPr/>
                </p:nvSpPr>
                <p:spPr bwMode="auto">
                  <a:xfrm>
                    <a:off x="1741689" y="3609474"/>
                    <a:ext cx="2806247" cy="2141763"/>
                  </a:xfrm>
                  <a:custGeom>
                    <a:avLst/>
                    <a:gdLst>
                      <a:gd name="connsiteX0" fmla="*/ 0 w 2863516"/>
                      <a:gd name="connsiteY0" fmla="*/ 0 h 2141763"/>
                      <a:gd name="connsiteX1" fmla="*/ 360947 w 2863516"/>
                      <a:gd name="connsiteY1" fmla="*/ 986589 h 2141763"/>
                      <a:gd name="connsiteX2" fmla="*/ 1010653 w 2863516"/>
                      <a:gd name="connsiteY2" fmla="*/ 1130968 h 2141763"/>
                      <a:gd name="connsiteX3" fmla="*/ 1275347 w 2863516"/>
                      <a:gd name="connsiteY3" fmla="*/ 1612231 h 2141763"/>
                      <a:gd name="connsiteX4" fmla="*/ 2045368 w 2863516"/>
                      <a:gd name="connsiteY4" fmla="*/ 1515979 h 2141763"/>
                      <a:gd name="connsiteX5" fmla="*/ 2430379 w 2863516"/>
                      <a:gd name="connsiteY5" fmla="*/ 2045368 h 2141763"/>
                      <a:gd name="connsiteX6" fmla="*/ 2863516 w 2863516"/>
                      <a:gd name="connsiteY6" fmla="*/ 2141621 h 2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516" h="2141763">
                        <a:moveTo>
                          <a:pt x="0" y="0"/>
                        </a:moveTo>
                        <a:cubicBezTo>
                          <a:pt x="96252" y="399047"/>
                          <a:pt x="192505" y="798094"/>
                          <a:pt x="360947" y="986589"/>
                        </a:cubicBezTo>
                        <a:cubicBezTo>
                          <a:pt x="529389" y="1175084"/>
                          <a:pt x="858253" y="1026694"/>
                          <a:pt x="1010653" y="1130968"/>
                        </a:cubicBezTo>
                        <a:cubicBezTo>
                          <a:pt x="1163053" y="1235242"/>
                          <a:pt x="1102895" y="1548063"/>
                          <a:pt x="1275347" y="1612231"/>
                        </a:cubicBezTo>
                        <a:cubicBezTo>
                          <a:pt x="1447800" y="1676400"/>
                          <a:pt x="1852863" y="1443790"/>
                          <a:pt x="2045368" y="1515979"/>
                        </a:cubicBezTo>
                        <a:cubicBezTo>
                          <a:pt x="2237873" y="1588168"/>
                          <a:pt x="2294021" y="1941094"/>
                          <a:pt x="2430379" y="2045368"/>
                        </a:cubicBezTo>
                        <a:cubicBezTo>
                          <a:pt x="2566737" y="2149642"/>
                          <a:pt x="2863516" y="2141621"/>
                          <a:pt x="2863516" y="214162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5E30061E-8871-BE48-B406-1C24161649ED}"/>
                      </a:ext>
                    </a:extLst>
                  </p:cNvPr>
                  <p:cNvSpPr/>
                  <p:nvPr/>
                </p:nvSpPr>
                <p:spPr bwMode="auto">
                  <a:xfrm>
                    <a:off x="1573034" y="3463926"/>
                    <a:ext cx="337312" cy="283779"/>
                  </a:xfrm>
                  <a:prstGeom prst="ellipse">
                    <a:avLst/>
                  </a:prstGeom>
                  <a:solidFill>
                    <a:srgbClr val="989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31" name="Freeform 30">
              <a:extLst>
                <a:ext uri="{FF2B5EF4-FFF2-40B4-BE49-F238E27FC236}">
                  <a16:creationId xmlns:a16="http://schemas.microsoft.com/office/drawing/2014/main" id="{A5D4620A-CA57-8D4F-B52A-F6432B6A5908}"/>
                </a:ext>
              </a:extLst>
            </p:cNvPr>
            <p:cNvSpPr/>
            <p:nvPr/>
          </p:nvSpPr>
          <p:spPr bwMode="auto">
            <a:xfrm>
              <a:off x="5099027" y="2463800"/>
              <a:ext cx="3241059" cy="3835400"/>
            </a:xfrm>
            <a:custGeom>
              <a:avLst/>
              <a:gdLst>
                <a:gd name="connsiteX0" fmla="*/ 31773 w 3241059"/>
                <a:gd name="connsiteY0" fmla="*/ 0 h 3835400"/>
                <a:gd name="connsiteX1" fmla="*/ 31773 w 3241059"/>
                <a:gd name="connsiteY1" fmla="*/ 736600 h 3835400"/>
                <a:gd name="connsiteX2" fmla="*/ 361973 w 3241059"/>
                <a:gd name="connsiteY2" fmla="*/ 1143000 h 3835400"/>
                <a:gd name="connsiteX3" fmla="*/ 1073173 w 3241059"/>
                <a:gd name="connsiteY3" fmla="*/ 1625600 h 3835400"/>
                <a:gd name="connsiteX4" fmla="*/ 2063773 w 3241059"/>
                <a:gd name="connsiteY4" fmla="*/ 2032000 h 3835400"/>
                <a:gd name="connsiteX5" fmla="*/ 2749573 w 3241059"/>
                <a:gd name="connsiteY5" fmla="*/ 2286000 h 3835400"/>
                <a:gd name="connsiteX6" fmla="*/ 3232173 w 3241059"/>
                <a:gd name="connsiteY6" fmla="*/ 2565400 h 3835400"/>
                <a:gd name="connsiteX7" fmla="*/ 3003573 w 3241059"/>
                <a:gd name="connsiteY7" fmla="*/ 3022600 h 3835400"/>
                <a:gd name="connsiteX8" fmla="*/ 2292373 w 3241059"/>
                <a:gd name="connsiteY8" fmla="*/ 3200400 h 3835400"/>
                <a:gd name="connsiteX9" fmla="*/ 1479573 w 3241059"/>
                <a:gd name="connsiteY9" fmla="*/ 3352800 h 3835400"/>
                <a:gd name="connsiteX10" fmla="*/ 412773 w 3241059"/>
                <a:gd name="connsiteY10" fmla="*/ 3632200 h 3835400"/>
                <a:gd name="connsiteX11" fmla="*/ 6373 w 3241059"/>
                <a:gd name="connsiteY11" fmla="*/ 3835400 h 383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1059" h="3835400">
                  <a:moveTo>
                    <a:pt x="31773" y="0"/>
                  </a:moveTo>
                  <a:cubicBezTo>
                    <a:pt x="4256" y="273050"/>
                    <a:pt x="-23260" y="546100"/>
                    <a:pt x="31773" y="736600"/>
                  </a:cubicBezTo>
                  <a:cubicBezTo>
                    <a:pt x="86806" y="927100"/>
                    <a:pt x="188406" y="994833"/>
                    <a:pt x="361973" y="1143000"/>
                  </a:cubicBezTo>
                  <a:cubicBezTo>
                    <a:pt x="535540" y="1291167"/>
                    <a:pt x="789540" y="1477433"/>
                    <a:pt x="1073173" y="1625600"/>
                  </a:cubicBezTo>
                  <a:cubicBezTo>
                    <a:pt x="1356806" y="1773767"/>
                    <a:pt x="1784373" y="1921933"/>
                    <a:pt x="2063773" y="2032000"/>
                  </a:cubicBezTo>
                  <a:cubicBezTo>
                    <a:pt x="2343173" y="2142067"/>
                    <a:pt x="2554840" y="2197100"/>
                    <a:pt x="2749573" y="2286000"/>
                  </a:cubicBezTo>
                  <a:cubicBezTo>
                    <a:pt x="2944306" y="2374900"/>
                    <a:pt x="3189840" y="2442633"/>
                    <a:pt x="3232173" y="2565400"/>
                  </a:cubicBezTo>
                  <a:cubicBezTo>
                    <a:pt x="3274506" y="2688167"/>
                    <a:pt x="3160206" y="2916767"/>
                    <a:pt x="3003573" y="3022600"/>
                  </a:cubicBezTo>
                  <a:cubicBezTo>
                    <a:pt x="2846940" y="3128433"/>
                    <a:pt x="2546373" y="3145367"/>
                    <a:pt x="2292373" y="3200400"/>
                  </a:cubicBezTo>
                  <a:cubicBezTo>
                    <a:pt x="2038373" y="3255433"/>
                    <a:pt x="1792840" y="3280833"/>
                    <a:pt x="1479573" y="3352800"/>
                  </a:cubicBezTo>
                  <a:cubicBezTo>
                    <a:pt x="1166306" y="3424767"/>
                    <a:pt x="658306" y="3551767"/>
                    <a:pt x="412773" y="3632200"/>
                  </a:cubicBezTo>
                  <a:cubicBezTo>
                    <a:pt x="167240" y="3712633"/>
                    <a:pt x="86806" y="3774016"/>
                    <a:pt x="6373" y="3835400"/>
                  </a:cubicBezTo>
                </a:path>
              </a:pathLst>
            </a:cu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7" name="Freeform 6">
              <a:extLst>
                <a:ext uri="{FF2B5EF4-FFF2-40B4-BE49-F238E27FC236}">
                  <a16:creationId xmlns:a16="http://schemas.microsoft.com/office/drawing/2014/main" id="{401C81EB-9C26-D84D-8837-A2D99ABC5C89}"/>
                </a:ext>
              </a:extLst>
            </p:cNvPr>
            <p:cNvSpPr/>
            <p:nvPr/>
          </p:nvSpPr>
          <p:spPr bwMode="auto">
            <a:xfrm>
              <a:off x="2275367" y="3636335"/>
              <a:ext cx="2679405" cy="1573618"/>
            </a:xfrm>
            <a:custGeom>
              <a:avLst/>
              <a:gdLst>
                <a:gd name="connsiteX0" fmla="*/ 0 w 2679405"/>
                <a:gd name="connsiteY0" fmla="*/ 0 h 1573618"/>
                <a:gd name="connsiteX1" fmla="*/ 233917 w 2679405"/>
                <a:gd name="connsiteY1" fmla="*/ 340242 h 1573618"/>
                <a:gd name="connsiteX2" fmla="*/ 701749 w 2679405"/>
                <a:gd name="connsiteY2" fmla="*/ 276446 h 1573618"/>
                <a:gd name="connsiteX3" fmla="*/ 978196 w 2679405"/>
                <a:gd name="connsiteY3" fmla="*/ 680484 h 1573618"/>
                <a:gd name="connsiteX4" fmla="*/ 1382233 w 2679405"/>
                <a:gd name="connsiteY4" fmla="*/ 829339 h 1573618"/>
                <a:gd name="connsiteX5" fmla="*/ 1701210 w 2679405"/>
                <a:gd name="connsiteY5" fmla="*/ 978195 h 1573618"/>
                <a:gd name="connsiteX6" fmla="*/ 2275368 w 2679405"/>
                <a:gd name="connsiteY6" fmla="*/ 999460 h 1573618"/>
                <a:gd name="connsiteX7" fmla="*/ 2466754 w 2679405"/>
                <a:gd name="connsiteY7" fmla="*/ 1424763 h 1573618"/>
                <a:gd name="connsiteX8" fmla="*/ 2679405 w 2679405"/>
                <a:gd name="connsiteY8" fmla="*/ 1573618 h 157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405" h="1573618">
                  <a:moveTo>
                    <a:pt x="0" y="0"/>
                  </a:moveTo>
                  <a:cubicBezTo>
                    <a:pt x="58479" y="147084"/>
                    <a:pt x="116959" y="294168"/>
                    <a:pt x="233917" y="340242"/>
                  </a:cubicBezTo>
                  <a:cubicBezTo>
                    <a:pt x="350875" y="386316"/>
                    <a:pt x="577703" y="219739"/>
                    <a:pt x="701749" y="276446"/>
                  </a:cubicBezTo>
                  <a:cubicBezTo>
                    <a:pt x="825795" y="333153"/>
                    <a:pt x="864782" y="588335"/>
                    <a:pt x="978196" y="680484"/>
                  </a:cubicBezTo>
                  <a:cubicBezTo>
                    <a:pt x="1091610" y="772633"/>
                    <a:pt x="1261731" y="779721"/>
                    <a:pt x="1382233" y="829339"/>
                  </a:cubicBezTo>
                  <a:cubicBezTo>
                    <a:pt x="1502735" y="878957"/>
                    <a:pt x="1552354" y="949842"/>
                    <a:pt x="1701210" y="978195"/>
                  </a:cubicBezTo>
                  <a:cubicBezTo>
                    <a:pt x="1850066" y="1006549"/>
                    <a:pt x="2147777" y="925032"/>
                    <a:pt x="2275368" y="999460"/>
                  </a:cubicBezTo>
                  <a:cubicBezTo>
                    <a:pt x="2402959" y="1073888"/>
                    <a:pt x="2399415" y="1329070"/>
                    <a:pt x="2466754" y="1424763"/>
                  </a:cubicBezTo>
                  <a:cubicBezTo>
                    <a:pt x="2534094" y="1520456"/>
                    <a:pt x="2606749" y="1547037"/>
                    <a:pt x="2679405" y="1573618"/>
                  </a:cubicBezTo>
                </a:path>
              </a:pathLst>
            </a:custGeom>
            <a:noFill/>
            <a:ln>
              <a:solidFill>
                <a:srgbClr val="EAA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3C2780A9-BBA5-BB47-8DB7-3F3355E530BE}"/>
                </a:ext>
              </a:extLst>
            </p:cNvPr>
            <p:cNvSpPr/>
            <p:nvPr/>
          </p:nvSpPr>
          <p:spPr bwMode="auto">
            <a:xfrm>
              <a:off x="2211572" y="3700130"/>
              <a:ext cx="2785730" cy="1214165"/>
            </a:xfrm>
            <a:custGeom>
              <a:avLst/>
              <a:gdLst>
                <a:gd name="connsiteX0" fmla="*/ 0 w 2785730"/>
                <a:gd name="connsiteY0" fmla="*/ 0 h 1214165"/>
                <a:gd name="connsiteX1" fmla="*/ 340242 w 2785730"/>
                <a:gd name="connsiteY1" fmla="*/ 191386 h 1214165"/>
                <a:gd name="connsiteX2" fmla="*/ 467833 w 2785730"/>
                <a:gd name="connsiteY2" fmla="*/ 489098 h 1214165"/>
                <a:gd name="connsiteX3" fmla="*/ 914400 w 2785730"/>
                <a:gd name="connsiteY3" fmla="*/ 595423 h 1214165"/>
                <a:gd name="connsiteX4" fmla="*/ 1297172 w 2785730"/>
                <a:gd name="connsiteY4" fmla="*/ 616689 h 1214165"/>
                <a:gd name="connsiteX5" fmla="*/ 1552354 w 2785730"/>
                <a:gd name="connsiteY5" fmla="*/ 1020726 h 1214165"/>
                <a:gd name="connsiteX6" fmla="*/ 1956391 w 2785730"/>
                <a:gd name="connsiteY6" fmla="*/ 1212112 h 1214165"/>
                <a:gd name="connsiteX7" fmla="*/ 2339163 w 2785730"/>
                <a:gd name="connsiteY7" fmla="*/ 1127051 h 1214165"/>
                <a:gd name="connsiteX8" fmla="*/ 2785730 w 2785730"/>
                <a:gd name="connsiteY8" fmla="*/ 1020726 h 121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5730" h="1214165">
                  <a:moveTo>
                    <a:pt x="0" y="0"/>
                  </a:moveTo>
                  <a:cubicBezTo>
                    <a:pt x="131135" y="54935"/>
                    <a:pt x="262270" y="109870"/>
                    <a:pt x="340242" y="191386"/>
                  </a:cubicBezTo>
                  <a:cubicBezTo>
                    <a:pt x="418214" y="272902"/>
                    <a:pt x="372140" y="421759"/>
                    <a:pt x="467833" y="489098"/>
                  </a:cubicBezTo>
                  <a:cubicBezTo>
                    <a:pt x="563526" y="556438"/>
                    <a:pt x="776177" y="574158"/>
                    <a:pt x="914400" y="595423"/>
                  </a:cubicBezTo>
                  <a:cubicBezTo>
                    <a:pt x="1052623" y="616688"/>
                    <a:pt x="1190846" y="545805"/>
                    <a:pt x="1297172" y="616689"/>
                  </a:cubicBezTo>
                  <a:cubicBezTo>
                    <a:pt x="1403498" y="687573"/>
                    <a:pt x="1442484" y="921489"/>
                    <a:pt x="1552354" y="1020726"/>
                  </a:cubicBezTo>
                  <a:cubicBezTo>
                    <a:pt x="1662224" y="1119963"/>
                    <a:pt x="1825256" y="1194391"/>
                    <a:pt x="1956391" y="1212112"/>
                  </a:cubicBezTo>
                  <a:cubicBezTo>
                    <a:pt x="2087526" y="1229833"/>
                    <a:pt x="2339163" y="1127051"/>
                    <a:pt x="2339163" y="1127051"/>
                  </a:cubicBezTo>
                  <a:cubicBezTo>
                    <a:pt x="2477386" y="1095153"/>
                    <a:pt x="2594344" y="956931"/>
                    <a:pt x="2785730" y="1020726"/>
                  </a:cubicBezTo>
                </a:path>
              </a:pathLst>
            </a:custGeom>
            <a:noFill/>
            <a:ln>
              <a:solidFill>
                <a:srgbClr val="EAA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80FD8C9-8A67-EE40-88B0-E2576CE1F0D4}"/>
                  </a:ext>
                </a:extLst>
              </p:cNvPr>
              <p:cNvSpPr txBox="1"/>
              <p:nvPr/>
            </p:nvSpPr>
            <p:spPr>
              <a:xfrm>
                <a:off x="9136969" y="617788"/>
                <a:ext cx="4719369" cy="1827680"/>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r>
                        <a:rPr lang="en-US" sz="3200" i="1" smtClean="0">
                          <a:gradFill>
                            <a:gsLst>
                              <a:gs pos="2917">
                                <a:schemeClr val="tx1"/>
                              </a:gs>
                              <a:gs pos="30000">
                                <a:schemeClr val="tx1"/>
                              </a:gs>
                            </a:gsLst>
                            <a:lin ang="5400000" scaled="0"/>
                          </a:gradFill>
                          <a:latin typeface="Cambria Math" panose="02040503050406030204" pitchFamily="18" charset="0"/>
                        </a:rPr>
                        <m:t>𝑙</m:t>
                      </m:r>
                      <m:d>
                        <m:dPr>
                          <m:ctrlPr>
                            <a:rPr lang="en-US" sz="3200" i="1">
                              <a:gradFill>
                                <a:gsLst>
                                  <a:gs pos="2917">
                                    <a:schemeClr val="tx1"/>
                                  </a:gs>
                                  <a:gs pos="30000">
                                    <a:schemeClr val="tx1"/>
                                  </a:gs>
                                </a:gsLst>
                                <a:lin ang="5400000" scaled="0"/>
                              </a:gradFill>
                              <a:latin typeface="Cambria Math" panose="02040503050406030204" pitchFamily="18" charset="0"/>
                            </a:rPr>
                          </m:ctrlPr>
                        </m:dPr>
                        <m:e>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i="1">
                                  <a:latin typeface="Cambria Math" panose="02040503050406030204" pitchFamily="18" charset="0"/>
                                </a:rPr>
                                <m:t>𝑥</m:t>
                              </m:r>
                            </m:e>
                            <m:sub>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0</m:t>
                                  </m:r>
                                </m:sub>
                              </m:sSub>
                              <m:r>
                                <a:rPr lang="en-US" sz="3200" i="1">
                                  <a:latin typeface="Cambria Math" panose="02040503050406030204" pitchFamily="18" charset="0"/>
                                </a:rPr>
                                <m:t>:</m:t>
                              </m:r>
                              <m:r>
                                <a:rPr lang="en-US" sz="3200" i="1">
                                  <a:latin typeface="Cambria Math" panose="02040503050406030204" pitchFamily="18" charset="0"/>
                                </a:rPr>
                                <m:t>𝑇</m:t>
                              </m:r>
                            </m:sub>
                          </m:sSub>
                          <m:r>
                            <a:rPr lang="en-US" sz="3200" i="1">
                              <a:gradFill>
                                <a:gsLst>
                                  <a:gs pos="2917">
                                    <a:schemeClr val="tx1"/>
                                  </a:gs>
                                  <a:gs pos="30000">
                                    <a:schemeClr val="tx1"/>
                                  </a:gs>
                                </a:gsLst>
                                <a:lin ang="5400000" scaled="0"/>
                              </a:gradFill>
                              <a:latin typeface="Cambria Math" panose="02040503050406030204" pitchFamily="18" charset="0"/>
                            </a:rPr>
                            <m:t>|</m:t>
                          </m:r>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i="1">
                              <a:latin typeface="Cambria Math" panose="02040503050406030204" pitchFamily="18" charset="0"/>
                            </a:rPr>
                            <m:t> </m:t>
                          </m:r>
                        </m:e>
                      </m:d>
                      <m:r>
                        <a:rPr lang="en-US" sz="3200" b="0" i="1" smtClean="0">
                          <a:latin typeface="Cambria Math" panose="02040503050406030204" pitchFamily="18" charset="0"/>
                        </a:rPr>
                        <m:t>=</m:t>
                      </m:r>
                      <m:nary>
                        <m:naryPr>
                          <m:chr m:val="∏"/>
                          <m:ctrlPr>
                            <a:rPr lang="en-US" sz="320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𝑡</m:t>
                              </m:r>
                            </m:e>
                            <m:sub>
                              <m:r>
                                <a:rPr lang="en-US" sz="3200" b="0" i="1" smtClean="0">
                                  <a:gradFill>
                                    <a:gsLst>
                                      <a:gs pos="2917">
                                        <a:schemeClr val="tx1"/>
                                      </a:gs>
                                      <a:gs pos="30000">
                                        <a:schemeClr val="tx1"/>
                                      </a:gs>
                                    </a:gsLst>
                                    <a:lin ang="5400000" scaled="0"/>
                                  </a:gradFill>
                                  <a:latin typeface="Cambria Math" panose="02040503050406030204" pitchFamily="18" charset="0"/>
                                </a:rPr>
                                <m:t>0</m:t>
                              </m:r>
                            </m:sub>
                          </m:sSub>
                        </m:sub>
                        <m:sup>
                          <m:r>
                            <a:rPr lang="en-US" sz="3200" b="0" i="1" smtClean="0">
                              <a:gradFill>
                                <a:gsLst>
                                  <a:gs pos="2917">
                                    <a:schemeClr val="tx1"/>
                                  </a:gs>
                                  <a:gs pos="30000">
                                    <a:schemeClr val="tx1"/>
                                  </a:gs>
                                </a:gsLst>
                                <a:lin ang="5400000" scaled="0"/>
                              </a:gradFill>
                              <a:latin typeface="Cambria Math" panose="02040503050406030204" pitchFamily="18" charset="0"/>
                            </a:rPr>
                            <m:t>𝑇</m:t>
                          </m:r>
                        </m:sup>
                        <m:e>
                          <m:r>
                            <a:rPr lang="en-US" sz="3200" b="0" i="1" smtClean="0">
                              <a:gradFill>
                                <a:gsLst>
                                  <a:gs pos="2917">
                                    <a:schemeClr val="tx1"/>
                                  </a:gs>
                                  <a:gs pos="30000">
                                    <a:schemeClr val="tx1"/>
                                  </a:gs>
                                </a:gsLst>
                                <a:lin ang="5400000" scaled="0"/>
                              </a:gradFill>
                              <a:latin typeface="Cambria Math" panose="02040503050406030204" pitchFamily="18" charset="0"/>
                            </a:rPr>
                            <m:t>𝑙</m:t>
                          </m:r>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𝑥</m:t>
                              </m:r>
                            </m:e>
                            <m:sub>
                              <m:r>
                                <a:rPr lang="en-US" sz="3200" b="0" i="1" smtClean="0">
                                  <a:gradFill>
                                    <a:gsLst>
                                      <a:gs pos="2917">
                                        <a:schemeClr val="tx1"/>
                                      </a:gs>
                                      <a:gs pos="30000">
                                        <a:schemeClr val="tx1"/>
                                      </a:gs>
                                    </a:gsLst>
                                    <a:lin ang="5400000" scaled="0"/>
                                  </a:gradFill>
                                  <a:latin typeface="Cambria Math" panose="02040503050406030204" pitchFamily="18" charset="0"/>
                                </a:rPr>
                                <m:t>𝑡</m:t>
                              </m:r>
                            </m:sub>
                          </m:sSub>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e>
                      </m:nary>
                    </m:oMath>
                  </m:oMathPara>
                </a14:m>
                <a:endParaRPr lang="en-US" sz="3200" dirty="0">
                  <a:gradFill>
                    <a:gsLst>
                      <a:gs pos="2917">
                        <a:schemeClr val="tx1"/>
                      </a:gs>
                      <a:gs pos="30000">
                        <a:schemeClr val="tx1"/>
                      </a:gs>
                    </a:gsLst>
                    <a:lin ang="5400000" scaled="0"/>
                  </a:gradFill>
                </a:endParaRPr>
              </a:p>
            </p:txBody>
          </p:sp>
        </mc:Choice>
        <mc:Fallback xmlns="">
          <p:sp>
            <p:nvSpPr>
              <p:cNvPr id="35" name="TextBox 34">
                <a:extLst>
                  <a:ext uri="{FF2B5EF4-FFF2-40B4-BE49-F238E27FC236}">
                    <a16:creationId xmlns:a16="http://schemas.microsoft.com/office/drawing/2014/main" id="{D80FD8C9-8A67-EE40-88B0-E2576CE1F0D4}"/>
                  </a:ext>
                </a:extLst>
              </p:cNvPr>
              <p:cNvSpPr txBox="1">
                <a:spLocks noRot="1" noChangeAspect="1" noMove="1" noResize="1" noEditPoints="1" noAdjustHandles="1" noChangeArrowheads="1" noChangeShapeType="1" noTextEdit="1"/>
              </p:cNvSpPr>
              <p:nvPr/>
            </p:nvSpPr>
            <p:spPr>
              <a:xfrm>
                <a:off x="9136969" y="617788"/>
                <a:ext cx="4719369" cy="182768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087C62B-CD5A-9546-BC93-2B5EFAD4F8E7}"/>
                  </a:ext>
                </a:extLst>
              </p:cNvPr>
              <p:cNvSpPr txBox="1"/>
              <p:nvPr/>
            </p:nvSpPr>
            <p:spPr>
              <a:xfrm>
                <a:off x="1944994" y="6359175"/>
                <a:ext cx="595484" cy="886397"/>
              </a:xfrm>
              <a:prstGeom prst="rect">
                <a:avLst/>
              </a:prstGeom>
              <a:noFill/>
            </p:spPr>
            <p:txBody>
              <a:bodyPr wrap="none" lIns="182880" tIns="146304" rIns="182880" bIns="146304" rtlCol="0">
                <a:spAutoFit/>
              </a:bodyPr>
              <a:lstStyle/>
              <a:p>
                <a:pPr algn="ctr">
                  <a:lnSpc>
                    <a:spcPct val="90000"/>
                  </a:lnSpc>
                  <a:spcAft>
                    <a:spcPts val="18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𝑡</m:t>
                      </m:r>
                    </m:oMath>
                  </m:oMathPara>
                </a14:m>
                <a:endParaRPr lang="en-US" sz="2600" dirty="0">
                  <a:solidFill>
                    <a:schemeClr val="tx1"/>
                  </a:solidFill>
                </a:endParaRPr>
              </a:p>
            </p:txBody>
          </p:sp>
        </mc:Choice>
        <mc:Fallback xmlns="">
          <p:sp>
            <p:nvSpPr>
              <p:cNvPr id="36" name="TextBox 35">
                <a:extLst>
                  <a:ext uri="{FF2B5EF4-FFF2-40B4-BE49-F238E27FC236}">
                    <a16:creationId xmlns:a16="http://schemas.microsoft.com/office/drawing/2014/main" id="{3087C62B-CD5A-9546-BC93-2B5EFAD4F8E7}"/>
                  </a:ext>
                </a:extLst>
              </p:cNvPr>
              <p:cNvSpPr txBox="1">
                <a:spLocks noRot="1" noChangeAspect="1" noMove="1" noResize="1" noEditPoints="1" noAdjustHandles="1" noChangeArrowheads="1" noChangeShapeType="1" noTextEdit="1"/>
              </p:cNvSpPr>
              <p:nvPr/>
            </p:nvSpPr>
            <p:spPr>
              <a:xfrm>
                <a:off x="1944994" y="6359175"/>
                <a:ext cx="595484" cy="88639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6E3587C-5279-7247-9494-8F9D87F6ECE8}"/>
                  </a:ext>
                </a:extLst>
              </p:cNvPr>
              <p:cNvSpPr txBox="1"/>
              <p:nvPr/>
            </p:nvSpPr>
            <p:spPr>
              <a:xfrm>
                <a:off x="4524184" y="6359175"/>
                <a:ext cx="1176541" cy="886397"/>
              </a:xfrm>
              <a:prstGeom prst="rect">
                <a:avLst/>
              </a:prstGeom>
              <a:noFill/>
            </p:spPr>
            <p:txBody>
              <a:bodyPr wrap="none" lIns="182880" tIns="146304" rIns="182880" bIns="146304" rtlCol="0">
                <a:spAutoFit/>
              </a:bodyPr>
              <a:lstStyle/>
              <a:p>
                <a:pPr algn="ctr">
                  <a:lnSpc>
                    <a:spcPct val="90000"/>
                  </a:lnSpc>
                  <a:spcAft>
                    <a:spcPts val="1800"/>
                  </a:spcAft>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𝑡</m:t>
                      </m:r>
                      <m:r>
                        <a:rPr lang="en-US" sz="2600" b="0" i="0" smtClean="0">
                          <a:latin typeface="Cambria Math" panose="02040503050406030204" pitchFamily="18" charset="0"/>
                        </a:rPr>
                        <m:t>+1</m:t>
                      </m:r>
                    </m:oMath>
                  </m:oMathPara>
                </a14:m>
                <a:endParaRPr lang="en-US" sz="2600" dirty="0">
                  <a:solidFill>
                    <a:schemeClr val="tx1"/>
                  </a:solidFill>
                </a:endParaRPr>
              </a:p>
            </p:txBody>
          </p:sp>
        </mc:Choice>
        <mc:Fallback xmlns="">
          <p:sp>
            <p:nvSpPr>
              <p:cNvPr id="41" name="TextBox 40">
                <a:extLst>
                  <a:ext uri="{FF2B5EF4-FFF2-40B4-BE49-F238E27FC236}">
                    <a16:creationId xmlns:a16="http://schemas.microsoft.com/office/drawing/2014/main" id="{26E3587C-5279-7247-9494-8F9D87F6ECE8}"/>
                  </a:ext>
                </a:extLst>
              </p:cNvPr>
              <p:cNvSpPr txBox="1">
                <a:spLocks noRot="1" noChangeAspect="1" noMove="1" noResize="1" noEditPoints="1" noAdjustHandles="1" noChangeArrowheads="1" noChangeShapeType="1" noTextEdit="1"/>
              </p:cNvSpPr>
              <p:nvPr/>
            </p:nvSpPr>
            <p:spPr>
              <a:xfrm>
                <a:off x="4524184" y="6359175"/>
                <a:ext cx="1176541" cy="886397"/>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45744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3ABC0F-8149-4A45-AF08-32CF6ECC741D}"/>
              </a:ext>
            </a:extLst>
          </p:cNvPr>
          <p:cNvSpPr>
            <a:spLocks noGrp="1"/>
          </p:cNvSpPr>
          <p:nvPr>
            <p:ph type="title"/>
          </p:nvPr>
        </p:nvSpPr>
        <p:spPr>
          <a:xfrm>
            <a:off x="323088" y="347413"/>
            <a:ext cx="13987008" cy="1079598"/>
          </a:xfrm>
        </p:spPr>
        <p:txBody>
          <a:bodyPr/>
          <a:lstStyle/>
          <a:p>
            <a:r>
              <a:rPr lang="en-US" dirty="0">
                <a:latin typeface="+mj-lt"/>
              </a:rPr>
              <a:t>Monte Carlo Simulation</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3FFC76-EBAB-8D41-8BDE-1BBD0B048E01}"/>
                  </a:ext>
                </a:extLst>
              </p:cNvPr>
              <p:cNvSpPr txBox="1"/>
              <p:nvPr/>
            </p:nvSpPr>
            <p:spPr>
              <a:xfrm>
                <a:off x="9136969" y="5700437"/>
                <a:ext cx="5307287" cy="918649"/>
              </a:xfrm>
              <a:prstGeom prst="rect">
                <a:avLst/>
              </a:prstGeom>
              <a:noFill/>
            </p:spPr>
            <p:txBody>
              <a:bodyPr wrap="none" lIns="0" tIns="0" rIns="0" bIns="0"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func>
                        <m:funcPr>
                          <m:ctrlPr>
                            <a:rPr lang="en-US" sz="3200" i="1" smtClean="0">
                              <a:gradFill>
                                <a:gsLst>
                                  <a:gs pos="2917">
                                    <a:schemeClr val="tx1"/>
                                  </a:gs>
                                  <a:gs pos="30000">
                                    <a:schemeClr val="tx1"/>
                                  </a:gs>
                                </a:gsLst>
                                <a:lin ang="5400000" scaled="0"/>
                              </a:gradFill>
                              <a:latin typeface="Cambria Math" panose="02040503050406030204" pitchFamily="18" charset="0"/>
                            </a:rPr>
                          </m:ctrlPr>
                        </m:funcPr>
                        <m:fName>
                          <m:limLow>
                            <m:limLowPr>
                              <m:ctrlPr>
                                <a:rPr lang="en-US" sz="3200" i="1" smtClean="0">
                                  <a:gradFill>
                                    <a:gsLst>
                                      <a:gs pos="2917">
                                        <a:schemeClr val="tx1"/>
                                      </a:gs>
                                      <a:gs pos="30000">
                                        <a:schemeClr val="tx1"/>
                                      </a:gs>
                                    </a:gsLst>
                                    <a:lin ang="5400000" scaled="0"/>
                                  </a:gradFill>
                                  <a:latin typeface="Cambria Math" panose="02040503050406030204" pitchFamily="18" charset="0"/>
                                </a:rPr>
                              </m:ctrlPr>
                            </m:limLowPr>
                            <m:e>
                              <m:r>
                                <m:rPr>
                                  <m:sty m:val="p"/>
                                </m:rPr>
                                <a:rPr lang="en-US" sz="3200" i="0" smtClean="0">
                                  <a:gradFill>
                                    <a:gsLst>
                                      <a:gs pos="2917">
                                        <a:schemeClr val="tx1"/>
                                      </a:gs>
                                      <a:gs pos="30000">
                                        <a:schemeClr val="tx1"/>
                                      </a:gs>
                                    </a:gsLst>
                                    <a:lin ang="5400000" scaled="0"/>
                                  </a:gradFill>
                                  <a:latin typeface="Cambria Math" panose="02040503050406030204" pitchFamily="18" charset="0"/>
                                </a:rPr>
                                <m:t>lim</m:t>
                              </m:r>
                            </m:e>
                            <m:lim>
                              <m:r>
                                <a:rPr lang="en-US" sz="3200" b="0" i="1" smtClean="0">
                                  <a:gradFill>
                                    <a:gsLst>
                                      <a:gs pos="2917">
                                        <a:schemeClr val="tx1"/>
                                      </a:gs>
                                      <a:gs pos="30000">
                                        <a:schemeClr val="tx1"/>
                                      </a:gs>
                                    </a:gsLst>
                                    <a:lin ang="5400000" scaled="0"/>
                                  </a:gradFill>
                                  <a:latin typeface="Cambria Math" panose="02040503050406030204" pitchFamily="18" charset="0"/>
                                </a:rPr>
                                <m:t>𝑁</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lim>
                          </m:limLow>
                        </m:fName>
                        <m:e>
                          <m:acc>
                            <m:accPr>
                              <m:chr m:val="̂"/>
                              <m:ctrlPr>
                                <a:rPr lang="en-US" sz="3200" i="1" smtClean="0">
                                  <a:gradFill>
                                    <a:gsLst>
                                      <a:gs pos="2917">
                                        <a:schemeClr val="tx1"/>
                                      </a:gs>
                                      <a:gs pos="30000">
                                        <a:schemeClr val="tx1"/>
                                      </a:gs>
                                    </a:gsLst>
                                    <a:lin ang="5400000" scaled="0"/>
                                  </a:gradFill>
                                  <a:latin typeface="Cambria Math" panose="02040503050406030204" pitchFamily="18" charset="0"/>
                                </a:rPr>
                              </m:ctrlPr>
                            </m:accPr>
                            <m:e>
                              <m:r>
                                <a:rPr lang="en-US" sz="3200" b="0" i="1" smtClean="0">
                                  <a:gradFill>
                                    <a:gsLst>
                                      <a:gs pos="2917">
                                        <a:schemeClr val="tx1"/>
                                      </a:gs>
                                      <a:gs pos="30000">
                                        <a:schemeClr val="tx1"/>
                                      </a:gs>
                                    </a:gsLst>
                                    <a:lin ang="5400000" scaled="0"/>
                                  </a:gradFill>
                                  <a:latin typeface="Cambria Math" panose="02040503050406030204" pitchFamily="18" charset="0"/>
                                </a:rPr>
                                <m:t>𝑙</m:t>
                              </m:r>
                            </m:e>
                          </m:acc>
                          <m:d>
                            <m:dPr>
                              <m:ctrlPr>
                                <a:rPr lang="en-US" sz="3200" i="1" smtClean="0">
                                  <a:gradFill>
                                    <a:gsLst>
                                      <a:gs pos="2917">
                                        <a:schemeClr val="tx1"/>
                                      </a:gs>
                                      <a:gs pos="30000">
                                        <a:schemeClr val="tx1"/>
                                      </a:gs>
                                    </a:gsLst>
                                    <a:lin ang="5400000" scaled="0"/>
                                  </a:gradFill>
                                  <a:latin typeface="Cambria Math" panose="02040503050406030204" pitchFamily="18" charset="0"/>
                                </a:rPr>
                              </m:ctrlPr>
                            </m:dPr>
                            <m:e>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0</m:t>
                                      </m:r>
                                    </m:sub>
                                  </m:sSub>
                                  <m:r>
                                    <a:rPr lang="en-US" sz="3200" b="0" i="1" smtClean="0">
                                      <a:latin typeface="Cambria Math" panose="02040503050406030204" pitchFamily="18" charset="0"/>
                                    </a:rPr>
                                    <m:t>:</m:t>
                                  </m:r>
                                  <m:r>
                                    <a:rPr lang="en-US" sz="3200" b="0" i="1" smtClean="0">
                                      <a:latin typeface="Cambria Math" panose="02040503050406030204" pitchFamily="18" charset="0"/>
                                    </a:rPr>
                                    <m:t>𝑇</m:t>
                                  </m:r>
                                </m:sub>
                                <m:sup>
                                  <m:r>
                                    <a:rPr lang="en-US" sz="3200" i="1">
                                      <a:latin typeface="Cambria Math" panose="02040503050406030204" pitchFamily="18" charset="0"/>
                                    </a:rPr>
                                    <m:t>(1:</m:t>
                                  </m:r>
                                  <m:r>
                                    <a:rPr lang="en-US" sz="3200" i="1">
                                      <a:latin typeface="Cambria Math" panose="02040503050406030204" pitchFamily="18" charset="0"/>
                                    </a:rPr>
                                    <m:t>𝑁</m:t>
                                  </m:r>
                                  <m:r>
                                    <a:rPr lang="en-US" sz="3200" i="1">
                                      <a:latin typeface="Cambria Math" panose="02040503050406030204" pitchFamily="18" charset="0"/>
                                    </a:rPr>
                                    <m:t>)</m:t>
                                  </m:r>
                                </m:sup>
                              </m:sSubSup>
                              <m:r>
                                <a:rPr lang="en-US" sz="3200" i="1">
                                  <a:gradFill>
                                    <a:gsLst>
                                      <a:gs pos="2917">
                                        <a:schemeClr val="tx1"/>
                                      </a:gs>
                                      <a:gs pos="30000">
                                        <a:schemeClr val="tx1"/>
                                      </a:gs>
                                    </a:gsLst>
                                    <a:lin ang="5400000" scaled="0"/>
                                  </a:gradFill>
                                  <a:latin typeface="Cambria Math" panose="02040503050406030204" pitchFamily="18" charset="0"/>
                                </a:rPr>
                                <m:t>|</m:t>
                              </m:r>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i="1" smtClean="0">
                                  <a:solidFill>
                                    <a:schemeClr val="tx1"/>
                                  </a:solidFill>
                                  <a:latin typeface="Cambria Math" panose="02040503050406030204" pitchFamily="18" charset="0"/>
                                </a:rPr>
                                <m:t> </m:t>
                              </m:r>
                            </m:e>
                          </m:d>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3200" i="1">
                              <a:gradFill>
                                <a:gsLst>
                                  <a:gs pos="2917">
                                    <a:schemeClr val="tx1"/>
                                  </a:gs>
                                  <a:gs pos="30000">
                                    <a:schemeClr val="tx1"/>
                                  </a:gs>
                                </a:gsLst>
                                <a:lin ang="5400000" scaled="0"/>
                              </a:gradFill>
                              <a:latin typeface="Cambria Math" panose="02040503050406030204" pitchFamily="18" charset="0"/>
                            </a:rPr>
                            <m:t>𝑙</m:t>
                          </m:r>
                          <m:d>
                            <m:dPr>
                              <m:ctrlPr>
                                <a:rPr lang="en-US" sz="3200" i="1">
                                  <a:gradFill>
                                    <a:gsLst>
                                      <a:gs pos="2917">
                                        <a:schemeClr val="tx1"/>
                                      </a:gs>
                                      <a:gs pos="30000">
                                        <a:schemeClr val="tx1"/>
                                      </a:gs>
                                    </a:gsLst>
                                    <a:lin ang="5400000" scaled="0"/>
                                  </a:gradFill>
                                  <a:latin typeface="Cambria Math" panose="02040503050406030204" pitchFamily="18" charset="0"/>
                                </a:rPr>
                              </m:ctrlPr>
                            </m:dPr>
                            <m:e>
                              <m:sSub>
                                <m:sSubPr>
                                  <m:ctrlPr>
                                    <a:rPr lang="en-US" sz="3200" i="1">
                                      <a:gradFill>
                                        <a:gsLst>
                                          <a:gs pos="2917">
                                            <a:schemeClr val="tx1"/>
                                          </a:gs>
                                          <a:gs pos="30000">
                                            <a:schemeClr val="tx1"/>
                                          </a:gs>
                                        </a:gsLst>
                                        <a:lin ang="5400000" scaled="0"/>
                                      </a:gradFill>
                                      <a:latin typeface="Cambria Math" panose="02040503050406030204" pitchFamily="18" charset="0"/>
                                    </a:rPr>
                                  </m:ctrlPr>
                                </m:sSubPr>
                                <m:e>
                                  <m:r>
                                    <a:rPr lang="en-US" sz="3200" i="1">
                                      <a:latin typeface="Cambria Math" panose="02040503050406030204" pitchFamily="18" charset="0"/>
                                    </a:rPr>
                                    <m:t>𝑥</m:t>
                                  </m:r>
                                </m:e>
                                <m:sub>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0</m:t>
                                      </m:r>
                                    </m:sub>
                                  </m:sSub>
                                  <m:r>
                                    <a:rPr lang="en-US" sz="3200" i="1">
                                      <a:latin typeface="Cambria Math" panose="02040503050406030204" pitchFamily="18" charset="0"/>
                                    </a:rPr>
                                    <m:t>:</m:t>
                                  </m:r>
                                  <m:r>
                                    <a:rPr lang="en-US" sz="3200" i="1">
                                      <a:latin typeface="Cambria Math" panose="02040503050406030204" pitchFamily="18" charset="0"/>
                                    </a:rPr>
                                    <m:t>𝑇</m:t>
                                  </m:r>
                                </m:sub>
                              </m:sSub>
                              <m:r>
                                <a:rPr lang="en-US" sz="3200" i="1">
                                  <a:gradFill>
                                    <a:gsLst>
                                      <a:gs pos="2917">
                                        <a:schemeClr val="tx1"/>
                                      </a:gs>
                                      <a:gs pos="30000">
                                        <a:schemeClr val="tx1"/>
                                      </a:gs>
                                    </a:gsLst>
                                    <a:lin ang="5400000" scaled="0"/>
                                  </a:gradFill>
                                  <a:latin typeface="Cambria Math" panose="02040503050406030204" pitchFamily="18" charset="0"/>
                                </a:rPr>
                                <m:t>|</m:t>
                              </m:r>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i="1">
                                  <a:latin typeface="Cambria Math" panose="02040503050406030204" pitchFamily="18" charset="0"/>
                                </a:rPr>
                                <m:t> </m:t>
                              </m:r>
                            </m:e>
                          </m:d>
                        </m:e>
                      </m:func>
                    </m:oMath>
                  </m:oMathPara>
                </a14:m>
                <a:endParaRPr lang="en-US" sz="3200" dirty="0">
                  <a:gradFill>
                    <a:gsLst>
                      <a:gs pos="2917">
                        <a:schemeClr val="tx1"/>
                      </a:gs>
                      <a:gs pos="30000">
                        <a:schemeClr val="tx1"/>
                      </a:gs>
                    </a:gsLst>
                    <a:lin ang="5400000" scaled="0"/>
                  </a:gradFill>
                </a:endParaRPr>
              </a:p>
            </p:txBody>
          </p:sp>
        </mc:Choice>
        <mc:Fallback xmlns="">
          <p:sp>
            <p:nvSpPr>
              <p:cNvPr id="35" name="TextBox 34">
                <a:extLst>
                  <a:ext uri="{FF2B5EF4-FFF2-40B4-BE49-F238E27FC236}">
                    <a16:creationId xmlns:a16="http://schemas.microsoft.com/office/drawing/2014/main" id="{B63FFC76-EBAB-8D41-8BDE-1BBD0B048E01}"/>
                  </a:ext>
                </a:extLst>
              </p:cNvPr>
              <p:cNvSpPr txBox="1">
                <a:spLocks noRot="1" noChangeAspect="1" noMove="1" noResize="1" noEditPoints="1" noAdjustHandles="1" noChangeArrowheads="1" noChangeShapeType="1" noTextEdit="1"/>
              </p:cNvSpPr>
              <p:nvPr/>
            </p:nvSpPr>
            <p:spPr>
              <a:xfrm>
                <a:off x="9136969" y="5700437"/>
                <a:ext cx="5307287" cy="918649"/>
              </a:xfrm>
              <a:prstGeom prst="rect">
                <a:avLst/>
              </a:prstGeom>
              <a:blipFill>
                <a:blip r:embed="rId3"/>
                <a:stretch>
                  <a:fillRect t="-2740"/>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5B447AC3-13C2-A14B-BBC1-69BEBFF71A0D}"/>
              </a:ext>
            </a:extLst>
          </p:cNvPr>
          <p:cNvSpPr/>
          <p:nvPr/>
        </p:nvSpPr>
        <p:spPr>
          <a:xfrm>
            <a:off x="9731630" y="294713"/>
            <a:ext cx="3316934" cy="461665"/>
          </a:xfrm>
          <a:prstGeom prst="rect">
            <a:avLst/>
          </a:prstGeom>
        </p:spPr>
        <p:txBody>
          <a:bodyPr wrap="none">
            <a:spAutoFit/>
          </a:bodyPr>
          <a:lstStyle/>
          <a:p>
            <a:pPr algn="ctr"/>
            <a:r>
              <a:rPr lang="en-US" sz="2400" dirty="0">
                <a:latin typeface="+mj-lt"/>
              </a:rPr>
              <a:t>Closed-form Likelihood</a:t>
            </a:r>
            <a:endParaRPr lang="en-US" dirty="0">
              <a:latin typeface="+mj-lt"/>
            </a:endParaRP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F26E8D6-E012-0C44-AE3F-95CBFB153458}"/>
                  </a:ext>
                </a:extLst>
              </p:cNvPr>
              <p:cNvSpPr/>
              <p:nvPr/>
            </p:nvSpPr>
            <p:spPr>
              <a:xfrm>
                <a:off x="9136969" y="3154145"/>
                <a:ext cx="5162182" cy="14770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gradFill>
                                <a:gsLst>
                                  <a:gs pos="2917">
                                    <a:schemeClr val="tx1"/>
                                  </a:gs>
                                  <a:gs pos="30000">
                                    <a:schemeClr val="tx1"/>
                                  </a:gs>
                                </a:gsLst>
                                <a:lin ang="5400000" scaled="0"/>
                              </a:gradFill>
                              <a:latin typeface="Cambria Math" panose="02040503050406030204" pitchFamily="18" charset="0"/>
                            </a:rPr>
                          </m:ctrlPr>
                        </m:accPr>
                        <m:e>
                          <m:r>
                            <a:rPr lang="en-US" sz="3200" i="1">
                              <a:gradFill>
                                <a:gsLst>
                                  <a:gs pos="2917">
                                    <a:schemeClr val="tx1"/>
                                  </a:gs>
                                  <a:gs pos="30000">
                                    <a:schemeClr val="tx1"/>
                                  </a:gs>
                                </a:gsLst>
                                <a:lin ang="5400000" scaled="0"/>
                              </a:gradFill>
                              <a:latin typeface="Cambria Math" panose="02040503050406030204" pitchFamily="18" charset="0"/>
                            </a:rPr>
                            <m:t>𝑙</m:t>
                          </m:r>
                        </m:e>
                      </m:acc>
                      <m:d>
                        <m:dPr>
                          <m:ctrlPr>
                            <a:rPr lang="en-US" sz="3200" i="1">
                              <a:gradFill>
                                <a:gsLst>
                                  <a:gs pos="2917">
                                    <a:schemeClr val="tx1"/>
                                  </a:gs>
                                  <a:gs pos="30000">
                                    <a:schemeClr val="tx1"/>
                                  </a:gs>
                                </a:gsLst>
                                <a:lin ang="5400000" scaled="0"/>
                              </a:gradFill>
                              <a:latin typeface="Cambria Math" panose="02040503050406030204" pitchFamily="18" charset="0"/>
                            </a:rPr>
                          </m:ctrlPr>
                        </m:dPr>
                        <m:e>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b="0" i="1" smtClean="0">
                                  <a:latin typeface="Cambria Math" panose="02040503050406030204" pitchFamily="18" charset="0"/>
                                </a:rPr>
                                <m:t>𝑡</m:t>
                              </m:r>
                            </m:sub>
                            <m:sup>
                              <m:r>
                                <a:rPr lang="en-US" sz="3200" i="1">
                                  <a:latin typeface="Cambria Math" panose="02040503050406030204" pitchFamily="18" charset="0"/>
                                </a:rPr>
                                <m:t>(1:</m:t>
                              </m:r>
                              <m:r>
                                <a:rPr lang="en-US" sz="3200" i="1">
                                  <a:latin typeface="Cambria Math" panose="02040503050406030204" pitchFamily="18" charset="0"/>
                                </a:rPr>
                                <m:t>𝑁</m:t>
                              </m:r>
                              <m:r>
                                <a:rPr lang="en-US" sz="3200" i="1">
                                  <a:latin typeface="Cambria Math" panose="02040503050406030204" pitchFamily="18" charset="0"/>
                                </a:rPr>
                                <m:t>)</m:t>
                              </m:r>
                            </m:sup>
                          </m:sSubSup>
                          <m:r>
                            <a:rPr lang="en-US" sz="3200" i="1">
                              <a:gradFill>
                                <a:gsLst>
                                  <a:gs pos="2917">
                                    <a:schemeClr val="tx1"/>
                                  </a:gs>
                                  <a:gs pos="30000">
                                    <a:schemeClr val="tx1"/>
                                  </a:gs>
                                </a:gsLst>
                                <a:lin ang="5400000" scaled="0"/>
                              </a:gradFill>
                              <a:latin typeface="Cambria Math" panose="02040503050406030204" pitchFamily="18" charset="0"/>
                            </a:rPr>
                            <m:t>|</m:t>
                          </m:r>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i="1">
                              <a:latin typeface="Cambria Math" panose="02040503050406030204" pitchFamily="18" charset="0"/>
                            </a:rPr>
                            <m:t> </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𝑁</m:t>
                          </m:r>
                        </m:den>
                      </m:f>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𝑁</m:t>
                          </m:r>
                        </m:sup>
                        <m:e>
                          <m:r>
                            <a:rPr lang="en-US" sz="3200" b="0" i="1" smtClean="0">
                              <a:latin typeface="Cambria Math" panose="02040503050406030204" pitchFamily="18" charset="0"/>
                            </a:rPr>
                            <m:t>𝑤</m:t>
                          </m:r>
                          <m:r>
                            <a:rPr lang="en-US" sz="3200" b="0" i="1" smtClean="0">
                              <a:latin typeface="Cambria Math" panose="02040503050406030204" pitchFamily="18" charset="0"/>
                            </a:rPr>
                            <m:t>(</m:t>
                          </m:r>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up>
                              <m:r>
                                <a:rPr lang="en-US" sz="3200" b="0" i="1" smtClean="0">
                                  <a:latin typeface="Cambria Math" panose="02040503050406030204" pitchFamily="18" charset="0"/>
                                </a:rPr>
                                <m:t>(</m:t>
                              </m:r>
                              <m:r>
                                <a:rPr lang="en-US" sz="3200" b="0" i="1" smtClean="0">
                                  <a:latin typeface="Cambria Math" panose="02040503050406030204" pitchFamily="18" charset="0"/>
                                </a:rPr>
                                <m:t>𝑖</m:t>
                              </m:r>
                              <m:r>
                                <a:rPr lang="en-US" sz="3200" b="0" i="1" smtClean="0">
                                  <a:latin typeface="Cambria Math" panose="02040503050406030204" pitchFamily="18" charset="0"/>
                                </a:rPr>
                                <m:t>)</m:t>
                              </m:r>
                            </m:sup>
                          </m:sSubSup>
                          <m:r>
                            <a:rPr lang="en-US" sz="3200" b="0" i="1" smtClean="0">
                              <a:latin typeface="Cambria Math" panose="02040503050406030204" pitchFamily="18" charset="0"/>
                            </a:rPr>
                            <m:t>)</m:t>
                          </m:r>
                        </m:e>
                      </m:nary>
                    </m:oMath>
                  </m:oMathPara>
                </a14:m>
                <a:endParaRPr lang="en-US" sz="3200" dirty="0"/>
              </a:p>
            </p:txBody>
          </p:sp>
        </mc:Choice>
        <mc:Fallback xmlns="">
          <p:sp>
            <p:nvSpPr>
              <p:cNvPr id="42" name="Rectangle 41">
                <a:extLst>
                  <a:ext uri="{FF2B5EF4-FFF2-40B4-BE49-F238E27FC236}">
                    <a16:creationId xmlns:a16="http://schemas.microsoft.com/office/drawing/2014/main" id="{3F26E8D6-E012-0C44-AE3F-95CBFB153458}"/>
                  </a:ext>
                </a:extLst>
              </p:cNvPr>
              <p:cNvSpPr>
                <a:spLocks noRot="1" noChangeAspect="1" noMove="1" noResize="1" noEditPoints="1" noAdjustHandles="1" noChangeArrowheads="1" noChangeShapeType="1" noTextEdit="1"/>
              </p:cNvSpPr>
              <p:nvPr/>
            </p:nvSpPr>
            <p:spPr>
              <a:xfrm>
                <a:off x="9136969" y="3154145"/>
                <a:ext cx="5162182" cy="1477071"/>
              </a:xfrm>
              <a:prstGeom prst="rect">
                <a:avLst/>
              </a:prstGeom>
              <a:blipFill>
                <a:blip r:embed="rId5"/>
                <a:stretch>
                  <a:fillRect t="-102542" r="-490" b="-160169"/>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F47B2D5A-8C8F-634D-8DFF-63EDC67B21EB}"/>
              </a:ext>
            </a:extLst>
          </p:cNvPr>
          <p:cNvSpPr/>
          <p:nvPr/>
        </p:nvSpPr>
        <p:spPr>
          <a:xfrm>
            <a:off x="9891088" y="2708615"/>
            <a:ext cx="3291286" cy="461665"/>
          </a:xfrm>
          <a:prstGeom prst="rect">
            <a:avLst/>
          </a:prstGeom>
        </p:spPr>
        <p:txBody>
          <a:bodyPr wrap="none">
            <a:spAutoFit/>
          </a:bodyPr>
          <a:lstStyle/>
          <a:p>
            <a:pPr algn="ctr"/>
            <a:r>
              <a:rPr lang="en-US" sz="2400" dirty="0">
                <a:latin typeface="+mj-lt"/>
              </a:rPr>
              <a:t>Monte Carlo Likelihood</a:t>
            </a:r>
            <a:endParaRPr lang="en-US" dirty="0">
              <a:latin typeface="+mj-lt"/>
            </a:endParaRPr>
          </a:p>
        </p:txBody>
      </p:sp>
      <p:sp>
        <p:nvSpPr>
          <p:cNvPr id="44" name="Rectangle 43">
            <a:extLst>
              <a:ext uri="{FF2B5EF4-FFF2-40B4-BE49-F238E27FC236}">
                <a16:creationId xmlns:a16="http://schemas.microsoft.com/office/drawing/2014/main" id="{9DB5404B-4C31-E640-9AA7-838B1D92AEE0}"/>
              </a:ext>
            </a:extLst>
          </p:cNvPr>
          <p:cNvSpPr/>
          <p:nvPr/>
        </p:nvSpPr>
        <p:spPr>
          <a:xfrm>
            <a:off x="10979527" y="5220947"/>
            <a:ext cx="1114408" cy="461665"/>
          </a:xfrm>
          <a:prstGeom prst="rect">
            <a:avLst/>
          </a:prstGeom>
        </p:spPr>
        <p:txBody>
          <a:bodyPr wrap="none">
            <a:spAutoFit/>
          </a:bodyPr>
          <a:lstStyle/>
          <a:p>
            <a:pPr algn="ctr"/>
            <a:r>
              <a:rPr lang="en-US" sz="2400" dirty="0">
                <a:latin typeface="+mj-lt"/>
              </a:rPr>
              <a:t>‘Exact’ </a:t>
            </a:r>
            <a:endParaRPr lang="en-US" dirty="0">
              <a:latin typeface="+mj-lt"/>
            </a:endParaRPr>
          </a:p>
        </p:txBody>
      </p:sp>
      <p:grpSp>
        <p:nvGrpSpPr>
          <p:cNvPr id="7" name="Group 6">
            <a:extLst>
              <a:ext uri="{FF2B5EF4-FFF2-40B4-BE49-F238E27FC236}">
                <a16:creationId xmlns:a16="http://schemas.microsoft.com/office/drawing/2014/main" id="{934F6F95-76C5-6A4A-A9B4-99F08ACA475C}"/>
              </a:ext>
            </a:extLst>
          </p:cNvPr>
          <p:cNvGrpSpPr/>
          <p:nvPr/>
        </p:nvGrpSpPr>
        <p:grpSpPr>
          <a:xfrm>
            <a:off x="518473" y="1909573"/>
            <a:ext cx="7821613" cy="5622109"/>
            <a:chOff x="518473" y="1909573"/>
            <a:chExt cx="7821613" cy="5622109"/>
          </a:xfrm>
        </p:grpSpPr>
        <p:grpSp>
          <p:nvGrpSpPr>
            <p:cNvPr id="40" name="Group 39">
              <a:extLst>
                <a:ext uri="{FF2B5EF4-FFF2-40B4-BE49-F238E27FC236}">
                  <a16:creationId xmlns:a16="http://schemas.microsoft.com/office/drawing/2014/main" id="{0B6F7849-82BD-0743-AB27-429BEDBB53B6}"/>
                </a:ext>
              </a:extLst>
            </p:cNvPr>
            <p:cNvGrpSpPr/>
            <p:nvPr/>
          </p:nvGrpSpPr>
          <p:grpSpPr>
            <a:xfrm>
              <a:off x="518473" y="1909573"/>
              <a:ext cx="6062108" cy="5622109"/>
              <a:chOff x="61273" y="1960373"/>
              <a:chExt cx="6062108" cy="5622109"/>
            </a:xfrm>
          </p:grpSpPr>
          <p:sp>
            <p:nvSpPr>
              <p:cNvPr id="6" name="TextBox 5">
                <a:extLst>
                  <a:ext uri="{FF2B5EF4-FFF2-40B4-BE49-F238E27FC236}">
                    <a16:creationId xmlns:a16="http://schemas.microsoft.com/office/drawing/2014/main" id="{0BAA3A93-9250-8146-BB67-61915B5275CD}"/>
                  </a:ext>
                </a:extLst>
              </p:cNvPr>
              <p:cNvSpPr txBox="1"/>
              <p:nvPr/>
            </p:nvSpPr>
            <p:spPr>
              <a:xfrm>
                <a:off x="2388286" y="6843818"/>
                <a:ext cx="1292662"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Time</a:t>
                </a:r>
              </a:p>
            </p:txBody>
          </p:sp>
          <p:grpSp>
            <p:nvGrpSpPr>
              <p:cNvPr id="39" name="Group 38">
                <a:extLst>
                  <a:ext uri="{FF2B5EF4-FFF2-40B4-BE49-F238E27FC236}">
                    <a16:creationId xmlns:a16="http://schemas.microsoft.com/office/drawing/2014/main" id="{43EEAD5F-8AFD-B346-9A4D-A2F667F8C0FC}"/>
                  </a:ext>
                </a:extLst>
              </p:cNvPr>
              <p:cNvGrpSpPr/>
              <p:nvPr/>
            </p:nvGrpSpPr>
            <p:grpSpPr>
              <a:xfrm>
                <a:off x="61273" y="1960373"/>
                <a:ext cx="6062108" cy="4412570"/>
                <a:chOff x="61273" y="1960373"/>
                <a:chExt cx="6062108" cy="441257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27DC47-73E3-6341-A32A-86DA864ACFDB}"/>
                        </a:ext>
                      </a:extLst>
                    </p:cNvPr>
                    <p:cNvSpPr txBox="1"/>
                    <p:nvPr/>
                  </p:nvSpPr>
                  <p:spPr>
                    <a:xfrm>
                      <a:off x="61273" y="3239949"/>
                      <a:ext cx="1511761" cy="655564"/>
                    </a:xfrm>
                    <a:prstGeom prst="rect">
                      <a:avLst/>
                    </a:prstGeom>
                    <a:noFill/>
                  </p:spPr>
                  <p:txBody>
                    <a:bodyPr wrap="none" lIns="182880" tIns="146304" rIns="182880" bIns="146304" rtlCol="0">
                      <a:spAutoFit/>
                    </a:bodyPr>
                    <a:lstStyle/>
                    <a:p>
                      <a:pPr algn="ctr">
                        <a:lnSpc>
                          <a:spcPct val="90000"/>
                        </a:lnSpc>
                        <a:spcAft>
                          <a:spcPts val="1800"/>
                        </a:spcAft>
                      </a:pPr>
                      <a:r>
                        <a:rPr lang="en-US" sz="2600" b="1" dirty="0">
                          <a:solidFill>
                            <a:schemeClr val="accent2">
                              <a:lumMod val="40000"/>
                              <a:lumOff val="60000"/>
                            </a:schemeClr>
                          </a:solidFill>
                          <a:latin typeface="+mj-lt"/>
                        </a:rPr>
                        <a:t>state</a:t>
                      </a:r>
                      <a:r>
                        <a:rPr lang="en-US" sz="2600" b="1" dirty="0">
                          <a:solidFill>
                            <a:schemeClr val="accent2">
                              <a:lumMod val="40000"/>
                              <a:lumOff val="60000"/>
                            </a:schemeClr>
                          </a:solidFill>
                        </a:rPr>
                        <a:t> </a:t>
                      </a:r>
                      <a14:m>
                        <m:oMath xmlns:m="http://schemas.openxmlformats.org/officeDocument/2006/math">
                          <m:sSub>
                            <m:sSubPr>
                              <m:ctrlPr>
                                <a:rPr lang="en-US" sz="2600" b="1" i="1" smtClean="0">
                                  <a:solidFill>
                                    <a:schemeClr val="accent2">
                                      <a:lumMod val="40000"/>
                                      <a:lumOff val="60000"/>
                                    </a:schemeClr>
                                  </a:solidFill>
                                  <a:latin typeface="Cambria Math" panose="02040503050406030204" pitchFamily="18" charset="0"/>
                                </a:rPr>
                              </m:ctrlPr>
                            </m:sSubPr>
                            <m:e>
                              <m:r>
                                <a:rPr lang="en-US" sz="2600" b="1" i="1" smtClean="0">
                                  <a:solidFill>
                                    <a:schemeClr val="accent2">
                                      <a:lumMod val="40000"/>
                                      <a:lumOff val="60000"/>
                                    </a:schemeClr>
                                  </a:solidFill>
                                  <a:latin typeface="Cambria Math" panose="02040503050406030204" pitchFamily="18" charset="0"/>
                                </a:rPr>
                                <m:t>𝒙</m:t>
                              </m:r>
                            </m:e>
                            <m:sub>
                              <m:r>
                                <a:rPr lang="en-US" sz="2600" b="1" i="1" smtClean="0">
                                  <a:solidFill>
                                    <a:schemeClr val="accent2">
                                      <a:lumMod val="40000"/>
                                      <a:lumOff val="60000"/>
                                    </a:schemeClr>
                                  </a:solidFill>
                                  <a:latin typeface="Cambria Math" panose="02040503050406030204" pitchFamily="18" charset="0"/>
                                </a:rPr>
                                <m:t>𝒕</m:t>
                              </m:r>
                            </m:sub>
                          </m:sSub>
                        </m:oMath>
                      </a14:m>
                      <a:endParaRPr lang="en-US" sz="2600" b="1" dirty="0">
                        <a:solidFill>
                          <a:schemeClr val="accent2">
                            <a:lumMod val="40000"/>
                            <a:lumOff val="60000"/>
                          </a:schemeClr>
                        </a:solidFill>
                      </a:endParaRPr>
                    </a:p>
                  </p:txBody>
                </p:sp>
              </mc:Choice>
              <mc:Fallback xmlns="">
                <p:sp>
                  <p:nvSpPr>
                    <p:cNvPr id="10" name="TextBox 9">
                      <a:extLst>
                        <a:ext uri="{FF2B5EF4-FFF2-40B4-BE49-F238E27FC236}">
                          <a16:creationId xmlns:a16="http://schemas.microsoft.com/office/drawing/2014/main" id="{6927DC47-73E3-6341-A32A-86DA864ACFDB}"/>
                        </a:ext>
                      </a:extLst>
                    </p:cNvPr>
                    <p:cNvSpPr txBox="1">
                      <a:spLocks noRot="1" noChangeAspect="1" noMove="1" noResize="1" noEditPoints="1" noAdjustHandles="1" noChangeArrowheads="1" noChangeShapeType="1" noTextEdit="1"/>
                    </p:cNvSpPr>
                    <p:nvPr/>
                  </p:nvSpPr>
                  <p:spPr>
                    <a:xfrm>
                      <a:off x="61273" y="3239949"/>
                      <a:ext cx="1511761" cy="655564"/>
                    </a:xfrm>
                    <a:prstGeom prst="rect">
                      <a:avLst/>
                    </a:prstGeom>
                    <a:blipFill>
                      <a:blip r:embed="rId6"/>
                      <a:stretch>
                        <a:fillRect b="-5660"/>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33236FB9-7ECD-804D-BD6B-86C0D7BC0D43}"/>
                    </a:ext>
                  </a:extLst>
                </p:cNvPr>
                <p:cNvGrpSpPr/>
                <p:nvPr/>
              </p:nvGrpSpPr>
              <p:grpSpPr>
                <a:xfrm>
                  <a:off x="660400" y="1960373"/>
                  <a:ext cx="5462981" cy="4412570"/>
                  <a:chOff x="660400" y="1960373"/>
                  <a:chExt cx="5462981" cy="4412570"/>
                </a:xfrm>
              </p:grpSpPr>
              <p:cxnSp>
                <p:nvCxnSpPr>
                  <p:cNvPr id="4" name="Straight Arrow Connector 3">
                    <a:extLst>
                      <a:ext uri="{FF2B5EF4-FFF2-40B4-BE49-F238E27FC236}">
                        <a16:creationId xmlns:a16="http://schemas.microsoft.com/office/drawing/2014/main" id="{C747A4A7-8AC6-1B4C-AA3C-55CAB32D8C03}"/>
                      </a:ext>
                    </a:extLst>
                  </p:cNvPr>
                  <p:cNvCxnSpPr>
                    <a:cxnSpLocks/>
                  </p:cNvCxnSpPr>
                  <p:nvPr/>
                </p:nvCxnSpPr>
                <p:spPr>
                  <a:xfrm>
                    <a:off x="660400" y="6352178"/>
                    <a:ext cx="5462981" cy="20765"/>
                  </a:xfrm>
                  <a:prstGeom prst="straightConnector1">
                    <a:avLst/>
                  </a:prstGeom>
                  <a:ln w="762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41897D-1CF4-854F-A7A8-A1B511FE1DC3}"/>
                      </a:ext>
                    </a:extLst>
                  </p:cNvPr>
                  <p:cNvCxnSpPr>
                    <a:cxnSpLocks/>
                  </p:cNvCxnSpPr>
                  <p:nvPr/>
                </p:nvCxnSpPr>
                <p:spPr>
                  <a:xfrm>
                    <a:off x="1741690" y="2501157"/>
                    <a:ext cx="0" cy="385064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780C8B-BF3F-374B-8FA2-9C998D802411}"/>
                      </a:ext>
                    </a:extLst>
                  </p:cNvPr>
                  <p:cNvCxnSpPr>
                    <a:cxnSpLocks/>
                  </p:cNvCxnSpPr>
                  <p:nvPr/>
                </p:nvCxnSpPr>
                <p:spPr>
                  <a:xfrm>
                    <a:off x="4570437" y="2478314"/>
                    <a:ext cx="0" cy="385064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9AF48781-8E8A-DC4C-8134-D6989DA64FAA}"/>
                      </a:ext>
                    </a:extLst>
                  </p:cNvPr>
                  <p:cNvSpPr/>
                  <p:nvPr/>
                </p:nvSpPr>
                <p:spPr bwMode="auto">
                  <a:xfrm rot="15772375">
                    <a:off x="1835417" y="3631786"/>
                    <a:ext cx="2710686" cy="2381503"/>
                  </a:xfrm>
                  <a:custGeom>
                    <a:avLst/>
                    <a:gdLst>
                      <a:gd name="connsiteX0" fmla="*/ 0 w 2774731"/>
                      <a:gd name="connsiteY0" fmla="*/ 1986455 h 1986455"/>
                      <a:gd name="connsiteX1" fmla="*/ 252248 w 2774731"/>
                      <a:gd name="connsiteY1" fmla="*/ 1513489 h 1986455"/>
                      <a:gd name="connsiteX2" fmla="*/ 788276 w 2774731"/>
                      <a:gd name="connsiteY2" fmla="*/ 1450427 h 1986455"/>
                      <a:gd name="connsiteX3" fmla="*/ 1072055 w 2774731"/>
                      <a:gd name="connsiteY3" fmla="*/ 977462 h 1986455"/>
                      <a:gd name="connsiteX4" fmla="*/ 1639614 w 2774731"/>
                      <a:gd name="connsiteY4" fmla="*/ 851338 h 1986455"/>
                      <a:gd name="connsiteX5" fmla="*/ 1923393 w 2774731"/>
                      <a:gd name="connsiteY5" fmla="*/ 378372 h 1986455"/>
                      <a:gd name="connsiteX6" fmla="*/ 2459421 w 2774731"/>
                      <a:gd name="connsiteY6" fmla="*/ 252248 h 1986455"/>
                      <a:gd name="connsiteX7" fmla="*/ 2774731 w 2774731"/>
                      <a:gd name="connsiteY7" fmla="*/ 0 h 19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4731" h="1986455">
                        <a:moveTo>
                          <a:pt x="0" y="1986455"/>
                        </a:moveTo>
                        <a:cubicBezTo>
                          <a:pt x="60434" y="1794641"/>
                          <a:pt x="120869" y="1602827"/>
                          <a:pt x="252248" y="1513489"/>
                        </a:cubicBezTo>
                        <a:cubicBezTo>
                          <a:pt x="383627" y="1424151"/>
                          <a:pt x="651642" y="1539765"/>
                          <a:pt x="788276" y="1450427"/>
                        </a:cubicBezTo>
                        <a:cubicBezTo>
                          <a:pt x="924911" y="1361089"/>
                          <a:pt x="930165" y="1077310"/>
                          <a:pt x="1072055" y="977462"/>
                        </a:cubicBezTo>
                        <a:cubicBezTo>
                          <a:pt x="1213945" y="877614"/>
                          <a:pt x="1497724" y="951186"/>
                          <a:pt x="1639614" y="851338"/>
                        </a:cubicBezTo>
                        <a:cubicBezTo>
                          <a:pt x="1781504" y="751490"/>
                          <a:pt x="1786759" y="478220"/>
                          <a:pt x="1923393" y="378372"/>
                        </a:cubicBezTo>
                        <a:cubicBezTo>
                          <a:pt x="2060027" y="278524"/>
                          <a:pt x="2317531" y="315310"/>
                          <a:pt x="2459421" y="252248"/>
                        </a:cubicBezTo>
                        <a:cubicBezTo>
                          <a:pt x="2601311" y="189186"/>
                          <a:pt x="2501462" y="57807"/>
                          <a:pt x="2774731" y="0"/>
                        </a:cubicBezTo>
                      </a:path>
                    </a:pathLst>
                  </a:custGeom>
                  <a:noFill/>
                  <a:ln>
                    <a:solidFill>
                      <a:schemeClr val="accent1">
                        <a:lumMod val="40000"/>
                        <a:lumOff val="60000"/>
                      </a:schemeClr>
                    </a:solidFill>
                    <a:headEnd type="stealth" w="lg" len="lg"/>
                    <a:tailEnd type="non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EE055D0B-E7C5-BE4A-8ABA-363AF1EFBEDE}"/>
                      </a:ext>
                    </a:extLst>
                  </p:cNvPr>
                  <p:cNvSpPr/>
                  <p:nvPr/>
                </p:nvSpPr>
                <p:spPr bwMode="auto">
                  <a:xfrm>
                    <a:off x="1891862" y="3390039"/>
                    <a:ext cx="2680138" cy="396834"/>
                  </a:xfrm>
                  <a:custGeom>
                    <a:avLst/>
                    <a:gdLst>
                      <a:gd name="connsiteX0" fmla="*/ 0 w 2680138"/>
                      <a:gd name="connsiteY0" fmla="*/ 172968 h 396834"/>
                      <a:gd name="connsiteX1" fmla="*/ 630621 w 2680138"/>
                      <a:gd name="connsiteY1" fmla="*/ 362154 h 396834"/>
                      <a:gd name="connsiteX2" fmla="*/ 1072055 w 2680138"/>
                      <a:gd name="connsiteY2" fmla="*/ 204499 h 396834"/>
                      <a:gd name="connsiteX3" fmla="*/ 1608083 w 2680138"/>
                      <a:gd name="connsiteY3" fmla="*/ 393685 h 396834"/>
                      <a:gd name="connsiteX4" fmla="*/ 2207172 w 2680138"/>
                      <a:gd name="connsiteY4" fmla="*/ 15313 h 396834"/>
                      <a:gd name="connsiteX5" fmla="*/ 2680138 w 2680138"/>
                      <a:gd name="connsiteY5" fmla="*/ 109906 h 3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138" h="396834">
                        <a:moveTo>
                          <a:pt x="0" y="172968"/>
                        </a:moveTo>
                        <a:cubicBezTo>
                          <a:pt x="225972" y="264933"/>
                          <a:pt x="451945" y="356899"/>
                          <a:pt x="630621" y="362154"/>
                        </a:cubicBezTo>
                        <a:cubicBezTo>
                          <a:pt x="809297" y="367409"/>
                          <a:pt x="909145" y="199244"/>
                          <a:pt x="1072055" y="204499"/>
                        </a:cubicBezTo>
                        <a:cubicBezTo>
                          <a:pt x="1234965" y="209754"/>
                          <a:pt x="1418897" y="425216"/>
                          <a:pt x="1608083" y="393685"/>
                        </a:cubicBezTo>
                        <a:cubicBezTo>
                          <a:pt x="1797269" y="362154"/>
                          <a:pt x="2028496" y="62609"/>
                          <a:pt x="2207172" y="15313"/>
                        </a:cubicBezTo>
                        <a:cubicBezTo>
                          <a:pt x="2385848" y="-31983"/>
                          <a:pt x="2532993" y="38961"/>
                          <a:pt x="2680138" y="109906"/>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1" name="Freeform 20">
                    <a:extLst>
                      <a:ext uri="{FF2B5EF4-FFF2-40B4-BE49-F238E27FC236}">
                        <a16:creationId xmlns:a16="http://schemas.microsoft.com/office/drawing/2014/main" id="{7E4A9670-18C4-8447-886F-628C00D0C0A4}"/>
                      </a:ext>
                    </a:extLst>
                  </p:cNvPr>
                  <p:cNvSpPr/>
                  <p:nvPr/>
                </p:nvSpPr>
                <p:spPr bwMode="auto">
                  <a:xfrm>
                    <a:off x="1860331" y="3563007"/>
                    <a:ext cx="2680430" cy="957889"/>
                  </a:xfrm>
                  <a:custGeom>
                    <a:avLst/>
                    <a:gdLst>
                      <a:gd name="connsiteX0" fmla="*/ 0 w 2680430"/>
                      <a:gd name="connsiteY0" fmla="*/ 0 h 957889"/>
                      <a:gd name="connsiteX1" fmla="*/ 220717 w 2680430"/>
                      <a:gd name="connsiteY1" fmla="*/ 725214 h 957889"/>
                      <a:gd name="connsiteX2" fmla="*/ 882869 w 2680430"/>
                      <a:gd name="connsiteY2" fmla="*/ 504496 h 957889"/>
                      <a:gd name="connsiteX3" fmla="*/ 1513490 w 2680430"/>
                      <a:gd name="connsiteY3" fmla="*/ 851338 h 957889"/>
                      <a:gd name="connsiteX4" fmla="*/ 2049517 w 2680430"/>
                      <a:gd name="connsiteY4" fmla="*/ 504496 h 957889"/>
                      <a:gd name="connsiteX5" fmla="*/ 2585545 w 2680430"/>
                      <a:gd name="connsiteY5" fmla="*/ 914400 h 957889"/>
                      <a:gd name="connsiteX6" fmla="*/ 2680138 w 2680430"/>
                      <a:gd name="connsiteY6" fmla="*/ 945931 h 95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0430" h="957889">
                        <a:moveTo>
                          <a:pt x="0" y="0"/>
                        </a:moveTo>
                        <a:cubicBezTo>
                          <a:pt x="36786" y="320565"/>
                          <a:pt x="73572" y="641131"/>
                          <a:pt x="220717" y="725214"/>
                        </a:cubicBezTo>
                        <a:cubicBezTo>
                          <a:pt x="367862" y="809297"/>
                          <a:pt x="667407" y="483475"/>
                          <a:pt x="882869" y="504496"/>
                        </a:cubicBezTo>
                        <a:cubicBezTo>
                          <a:pt x="1098331" y="525517"/>
                          <a:pt x="1319049" y="851338"/>
                          <a:pt x="1513490" y="851338"/>
                        </a:cubicBezTo>
                        <a:cubicBezTo>
                          <a:pt x="1707931" y="851338"/>
                          <a:pt x="1870841" y="493986"/>
                          <a:pt x="2049517" y="504496"/>
                        </a:cubicBezTo>
                        <a:cubicBezTo>
                          <a:pt x="2228193" y="515006"/>
                          <a:pt x="2585545" y="914400"/>
                          <a:pt x="2585545" y="914400"/>
                        </a:cubicBezTo>
                        <a:cubicBezTo>
                          <a:pt x="2690649" y="987973"/>
                          <a:pt x="2680138" y="945931"/>
                          <a:pt x="2680138" y="94593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68E7E37-216D-FE44-B58D-52AF99D8100B}"/>
                      </a:ext>
                    </a:extLst>
                  </p:cNvPr>
                  <p:cNvSpPr/>
                  <p:nvPr/>
                </p:nvSpPr>
                <p:spPr bwMode="auto">
                  <a:xfrm>
                    <a:off x="4401781" y="4840066"/>
                    <a:ext cx="337312" cy="283779"/>
                  </a:xfrm>
                  <a:prstGeom prst="ellipse">
                    <a:avLst/>
                  </a:prstGeom>
                  <a:solidFill>
                    <a:srgbClr val="989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ECE186D-63B8-1242-8D6E-76041DA8E4C1}"/>
                          </a:ext>
                        </a:extLst>
                      </p:cNvPr>
                      <p:cNvSpPr txBox="1"/>
                      <p:nvPr/>
                    </p:nvSpPr>
                    <p:spPr>
                      <a:xfrm>
                        <a:off x="1711723" y="1960373"/>
                        <a:ext cx="2645789" cy="1567096"/>
                      </a:xfrm>
                      <a:prstGeom prst="rect">
                        <a:avLst/>
                      </a:prstGeom>
                      <a:noFill/>
                    </p:spPr>
                    <p:txBody>
                      <a:bodyPr wrap="none" lIns="182880" tIns="146304" rIns="182880" bIns="146304" rtlCol="0">
                        <a:spAutoFit/>
                      </a:bodyPr>
                      <a:lstStyle/>
                      <a:p>
                        <a:pPr algn="ctr">
                          <a:lnSpc>
                            <a:spcPct val="90000"/>
                          </a:lnSpc>
                          <a:spcAft>
                            <a:spcPts val="1800"/>
                          </a:spcAft>
                        </a:pPr>
                        <a:r>
                          <a:rPr lang="en-US" sz="2600" dirty="0">
                            <a:solidFill>
                              <a:srgbClr val="EAABDA"/>
                            </a:solidFill>
                            <a:latin typeface="+mj-lt"/>
                          </a:rPr>
                          <a:t>samples</a:t>
                        </a:r>
                      </a:p>
                      <a:p>
                        <a:pPr algn="ctr">
                          <a:lnSpc>
                            <a:spcPct val="90000"/>
                          </a:lnSpc>
                          <a:spcAft>
                            <a:spcPts val="1800"/>
                          </a:spcAft>
                        </a:pPr>
                        <a14:m>
                          <m:oMathPara xmlns:m="http://schemas.openxmlformats.org/officeDocument/2006/math">
                            <m:oMathParaPr>
                              <m:jc m:val="right"/>
                            </m:oMathParaPr>
                            <m:oMath xmlns:m="http://schemas.openxmlformats.org/officeDocument/2006/math">
                              <m:sSubSup>
                                <m:sSubSupPr>
                                  <m:ctrlPr>
                                    <a:rPr lang="en-US" sz="2600" i="1" smtClean="0">
                                      <a:solidFill>
                                        <a:srgbClr val="EAABDA"/>
                                      </a:solidFill>
                                      <a:latin typeface="Cambria Math" panose="02040503050406030204" pitchFamily="18" charset="0"/>
                                    </a:rPr>
                                  </m:ctrlPr>
                                </m:sSubSupPr>
                                <m:e>
                                  <m:r>
                                    <a:rPr lang="en-US" sz="2600" b="0" i="1" smtClean="0">
                                      <a:solidFill>
                                        <a:srgbClr val="EAABDA"/>
                                      </a:solidFill>
                                      <a:latin typeface="Cambria Math" panose="02040503050406030204" pitchFamily="18" charset="0"/>
                                    </a:rPr>
                                    <m:t>𝑥</m:t>
                                  </m:r>
                                </m:e>
                                <m:sub>
                                  <m:r>
                                    <a:rPr lang="en-US" sz="2600" b="0" i="1" smtClean="0">
                                      <a:solidFill>
                                        <a:srgbClr val="EAABDA"/>
                                      </a:solidFill>
                                      <a:latin typeface="Cambria Math" panose="02040503050406030204" pitchFamily="18" charset="0"/>
                                    </a:rPr>
                                    <m:t>𝑡</m:t>
                                  </m:r>
                                </m:sub>
                                <m:sup>
                                  <m:r>
                                    <a:rPr lang="en-US" sz="2600" b="0" i="1" smtClean="0">
                                      <a:solidFill>
                                        <a:srgbClr val="EAABDA"/>
                                      </a:solidFill>
                                      <a:latin typeface="Cambria Math" panose="02040503050406030204" pitchFamily="18" charset="0"/>
                                    </a:rPr>
                                    <m:t>(</m:t>
                                  </m:r>
                                  <m:r>
                                    <a:rPr lang="en-US" sz="2600" b="0" i="1" smtClean="0">
                                      <a:solidFill>
                                        <a:srgbClr val="EAABDA"/>
                                      </a:solidFill>
                                      <a:latin typeface="Cambria Math" panose="02040503050406030204" pitchFamily="18" charset="0"/>
                                    </a:rPr>
                                    <m:t>𝑖</m:t>
                                  </m:r>
                                  <m:r>
                                    <a:rPr lang="en-US" sz="2600" b="0" i="1" smtClean="0">
                                      <a:solidFill>
                                        <a:srgbClr val="EAABDA"/>
                                      </a:solidFill>
                                      <a:latin typeface="Cambria Math" panose="02040503050406030204" pitchFamily="18" charset="0"/>
                                    </a:rPr>
                                    <m:t>)</m:t>
                                  </m:r>
                                </m:sup>
                              </m:sSubSup>
                              <m:r>
                                <a:rPr lang="en-US" sz="2600" b="0" i="1" smtClean="0">
                                  <a:solidFill>
                                    <a:srgbClr val="EAABDA"/>
                                  </a:solidFill>
                                  <a:latin typeface="Cambria Math" panose="02040503050406030204" pitchFamily="18" charset="0"/>
                                </a:rPr>
                                <m:t>:</m:t>
                              </m:r>
                              <m:r>
                                <a:rPr lang="en-US" sz="2600" b="0" i="1" smtClean="0">
                                  <a:solidFill>
                                    <a:srgbClr val="EAABDA"/>
                                  </a:solidFill>
                                  <a:latin typeface="Cambria Math" panose="02040503050406030204" pitchFamily="18" charset="0"/>
                                </a:rPr>
                                <m:t>𝑖</m:t>
                              </m:r>
                              <m:r>
                                <a:rPr lang="en-US" sz="2600" b="0" i="1" smtClean="0">
                                  <a:solidFill>
                                    <a:srgbClr val="EAABDA"/>
                                  </a:solidFill>
                                  <a:latin typeface="Cambria Math" panose="02040503050406030204" pitchFamily="18" charset="0"/>
                                </a:rPr>
                                <m:t>=1,…,</m:t>
                              </m:r>
                              <m:r>
                                <a:rPr lang="en-US" sz="2600" b="0" i="1" smtClean="0">
                                  <a:solidFill>
                                    <a:srgbClr val="EAABDA"/>
                                  </a:solidFill>
                                  <a:latin typeface="Cambria Math" panose="02040503050406030204" pitchFamily="18" charset="0"/>
                                </a:rPr>
                                <m:t>𝑁</m:t>
                              </m:r>
                            </m:oMath>
                          </m:oMathPara>
                        </a14:m>
                        <a:endParaRPr lang="en-US" sz="2600" dirty="0">
                          <a:solidFill>
                            <a:srgbClr val="EAABDA"/>
                          </a:solidFill>
                        </a:endParaRPr>
                      </a:p>
                    </p:txBody>
                  </p:sp>
                </mc:Choice>
                <mc:Fallback xmlns="">
                  <p:sp>
                    <p:nvSpPr>
                      <p:cNvPr id="32" name="TextBox 31">
                        <a:extLst>
                          <a:ext uri="{FF2B5EF4-FFF2-40B4-BE49-F238E27FC236}">
                            <a16:creationId xmlns:a16="http://schemas.microsoft.com/office/drawing/2014/main" id="{2ECE186D-63B8-1242-8D6E-76041DA8E4C1}"/>
                          </a:ext>
                        </a:extLst>
                      </p:cNvPr>
                      <p:cNvSpPr txBox="1">
                        <a:spLocks noRot="1" noChangeAspect="1" noMove="1" noResize="1" noEditPoints="1" noAdjustHandles="1" noChangeArrowheads="1" noChangeShapeType="1" noTextEdit="1"/>
                      </p:cNvSpPr>
                      <p:nvPr/>
                    </p:nvSpPr>
                    <p:spPr>
                      <a:xfrm>
                        <a:off x="1711723" y="1960373"/>
                        <a:ext cx="2645789" cy="1567096"/>
                      </a:xfrm>
                      <a:prstGeom prst="rect">
                        <a:avLst/>
                      </a:prstGeom>
                      <a:blipFill>
                        <a:blip r:embed="rId7"/>
                        <a:stretch>
                          <a:fillRect/>
                        </a:stretch>
                      </a:blipFill>
                    </p:spPr>
                    <p:txBody>
                      <a:bodyPr/>
                      <a:lstStyle/>
                      <a:p>
                        <a:r>
                          <a:rPr lang="en-US">
                            <a:noFill/>
                          </a:rPr>
                          <a:t> </a:t>
                        </a:r>
                      </a:p>
                    </p:txBody>
                  </p:sp>
                </mc:Fallback>
              </mc:AlternateContent>
              <p:sp>
                <p:nvSpPr>
                  <p:cNvPr id="33" name="Freeform 32">
                    <a:extLst>
                      <a:ext uri="{FF2B5EF4-FFF2-40B4-BE49-F238E27FC236}">
                        <a16:creationId xmlns:a16="http://schemas.microsoft.com/office/drawing/2014/main" id="{5B7A3003-F8D6-8145-B134-19C988B6D4C4}"/>
                      </a:ext>
                    </a:extLst>
                  </p:cNvPr>
                  <p:cNvSpPr/>
                  <p:nvPr/>
                </p:nvSpPr>
                <p:spPr bwMode="auto">
                  <a:xfrm>
                    <a:off x="1852863" y="3565480"/>
                    <a:ext cx="2695074" cy="1937100"/>
                  </a:xfrm>
                  <a:custGeom>
                    <a:avLst/>
                    <a:gdLst>
                      <a:gd name="connsiteX0" fmla="*/ 0 w 2695074"/>
                      <a:gd name="connsiteY0" fmla="*/ 43994 h 1937100"/>
                      <a:gd name="connsiteX1" fmla="*/ 409074 w 2695074"/>
                      <a:gd name="connsiteY1" fmla="*/ 43994 h 1937100"/>
                      <a:gd name="connsiteX2" fmla="*/ 577516 w 2695074"/>
                      <a:gd name="connsiteY2" fmla="*/ 501194 h 1937100"/>
                      <a:gd name="connsiteX3" fmla="*/ 1179095 w 2695074"/>
                      <a:gd name="connsiteY3" fmla="*/ 477131 h 1937100"/>
                      <a:gd name="connsiteX4" fmla="*/ 1491916 w 2695074"/>
                      <a:gd name="connsiteY4" fmla="*/ 934331 h 1937100"/>
                      <a:gd name="connsiteX5" fmla="*/ 2021305 w 2695074"/>
                      <a:gd name="connsiteY5" fmla="*/ 1006520 h 1937100"/>
                      <a:gd name="connsiteX6" fmla="*/ 2141621 w 2695074"/>
                      <a:gd name="connsiteY6" fmla="*/ 1463720 h 1937100"/>
                      <a:gd name="connsiteX7" fmla="*/ 2574758 w 2695074"/>
                      <a:gd name="connsiteY7" fmla="*/ 1511846 h 1937100"/>
                      <a:gd name="connsiteX8" fmla="*/ 2695074 w 2695074"/>
                      <a:gd name="connsiteY8" fmla="*/ 1776541 h 19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5074" h="1937100">
                        <a:moveTo>
                          <a:pt x="0" y="43994"/>
                        </a:moveTo>
                        <a:cubicBezTo>
                          <a:pt x="156411" y="5894"/>
                          <a:pt x="312822" y="-32206"/>
                          <a:pt x="409074" y="43994"/>
                        </a:cubicBezTo>
                        <a:cubicBezTo>
                          <a:pt x="505326" y="120194"/>
                          <a:pt x="449179" y="429004"/>
                          <a:pt x="577516" y="501194"/>
                        </a:cubicBezTo>
                        <a:cubicBezTo>
                          <a:pt x="705853" y="573384"/>
                          <a:pt x="1026695" y="404942"/>
                          <a:pt x="1179095" y="477131"/>
                        </a:cubicBezTo>
                        <a:cubicBezTo>
                          <a:pt x="1331495" y="549320"/>
                          <a:pt x="1351548" y="846100"/>
                          <a:pt x="1491916" y="934331"/>
                        </a:cubicBezTo>
                        <a:cubicBezTo>
                          <a:pt x="1632284" y="1022562"/>
                          <a:pt x="1913021" y="918289"/>
                          <a:pt x="2021305" y="1006520"/>
                        </a:cubicBezTo>
                        <a:cubicBezTo>
                          <a:pt x="2129589" y="1094751"/>
                          <a:pt x="2049379" y="1379499"/>
                          <a:pt x="2141621" y="1463720"/>
                        </a:cubicBezTo>
                        <a:cubicBezTo>
                          <a:pt x="2233863" y="1547941"/>
                          <a:pt x="2482516" y="1459709"/>
                          <a:pt x="2574758" y="1511846"/>
                        </a:cubicBezTo>
                        <a:cubicBezTo>
                          <a:pt x="2667000" y="1563983"/>
                          <a:pt x="1965158" y="2237752"/>
                          <a:pt x="2695074" y="177654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4" name="Freeform 33">
                    <a:extLst>
                      <a:ext uri="{FF2B5EF4-FFF2-40B4-BE49-F238E27FC236}">
                        <a16:creationId xmlns:a16="http://schemas.microsoft.com/office/drawing/2014/main" id="{1D280DDE-D977-1B4C-A464-D7BE8223CF63}"/>
                      </a:ext>
                    </a:extLst>
                  </p:cNvPr>
                  <p:cNvSpPr/>
                  <p:nvPr/>
                </p:nvSpPr>
                <p:spPr bwMode="auto">
                  <a:xfrm>
                    <a:off x="1741689" y="3609474"/>
                    <a:ext cx="2806247" cy="2141763"/>
                  </a:xfrm>
                  <a:custGeom>
                    <a:avLst/>
                    <a:gdLst>
                      <a:gd name="connsiteX0" fmla="*/ 0 w 2863516"/>
                      <a:gd name="connsiteY0" fmla="*/ 0 h 2141763"/>
                      <a:gd name="connsiteX1" fmla="*/ 360947 w 2863516"/>
                      <a:gd name="connsiteY1" fmla="*/ 986589 h 2141763"/>
                      <a:gd name="connsiteX2" fmla="*/ 1010653 w 2863516"/>
                      <a:gd name="connsiteY2" fmla="*/ 1130968 h 2141763"/>
                      <a:gd name="connsiteX3" fmla="*/ 1275347 w 2863516"/>
                      <a:gd name="connsiteY3" fmla="*/ 1612231 h 2141763"/>
                      <a:gd name="connsiteX4" fmla="*/ 2045368 w 2863516"/>
                      <a:gd name="connsiteY4" fmla="*/ 1515979 h 2141763"/>
                      <a:gd name="connsiteX5" fmla="*/ 2430379 w 2863516"/>
                      <a:gd name="connsiteY5" fmla="*/ 2045368 h 2141763"/>
                      <a:gd name="connsiteX6" fmla="*/ 2863516 w 2863516"/>
                      <a:gd name="connsiteY6" fmla="*/ 2141621 h 2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516" h="2141763">
                        <a:moveTo>
                          <a:pt x="0" y="0"/>
                        </a:moveTo>
                        <a:cubicBezTo>
                          <a:pt x="96252" y="399047"/>
                          <a:pt x="192505" y="798094"/>
                          <a:pt x="360947" y="986589"/>
                        </a:cubicBezTo>
                        <a:cubicBezTo>
                          <a:pt x="529389" y="1175084"/>
                          <a:pt x="858253" y="1026694"/>
                          <a:pt x="1010653" y="1130968"/>
                        </a:cubicBezTo>
                        <a:cubicBezTo>
                          <a:pt x="1163053" y="1235242"/>
                          <a:pt x="1102895" y="1548063"/>
                          <a:pt x="1275347" y="1612231"/>
                        </a:cubicBezTo>
                        <a:cubicBezTo>
                          <a:pt x="1447800" y="1676400"/>
                          <a:pt x="1852863" y="1443790"/>
                          <a:pt x="2045368" y="1515979"/>
                        </a:cubicBezTo>
                        <a:cubicBezTo>
                          <a:pt x="2237873" y="1588168"/>
                          <a:pt x="2294021" y="1941094"/>
                          <a:pt x="2430379" y="2045368"/>
                        </a:cubicBezTo>
                        <a:cubicBezTo>
                          <a:pt x="2566737" y="2149642"/>
                          <a:pt x="2863516" y="2141621"/>
                          <a:pt x="2863516" y="214162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5E30061E-8871-BE48-B406-1C24161649ED}"/>
                      </a:ext>
                    </a:extLst>
                  </p:cNvPr>
                  <p:cNvSpPr/>
                  <p:nvPr/>
                </p:nvSpPr>
                <p:spPr bwMode="auto">
                  <a:xfrm>
                    <a:off x="1573034" y="3463926"/>
                    <a:ext cx="337312" cy="283779"/>
                  </a:xfrm>
                  <a:prstGeom prst="ellipse">
                    <a:avLst/>
                  </a:prstGeom>
                  <a:solidFill>
                    <a:srgbClr val="989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48" name="Freeform 47">
              <a:extLst>
                <a:ext uri="{FF2B5EF4-FFF2-40B4-BE49-F238E27FC236}">
                  <a16:creationId xmlns:a16="http://schemas.microsoft.com/office/drawing/2014/main" id="{067939EC-6212-E04B-80A1-B72C8D09FFDF}"/>
                </a:ext>
              </a:extLst>
            </p:cNvPr>
            <p:cNvSpPr/>
            <p:nvPr/>
          </p:nvSpPr>
          <p:spPr bwMode="auto">
            <a:xfrm>
              <a:off x="5099027" y="2438400"/>
              <a:ext cx="3241059" cy="3835400"/>
            </a:xfrm>
            <a:custGeom>
              <a:avLst/>
              <a:gdLst>
                <a:gd name="connsiteX0" fmla="*/ 31773 w 3241059"/>
                <a:gd name="connsiteY0" fmla="*/ 0 h 3835400"/>
                <a:gd name="connsiteX1" fmla="*/ 31773 w 3241059"/>
                <a:gd name="connsiteY1" fmla="*/ 736600 h 3835400"/>
                <a:gd name="connsiteX2" fmla="*/ 361973 w 3241059"/>
                <a:gd name="connsiteY2" fmla="*/ 1143000 h 3835400"/>
                <a:gd name="connsiteX3" fmla="*/ 1073173 w 3241059"/>
                <a:gd name="connsiteY3" fmla="*/ 1625600 h 3835400"/>
                <a:gd name="connsiteX4" fmla="*/ 2063773 w 3241059"/>
                <a:gd name="connsiteY4" fmla="*/ 2032000 h 3835400"/>
                <a:gd name="connsiteX5" fmla="*/ 2749573 w 3241059"/>
                <a:gd name="connsiteY5" fmla="*/ 2286000 h 3835400"/>
                <a:gd name="connsiteX6" fmla="*/ 3232173 w 3241059"/>
                <a:gd name="connsiteY6" fmla="*/ 2565400 h 3835400"/>
                <a:gd name="connsiteX7" fmla="*/ 3003573 w 3241059"/>
                <a:gd name="connsiteY7" fmla="*/ 3022600 h 3835400"/>
                <a:gd name="connsiteX8" fmla="*/ 2292373 w 3241059"/>
                <a:gd name="connsiteY8" fmla="*/ 3200400 h 3835400"/>
                <a:gd name="connsiteX9" fmla="*/ 1479573 w 3241059"/>
                <a:gd name="connsiteY9" fmla="*/ 3352800 h 3835400"/>
                <a:gd name="connsiteX10" fmla="*/ 412773 w 3241059"/>
                <a:gd name="connsiteY10" fmla="*/ 3632200 h 3835400"/>
                <a:gd name="connsiteX11" fmla="*/ 6373 w 3241059"/>
                <a:gd name="connsiteY11" fmla="*/ 3835400 h 383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1059" h="3835400">
                  <a:moveTo>
                    <a:pt x="31773" y="0"/>
                  </a:moveTo>
                  <a:cubicBezTo>
                    <a:pt x="4256" y="273050"/>
                    <a:pt x="-23260" y="546100"/>
                    <a:pt x="31773" y="736600"/>
                  </a:cubicBezTo>
                  <a:cubicBezTo>
                    <a:pt x="86806" y="927100"/>
                    <a:pt x="188406" y="994833"/>
                    <a:pt x="361973" y="1143000"/>
                  </a:cubicBezTo>
                  <a:cubicBezTo>
                    <a:pt x="535540" y="1291167"/>
                    <a:pt x="789540" y="1477433"/>
                    <a:pt x="1073173" y="1625600"/>
                  </a:cubicBezTo>
                  <a:cubicBezTo>
                    <a:pt x="1356806" y="1773767"/>
                    <a:pt x="1784373" y="1921933"/>
                    <a:pt x="2063773" y="2032000"/>
                  </a:cubicBezTo>
                  <a:cubicBezTo>
                    <a:pt x="2343173" y="2142067"/>
                    <a:pt x="2554840" y="2197100"/>
                    <a:pt x="2749573" y="2286000"/>
                  </a:cubicBezTo>
                  <a:cubicBezTo>
                    <a:pt x="2944306" y="2374900"/>
                    <a:pt x="3189840" y="2442633"/>
                    <a:pt x="3232173" y="2565400"/>
                  </a:cubicBezTo>
                  <a:cubicBezTo>
                    <a:pt x="3274506" y="2688167"/>
                    <a:pt x="3160206" y="2916767"/>
                    <a:pt x="3003573" y="3022600"/>
                  </a:cubicBezTo>
                  <a:cubicBezTo>
                    <a:pt x="2846940" y="3128433"/>
                    <a:pt x="2546373" y="3145367"/>
                    <a:pt x="2292373" y="3200400"/>
                  </a:cubicBezTo>
                  <a:cubicBezTo>
                    <a:pt x="2038373" y="3255433"/>
                    <a:pt x="1792840" y="3280833"/>
                    <a:pt x="1479573" y="3352800"/>
                  </a:cubicBezTo>
                  <a:cubicBezTo>
                    <a:pt x="1166306" y="3424767"/>
                    <a:pt x="658306" y="3551767"/>
                    <a:pt x="412773" y="3632200"/>
                  </a:cubicBezTo>
                  <a:cubicBezTo>
                    <a:pt x="167240" y="3712633"/>
                    <a:pt x="86806" y="3774016"/>
                    <a:pt x="6373" y="3835400"/>
                  </a:cubicBezTo>
                </a:path>
              </a:pathLst>
            </a:custGeom>
            <a:no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9" name="Freeform 28">
              <a:extLst>
                <a:ext uri="{FF2B5EF4-FFF2-40B4-BE49-F238E27FC236}">
                  <a16:creationId xmlns:a16="http://schemas.microsoft.com/office/drawing/2014/main" id="{70A11993-98F3-9543-933B-41B79113E4FA}"/>
                </a:ext>
              </a:extLst>
            </p:cNvPr>
            <p:cNvSpPr/>
            <p:nvPr/>
          </p:nvSpPr>
          <p:spPr bwMode="auto">
            <a:xfrm>
              <a:off x="2254102" y="3615070"/>
              <a:ext cx="2721935" cy="1511374"/>
            </a:xfrm>
            <a:custGeom>
              <a:avLst/>
              <a:gdLst>
                <a:gd name="connsiteX0" fmla="*/ 0 w 2721935"/>
                <a:gd name="connsiteY0" fmla="*/ 0 h 1511374"/>
                <a:gd name="connsiteX1" fmla="*/ 489098 w 2721935"/>
                <a:gd name="connsiteY1" fmla="*/ 829339 h 1511374"/>
                <a:gd name="connsiteX2" fmla="*/ 1509824 w 2721935"/>
                <a:gd name="connsiteY2" fmla="*/ 574158 h 1511374"/>
                <a:gd name="connsiteX3" fmla="*/ 1828800 w 2721935"/>
                <a:gd name="connsiteY3" fmla="*/ 914400 h 1511374"/>
                <a:gd name="connsiteX4" fmla="*/ 1956391 w 2721935"/>
                <a:gd name="connsiteY4" fmla="*/ 1339702 h 1511374"/>
                <a:gd name="connsiteX5" fmla="*/ 2381693 w 2721935"/>
                <a:gd name="connsiteY5" fmla="*/ 1509823 h 1511374"/>
                <a:gd name="connsiteX6" fmla="*/ 2721935 w 2721935"/>
                <a:gd name="connsiteY6" fmla="*/ 1254642 h 15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1935" h="1511374">
                  <a:moveTo>
                    <a:pt x="0" y="0"/>
                  </a:moveTo>
                  <a:cubicBezTo>
                    <a:pt x="118730" y="366823"/>
                    <a:pt x="237461" y="733646"/>
                    <a:pt x="489098" y="829339"/>
                  </a:cubicBezTo>
                  <a:cubicBezTo>
                    <a:pt x="740735" y="925032"/>
                    <a:pt x="1286540" y="559981"/>
                    <a:pt x="1509824" y="574158"/>
                  </a:cubicBezTo>
                  <a:cubicBezTo>
                    <a:pt x="1733108" y="588335"/>
                    <a:pt x="1754372" y="786809"/>
                    <a:pt x="1828800" y="914400"/>
                  </a:cubicBezTo>
                  <a:cubicBezTo>
                    <a:pt x="1903228" y="1041991"/>
                    <a:pt x="1864242" y="1240465"/>
                    <a:pt x="1956391" y="1339702"/>
                  </a:cubicBezTo>
                  <a:cubicBezTo>
                    <a:pt x="2048540" y="1438939"/>
                    <a:pt x="2254102" y="1524000"/>
                    <a:pt x="2381693" y="1509823"/>
                  </a:cubicBezTo>
                  <a:cubicBezTo>
                    <a:pt x="2509284" y="1495646"/>
                    <a:pt x="2615609" y="1375144"/>
                    <a:pt x="2721935" y="1254642"/>
                  </a:cubicBezTo>
                </a:path>
              </a:pathLst>
            </a:custGeom>
            <a:noFill/>
            <a:ln>
              <a:solidFill>
                <a:srgbClr val="EAA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1" name="Freeform 30">
              <a:extLst>
                <a:ext uri="{FF2B5EF4-FFF2-40B4-BE49-F238E27FC236}">
                  <a16:creationId xmlns:a16="http://schemas.microsoft.com/office/drawing/2014/main" id="{5D5C8440-FB95-BC47-9F23-4CF6273EF8CF}"/>
                </a:ext>
              </a:extLst>
            </p:cNvPr>
            <p:cNvSpPr/>
            <p:nvPr/>
          </p:nvSpPr>
          <p:spPr bwMode="auto">
            <a:xfrm>
              <a:off x="5099027" y="2463800"/>
              <a:ext cx="3241059" cy="3835400"/>
            </a:xfrm>
            <a:custGeom>
              <a:avLst/>
              <a:gdLst>
                <a:gd name="connsiteX0" fmla="*/ 31773 w 3241059"/>
                <a:gd name="connsiteY0" fmla="*/ 0 h 3835400"/>
                <a:gd name="connsiteX1" fmla="*/ 31773 w 3241059"/>
                <a:gd name="connsiteY1" fmla="*/ 736600 h 3835400"/>
                <a:gd name="connsiteX2" fmla="*/ 361973 w 3241059"/>
                <a:gd name="connsiteY2" fmla="*/ 1143000 h 3835400"/>
                <a:gd name="connsiteX3" fmla="*/ 1073173 w 3241059"/>
                <a:gd name="connsiteY3" fmla="*/ 1625600 h 3835400"/>
                <a:gd name="connsiteX4" fmla="*/ 2063773 w 3241059"/>
                <a:gd name="connsiteY4" fmla="*/ 2032000 h 3835400"/>
                <a:gd name="connsiteX5" fmla="*/ 2749573 w 3241059"/>
                <a:gd name="connsiteY5" fmla="*/ 2286000 h 3835400"/>
                <a:gd name="connsiteX6" fmla="*/ 3232173 w 3241059"/>
                <a:gd name="connsiteY6" fmla="*/ 2565400 h 3835400"/>
                <a:gd name="connsiteX7" fmla="*/ 3003573 w 3241059"/>
                <a:gd name="connsiteY7" fmla="*/ 3022600 h 3835400"/>
                <a:gd name="connsiteX8" fmla="*/ 2292373 w 3241059"/>
                <a:gd name="connsiteY8" fmla="*/ 3200400 h 3835400"/>
                <a:gd name="connsiteX9" fmla="*/ 1479573 w 3241059"/>
                <a:gd name="connsiteY9" fmla="*/ 3352800 h 3835400"/>
                <a:gd name="connsiteX10" fmla="*/ 412773 w 3241059"/>
                <a:gd name="connsiteY10" fmla="*/ 3632200 h 3835400"/>
                <a:gd name="connsiteX11" fmla="*/ 6373 w 3241059"/>
                <a:gd name="connsiteY11" fmla="*/ 3835400 h 383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1059" h="3835400">
                  <a:moveTo>
                    <a:pt x="31773" y="0"/>
                  </a:moveTo>
                  <a:cubicBezTo>
                    <a:pt x="4256" y="273050"/>
                    <a:pt x="-23260" y="546100"/>
                    <a:pt x="31773" y="736600"/>
                  </a:cubicBezTo>
                  <a:cubicBezTo>
                    <a:pt x="86806" y="927100"/>
                    <a:pt x="188406" y="994833"/>
                    <a:pt x="361973" y="1143000"/>
                  </a:cubicBezTo>
                  <a:cubicBezTo>
                    <a:pt x="535540" y="1291167"/>
                    <a:pt x="789540" y="1477433"/>
                    <a:pt x="1073173" y="1625600"/>
                  </a:cubicBezTo>
                  <a:cubicBezTo>
                    <a:pt x="1356806" y="1773767"/>
                    <a:pt x="1784373" y="1921933"/>
                    <a:pt x="2063773" y="2032000"/>
                  </a:cubicBezTo>
                  <a:cubicBezTo>
                    <a:pt x="2343173" y="2142067"/>
                    <a:pt x="2554840" y="2197100"/>
                    <a:pt x="2749573" y="2286000"/>
                  </a:cubicBezTo>
                  <a:cubicBezTo>
                    <a:pt x="2944306" y="2374900"/>
                    <a:pt x="3189840" y="2442633"/>
                    <a:pt x="3232173" y="2565400"/>
                  </a:cubicBezTo>
                  <a:cubicBezTo>
                    <a:pt x="3274506" y="2688167"/>
                    <a:pt x="3160206" y="2916767"/>
                    <a:pt x="3003573" y="3022600"/>
                  </a:cubicBezTo>
                  <a:cubicBezTo>
                    <a:pt x="2846940" y="3128433"/>
                    <a:pt x="2546373" y="3145367"/>
                    <a:pt x="2292373" y="3200400"/>
                  </a:cubicBezTo>
                  <a:cubicBezTo>
                    <a:pt x="2038373" y="3255433"/>
                    <a:pt x="1792840" y="3280833"/>
                    <a:pt x="1479573" y="3352800"/>
                  </a:cubicBezTo>
                  <a:cubicBezTo>
                    <a:pt x="1166306" y="3424767"/>
                    <a:pt x="658306" y="3551767"/>
                    <a:pt x="412773" y="3632200"/>
                  </a:cubicBezTo>
                  <a:cubicBezTo>
                    <a:pt x="167240" y="3712633"/>
                    <a:pt x="86806" y="3774016"/>
                    <a:pt x="6373" y="3835400"/>
                  </a:cubicBezTo>
                </a:path>
              </a:pathLst>
            </a:custGeom>
            <a:no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6BBE6652-0138-3245-988A-38693B5DDDAF}"/>
                </a:ext>
              </a:extLst>
            </p:cNvPr>
            <p:cNvSpPr/>
            <p:nvPr/>
          </p:nvSpPr>
          <p:spPr bwMode="auto">
            <a:xfrm>
              <a:off x="2275367" y="3636335"/>
              <a:ext cx="2679405" cy="1573618"/>
            </a:xfrm>
            <a:custGeom>
              <a:avLst/>
              <a:gdLst>
                <a:gd name="connsiteX0" fmla="*/ 0 w 2679405"/>
                <a:gd name="connsiteY0" fmla="*/ 0 h 1573618"/>
                <a:gd name="connsiteX1" fmla="*/ 233917 w 2679405"/>
                <a:gd name="connsiteY1" fmla="*/ 340242 h 1573618"/>
                <a:gd name="connsiteX2" fmla="*/ 701749 w 2679405"/>
                <a:gd name="connsiteY2" fmla="*/ 276446 h 1573618"/>
                <a:gd name="connsiteX3" fmla="*/ 978196 w 2679405"/>
                <a:gd name="connsiteY3" fmla="*/ 680484 h 1573618"/>
                <a:gd name="connsiteX4" fmla="*/ 1382233 w 2679405"/>
                <a:gd name="connsiteY4" fmla="*/ 829339 h 1573618"/>
                <a:gd name="connsiteX5" fmla="*/ 1701210 w 2679405"/>
                <a:gd name="connsiteY5" fmla="*/ 978195 h 1573618"/>
                <a:gd name="connsiteX6" fmla="*/ 2275368 w 2679405"/>
                <a:gd name="connsiteY6" fmla="*/ 999460 h 1573618"/>
                <a:gd name="connsiteX7" fmla="*/ 2466754 w 2679405"/>
                <a:gd name="connsiteY7" fmla="*/ 1424763 h 1573618"/>
                <a:gd name="connsiteX8" fmla="*/ 2679405 w 2679405"/>
                <a:gd name="connsiteY8" fmla="*/ 1573618 h 157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405" h="1573618">
                  <a:moveTo>
                    <a:pt x="0" y="0"/>
                  </a:moveTo>
                  <a:cubicBezTo>
                    <a:pt x="58479" y="147084"/>
                    <a:pt x="116959" y="294168"/>
                    <a:pt x="233917" y="340242"/>
                  </a:cubicBezTo>
                  <a:cubicBezTo>
                    <a:pt x="350875" y="386316"/>
                    <a:pt x="577703" y="219739"/>
                    <a:pt x="701749" y="276446"/>
                  </a:cubicBezTo>
                  <a:cubicBezTo>
                    <a:pt x="825795" y="333153"/>
                    <a:pt x="864782" y="588335"/>
                    <a:pt x="978196" y="680484"/>
                  </a:cubicBezTo>
                  <a:cubicBezTo>
                    <a:pt x="1091610" y="772633"/>
                    <a:pt x="1261731" y="779721"/>
                    <a:pt x="1382233" y="829339"/>
                  </a:cubicBezTo>
                  <a:cubicBezTo>
                    <a:pt x="1502735" y="878957"/>
                    <a:pt x="1552354" y="949842"/>
                    <a:pt x="1701210" y="978195"/>
                  </a:cubicBezTo>
                  <a:cubicBezTo>
                    <a:pt x="1850066" y="1006549"/>
                    <a:pt x="2147777" y="925032"/>
                    <a:pt x="2275368" y="999460"/>
                  </a:cubicBezTo>
                  <a:cubicBezTo>
                    <a:pt x="2402959" y="1073888"/>
                    <a:pt x="2399415" y="1329070"/>
                    <a:pt x="2466754" y="1424763"/>
                  </a:cubicBezTo>
                  <a:cubicBezTo>
                    <a:pt x="2534094" y="1520456"/>
                    <a:pt x="2606749" y="1547037"/>
                    <a:pt x="2679405" y="1573618"/>
                  </a:cubicBezTo>
                </a:path>
              </a:pathLst>
            </a:custGeom>
            <a:noFill/>
            <a:ln>
              <a:solidFill>
                <a:srgbClr val="EAA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41" name="Freeform 40">
              <a:extLst>
                <a:ext uri="{FF2B5EF4-FFF2-40B4-BE49-F238E27FC236}">
                  <a16:creationId xmlns:a16="http://schemas.microsoft.com/office/drawing/2014/main" id="{5C798DB6-A258-1043-9398-FD9C3D5A89D1}"/>
                </a:ext>
              </a:extLst>
            </p:cNvPr>
            <p:cNvSpPr/>
            <p:nvPr/>
          </p:nvSpPr>
          <p:spPr bwMode="auto">
            <a:xfrm>
              <a:off x="2211572" y="3700130"/>
              <a:ext cx="2785730" cy="1214165"/>
            </a:xfrm>
            <a:custGeom>
              <a:avLst/>
              <a:gdLst>
                <a:gd name="connsiteX0" fmla="*/ 0 w 2785730"/>
                <a:gd name="connsiteY0" fmla="*/ 0 h 1214165"/>
                <a:gd name="connsiteX1" fmla="*/ 340242 w 2785730"/>
                <a:gd name="connsiteY1" fmla="*/ 191386 h 1214165"/>
                <a:gd name="connsiteX2" fmla="*/ 467833 w 2785730"/>
                <a:gd name="connsiteY2" fmla="*/ 489098 h 1214165"/>
                <a:gd name="connsiteX3" fmla="*/ 914400 w 2785730"/>
                <a:gd name="connsiteY3" fmla="*/ 595423 h 1214165"/>
                <a:gd name="connsiteX4" fmla="*/ 1297172 w 2785730"/>
                <a:gd name="connsiteY4" fmla="*/ 616689 h 1214165"/>
                <a:gd name="connsiteX5" fmla="*/ 1552354 w 2785730"/>
                <a:gd name="connsiteY5" fmla="*/ 1020726 h 1214165"/>
                <a:gd name="connsiteX6" fmla="*/ 1956391 w 2785730"/>
                <a:gd name="connsiteY6" fmla="*/ 1212112 h 1214165"/>
                <a:gd name="connsiteX7" fmla="*/ 2339163 w 2785730"/>
                <a:gd name="connsiteY7" fmla="*/ 1127051 h 1214165"/>
                <a:gd name="connsiteX8" fmla="*/ 2785730 w 2785730"/>
                <a:gd name="connsiteY8" fmla="*/ 1020726 h 121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5730" h="1214165">
                  <a:moveTo>
                    <a:pt x="0" y="0"/>
                  </a:moveTo>
                  <a:cubicBezTo>
                    <a:pt x="131135" y="54935"/>
                    <a:pt x="262270" y="109870"/>
                    <a:pt x="340242" y="191386"/>
                  </a:cubicBezTo>
                  <a:cubicBezTo>
                    <a:pt x="418214" y="272902"/>
                    <a:pt x="372140" y="421759"/>
                    <a:pt x="467833" y="489098"/>
                  </a:cubicBezTo>
                  <a:cubicBezTo>
                    <a:pt x="563526" y="556438"/>
                    <a:pt x="776177" y="574158"/>
                    <a:pt x="914400" y="595423"/>
                  </a:cubicBezTo>
                  <a:cubicBezTo>
                    <a:pt x="1052623" y="616688"/>
                    <a:pt x="1190846" y="545805"/>
                    <a:pt x="1297172" y="616689"/>
                  </a:cubicBezTo>
                  <a:cubicBezTo>
                    <a:pt x="1403498" y="687573"/>
                    <a:pt x="1442484" y="921489"/>
                    <a:pt x="1552354" y="1020726"/>
                  </a:cubicBezTo>
                  <a:cubicBezTo>
                    <a:pt x="1662224" y="1119963"/>
                    <a:pt x="1825256" y="1194391"/>
                    <a:pt x="1956391" y="1212112"/>
                  </a:cubicBezTo>
                  <a:cubicBezTo>
                    <a:pt x="2087526" y="1229833"/>
                    <a:pt x="2339163" y="1127051"/>
                    <a:pt x="2339163" y="1127051"/>
                  </a:cubicBezTo>
                  <a:cubicBezTo>
                    <a:pt x="2477386" y="1095153"/>
                    <a:pt x="2594344" y="956931"/>
                    <a:pt x="2785730" y="1020726"/>
                  </a:cubicBezTo>
                </a:path>
              </a:pathLst>
            </a:custGeom>
            <a:noFill/>
            <a:ln>
              <a:solidFill>
                <a:srgbClr val="EAA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47DB64C-8337-C944-9D84-2E2DAF8A4D6A}"/>
                  </a:ext>
                </a:extLst>
              </p:cNvPr>
              <p:cNvSpPr txBox="1"/>
              <p:nvPr/>
            </p:nvSpPr>
            <p:spPr>
              <a:xfrm>
                <a:off x="1944994" y="6359175"/>
                <a:ext cx="595484" cy="886397"/>
              </a:xfrm>
              <a:prstGeom prst="rect">
                <a:avLst/>
              </a:prstGeom>
              <a:noFill/>
            </p:spPr>
            <p:txBody>
              <a:bodyPr wrap="none" lIns="182880" tIns="146304" rIns="182880" bIns="146304" rtlCol="0">
                <a:spAutoFit/>
              </a:bodyPr>
              <a:lstStyle/>
              <a:p>
                <a:pPr algn="ctr">
                  <a:lnSpc>
                    <a:spcPct val="90000"/>
                  </a:lnSpc>
                  <a:spcAft>
                    <a:spcPts val="18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𝑡</m:t>
                      </m:r>
                    </m:oMath>
                  </m:oMathPara>
                </a14:m>
                <a:endParaRPr lang="en-US" sz="2600" dirty="0">
                  <a:solidFill>
                    <a:schemeClr val="tx1"/>
                  </a:solidFill>
                </a:endParaRPr>
              </a:p>
            </p:txBody>
          </p:sp>
        </mc:Choice>
        <mc:Fallback xmlns="">
          <p:sp>
            <p:nvSpPr>
              <p:cNvPr id="45" name="TextBox 44">
                <a:extLst>
                  <a:ext uri="{FF2B5EF4-FFF2-40B4-BE49-F238E27FC236}">
                    <a16:creationId xmlns:a16="http://schemas.microsoft.com/office/drawing/2014/main" id="{647DB64C-8337-C944-9D84-2E2DAF8A4D6A}"/>
                  </a:ext>
                </a:extLst>
              </p:cNvPr>
              <p:cNvSpPr txBox="1">
                <a:spLocks noRot="1" noChangeAspect="1" noMove="1" noResize="1" noEditPoints="1" noAdjustHandles="1" noChangeArrowheads="1" noChangeShapeType="1" noTextEdit="1"/>
              </p:cNvSpPr>
              <p:nvPr/>
            </p:nvSpPr>
            <p:spPr>
              <a:xfrm>
                <a:off x="1944994" y="6359175"/>
                <a:ext cx="595484" cy="88639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D660CA1-6E44-404F-8738-182664145512}"/>
                  </a:ext>
                </a:extLst>
              </p:cNvPr>
              <p:cNvSpPr txBox="1"/>
              <p:nvPr/>
            </p:nvSpPr>
            <p:spPr>
              <a:xfrm>
                <a:off x="4524184" y="6359175"/>
                <a:ext cx="1176541" cy="886397"/>
              </a:xfrm>
              <a:prstGeom prst="rect">
                <a:avLst/>
              </a:prstGeom>
              <a:noFill/>
            </p:spPr>
            <p:txBody>
              <a:bodyPr wrap="none" lIns="182880" tIns="146304" rIns="182880" bIns="146304" rtlCol="0">
                <a:spAutoFit/>
              </a:bodyPr>
              <a:lstStyle/>
              <a:p>
                <a:pPr algn="ctr">
                  <a:lnSpc>
                    <a:spcPct val="90000"/>
                  </a:lnSpc>
                  <a:spcAft>
                    <a:spcPts val="1800"/>
                  </a:spcAft>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𝑡</m:t>
                      </m:r>
                      <m:r>
                        <a:rPr lang="en-US" sz="2600" b="0" i="0" smtClean="0">
                          <a:latin typeface="Cambria Math" panose="02040503050406030204" pitchFamily="18" charset="0"/>
                        </a:rPr>
                        <m:t>+1</m:t>
                      </m:r>
                    </m:oMath>
                  </m:oMathPara>
                </a14:m>
                <a:endParaRPr lang="en-US" sz="2600" dirty="0">
                  <a:solidFill>
                    <a:schemeClr val="tx1"/>
                  </a:solidFill>
                </a:endParaRPr>
              </a:p>
            </p:txBody>
          </p:sp>
        </mc:Choice>
        <mc:Fallback xmlns="">
          <p:sp>
            <p:nvSpPr>
              <p:cNvPr id="46" name="TextBox 45">
                <a:extLst>
                  <a:ext uri="{FF2B5EF4-FFF2-40B4-BE49-F238E27FC236}">
                    <a16:creationId xmlns:a16="http://schemas.microsoft.com/office/drawing/2014/main" id="{2D660CA1-6E44-404F-8738-182664145512}"/>
                  </a:ext>
                </a:extLst>
              </p:cNvPr>
              <p:cNvSpPr txBox="1">
                <a:spLocks noRot="1" noChangeAspect="1" noMove="1" noResize="1" noEditPoints="1" noAdjustHandles="1" noChangeArrowheads="1" noChangeShapeType="1" noTextEdit="1"/>
              </p:cNvSpPr>
              <p:nvPr/>
            </p:nvSpPr>
            <p:spPr>
              <a:xfrm>
                <a:off x="4524184" y="6359175"/>
                <a:ext cx="1176541" cy="88639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8C71D24-F933-8444-8804-E66A6E5BAA53}"/>
                  </a:ext>
                </a:extLst>
              </p:cNvPr>
              <p:cNvSpPr txBox="1"/>
              <p:nvPr/>
            </p:nvSpPr>
            <p:spPr>
              <a:xfrm>
                <a:off x="9136969" y="617788"/>
                <a:ext cx="4719369" cy="1827680"/>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r>
                        <a:rPr lang="en-US" sz="3200" i="1" smtClean="0">
                          <a:gradFill>
                            <a:gsLst>
                              <a:gs pos="2917">
                                <a:schemeClr val="tx1"/>
                              </a:gs>
                              <a:gs pos="30000">
                                <a:schemeClr val="tx1"/>
                              </a:gs>
                            </a:gsLst>
                            <a:lin ang="5400000" scaled="0"/>
                          </a:gradFill>
                          <a:latin typeface="Cambria Math" panose="02040503050406030204" pitchFamily="18" charset="0"/>
                        </a:rPr>
                        <m:t>𝑙</m:t>
                      </m:r>
                      <m:d>
                        <m:dPr>
                          <m:ctrlPr>
                            <a:rPr lang="en-US" sz="3200" i="1">
                              <a:gradFill>
                                <a:gsLst>
                                  <a:gs pos="2917">
                                    <a:schemeClr val="tx1"/>
                                  </a:gs>
                                  <a:gs pos="30000">
                                    <a:schemeClr val="tx1"/>
                                  </a:gs>
                                </a:gsLst>
                                <a:lin ang="5400000" scaled="0"/>
                              </a:gradFill>
                              <a:latin typeface="Cambria Math" panose="02040503050406030204" pitchFamily="18" charset="0"/>
                            </a:rPr>
                          </m:ctrlPr>
                        </m:dPr>
                        <m:e>
                          <m:sSub>
                            <m:sSubPr>
                              <m:ctrlPr>
                                <a:rPr lang="en-US" sz="3200" i="1" smtClean="0">
                                  <a:gradFill>
                                    <a:gsLst>
                                      <a:gs pos="2917">
                                        <a:schemeClr val="tx1"/>
                                      </a:gs>
                                      <a:gs pos="30000">
                                        <a:schemeClr val="tx1"/>
                                      </a:gs>
                                    </a:gsLst>
                                    <a:lin ang="5400000" scaled="0"/>
                                  </a:gradFill>
                                  <a:latin typeface="Cambria Math" panose="02040503050406030204" pitchFamily="18" charset="0"/>
                                </a:rPr>
                              </m:ctrlPr>
                            </m:sSubPr>
                            <m:e>
                              <m:r>
                                <a:rPr lang="en-US" sz="3200" i="1">
                                  <a:latin typeface="Cambria Math" panose="02040503050406030204" pitchFamily="18" charset="0"/>
                                </a:rPr>
                                <m:t>𝑥</m:t>
                              </m:r>
                            </m:e>
                            <m:sub>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0</m:t>
                                  </m:r>
                                </m:sub>
                              </m:sSub>
                              <m:r>
                                <a:rPr lang="en-US" sz="3200" i="1">
                                  <a:latin typeface="Cambria Math" panose="02040503050406030204" pitchFamily="18" charset="0"/>
                                </a:rPr>
                                <m:t>:</m:t>
                              </m:r>
                              <m:r>
                                <a:rPr lang="en-US" sz="3200" i="1">
                                  <a:latin typeface="Cambria Math" panose="02040503050406030204" pitchFamily="18" charset="0"/>
                                </a:rPr>
                                <m:t>𝑇</m:t>
                              </m:r>
                            </m:sub>
                          </m:sSub>
                          <m:r>
                            <a:rPr lang="en-US" sz="3200" i="1">
                              <a:gradFill>
                                <a:gsLst>
                                  <a:gs pos="2917">
                                    <a:schemeClr val="tx1"/>
                                  </a:gs>
                                  <a:gs pos="30000">
                                    <a:schemeClr val="tx1"/>
                                  </a:gs>
                                </a:gsLst>
                                <a:lin ang="5400000" scaled="0"/>
                              </a:gradFill>
                              <a:latin typeface="Cambria Math" panose="02040503050406030204" pitchFamily="18" charset="0"/>
                            </a:rPr>
                            <m:t>|</m:t>
                          </m:r>
                          <m:r>
                            <a:rPr lang="en-US" sz="32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i="1">
                              <a:latin typeface="Cambria Math" panose="02040503050406030204" pitchFamily="18" charset="0"/>
                            </a:rPr>
                            <m:t> </m:t>
                          </m:r>
                        </m:e>
                      </m:d>
                      <m:r>
                        <a:rPr lang="en-US" sz="3200" b="0" i="1" smtClean="0">
                          <a:latin typeface="Cambria Math" panose="02040503050406030204" pitchFamily="18" charset="0"/>
                        </a:rPr>
                        <m:t>=</m:t>
                      </m:r>
                      <m:nary>
                        <m:naryPr>
                          <m:chr m:val="∏"/>
                          <m:ctrlPr>
                            <a:rPr lang="en-US" sz="320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𝑡</m:t>
                              </m:r>
                            </m:e>
                            <m:sub>
                              <m:r>
                                <a:rPr lang="en-US" sz="3200" b="0" i="1" smtClean="0">
                                  <a:gradFill>
                                    <a:gsLst>
                                      <a:gs pos="2917">
                                        <a:schemeClr val="tx1"/>
                                      </a:gs>
                                      <a:gs pos="30000">
                                        <a:schemeClr val="tx1"/>
                                      </a:gs>
                                    </a:gsLst>
                                    <a:lin ang="5400000" scaled="0"/>
                                  </a:gradFill>
                                  <a:latin typeface="Cambria Math" panose="02040503050406030204" pitchFamily="18" charset="0"/>
                                </a:rPr>
                                <m:t>0</m:t>
                              </m:r>
                            </m:sub>
                          </m:sSub>
                        </m:sub>
                        <m:sup>
                          <m:r>
                            <a:rPr lang="en-US" sz="3200" b="0" i="1" smtClean="0">
                              <a:gradFill>
                                <a:gsLst>
                                  <a:gs pos="2917">
                                    <a:schemeClr val="tx1"/>
                                  </a:gs>
                                  <a:gs pos="30000">
                                    <a:schemeClr val="tx1"/>
                                  </a:gs>
                                </a:gsLst>
                                <a:lin ang="5400000" scaled="0"/>
                              </a:gradFill>
                              <a:latin typeface="Cambria Math" panose="02040503050406030204" pitchFamily="18" charset="0"/>
                            </a:rPr>
                            <m:t>𝑇</m:t>
                          </m:r>
                        </m:sup>
                        <m:e>
                          <m:r>
                            <a:rPr lang="en-US" sz="3200" b="0" i="1" smtClean="0">
                              <a:gradFill>
                                <a:gsLst>
                                  <a:gs pos="2917">
                                    <a:schemeClr val="tx1"/>
                                  </a:gs>
                                  <a:gs pos="30000">
                                    <a:schemeClr val="tx1"/>
                                  </a:gs>
                                </a:gsLst>
                                <a:lin ang="5400000" scaled="0"/>
                              </a:gradFill>
                              <a:latin typeface="Cambria Math" panose="02040503050406030204" pitchFamily="18" charset="0"/>
                            </a:rPr>
                            <m:t>𝑙</m:t>
                          </m:r>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𝑥</m:t>
                              </m:r>
                            </m:e>
                            <m:sub>
                              <m:r>
                                <a:rPr lang="en-US" sz="3200" b="0" i="1" smtClean="0">
                                  <a:gradFill>
                                    <a:gsLst>
                                      <a:gs pos="2917">
                                        <a:schemeClr val="tx1"/>
                                      </a:gs>
                                      <a:gs pos="30000">
                                        <a:schemeClr val="tx1"/>
                                      </a:gs>
                                    </a:gsLst>
                                    <a:lin ang="5400000" scaled="0"/>
                                  </a:gradFill>
                                  <a:latin typeface="Cambria Math" panose="02040503050406030204" pitchFamily="18" charset="0"/>
                                </a:rPr>
                                <m:t>𝑡</m:t>
                              </m:r>
                            </m:sub>
                          </m:sSub>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𝜃</m:t>
                          </m:r>
                          <m:r>
                            <a:rPr lang="en-US" sz="32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e>
                      </m:nary>
                    </m:oMath>
                  </m:oMathPara>
                </a14:m>
                <a:endParaRPr lang="en-US" sz="3200" dirty="0">
                  <a:gradFill>
                    <a:gsLst>
                      <a:gs pos="2917">
                        <a:schemeClr val="tx1"/>
                      </a:gs>
                      <a:gs pos="30000">
                        <a:schemeClr val="tx1"/>
                      </a:gs>
                    </a:gsLst>
                    <a:lin ang="5400000" scaled="0"/>
                  </a:gradFill>
                </a:endParaRPr>
              </a:p>
            </p:txBody>
          </p:sp>
        </mc:Choice>
        <mc:Fallback xmlns="">
          <p:sp>
            <p:nvSpPr>
              <p:cNvPr id="47" name="TextBox 46">
                <a:extLst>
                  <a:ext uri="{FF2B5EF4-FFF2-40B4-BE49-F238E27FC236}">
                    <a16:creationId xmlns:a16="http://schemas.microsoft.com/office/drawing/2014/main" id="{38C71D24-F933-8444-8804-E66A6E5BAA53}"/>
                  </a:ext>
                </a:extLst>
              </p:cNvPr>
              <p:cNvSpPr txBox="1">
                <a:spLocks noRot="1" noChangeAspect="1" noMove="1" noResize="1" noEditPoints="1" noAdjustHandles="1" noChangeArrowheads="1" noChangeShapeType="1" noTextEdit="1"/>
              </p:cNvSpPr>
              <p:nvPr/>
            </p:nvSpPr>
            <p:spPr>
              <a:xfrm>
                <a:off x="9136969" y="617788"/>
                <a:ext cx="4719369" cy="182768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EC11BB2-AA18-854B-A6DF-58AE2BBA96CB}"/>
                  </a:ext>
                </a:extLst>
              </p:cNvPr>
              <p:cNvSpPr txBox="1"/>
              <p:nvPr/>
            </p:nvSpPr>
            <p:spPr>
              <a:xfrm>
                <a:off x="5136255" y="4606103"/>
                <a:ext cx="1829155" cy="655564"/>
              </a:xfrm>
              <a:prstGeom prst="rect">
                <a:avLst/>
              </a:prstGeom>
              <a:noFill/>
            </p:spPr>
            <p:txBody>
              <a:bodyPr wrap="none" lIns="182880" tIns="146304" rIns="182880" bIns="146304" rtlCol="0">
                <a:spAutoFit/>
              </a:bodyPr>
              <a:lstStyle/>
              <a:p>
                <a:pPr algn="ctr">
                  <a:lnSpc>
                    <a:spcPct val="90000"/>
                  </a:lnSpc>
                  <a:spcAft>
                    <a:spcPts val="1800"/>
                  </a:spcAft>
                </a:pPr>
                <a:r>
                  <a:rPr lang="en-US" sz="2600" b="1" dirty="0">
                    <a:solidFill>
                      <a:schemeClr val="accent2">
                        <a:lumMod val="40000"/>
                        <a:lumOff val="60000"/>
                      </a:schemeClr>
                    </a:solidFill>
                    <a:latin typeface="+mj-lt"/>
                  </a:rPr>
                  <a:t>state</a:t>
                </a:r>
                <a:r>
                  <a:rPr lang="en-US" sz="2600" b="1" dirty="0">
                    <a:solidFill>
                      <a:schemeClr val="accent2">
                        <a:lumMod val="40000"/>
                        <a:lumOff val="60000"/>
                      </a:schemeClr>
                    </a:solidFill>
                  </a:rPr>
                  <a:t> </a:t>
                </a:r>
                <a14:m>
                  <m:oMath xmlns:m="http://schemas.openxmlformats.org/officeDocument/2006/math">
                    <m:sSub>
                      <m:sSubPr>
                        <m:ctrlPr>
                          <a:rPr lang="en-US" sz="2600" b="1" i="1" smtClean="0">
                            <a:solidFill>
                              <a:schemeClr val="accent2">
                                <a:lumMod val="40000"/>
                                <a:lumOff val="60000"/>
                              </a:schemeClr>
                            </a:solidFill>
                            <a:latin typeface="Cambria Math" panose="02040503050406030204" pitchFamily="18" charset="0"/>
                          </a:rPr>
                        </m:ctrlPr>
                      </m:sSubPr>
                      <m:e>
                        <m:r>
                          <a:rPr lang="en-US" sz="2600" b="1" i="1" smtClean="0">
                            <a:solidFill>
                              <a:schemeClr val="accent2">
                                <a:lumMod val="40000"/>
                                <a:lumOff val="60000"/>
                              </a:schemeClr>
                            </a:solidFill>
                            <a:latin typeface="Cambria Math" panose="02040503050406030204" pitchFamily="18" charset="0"/>
                          </a:rPr>
                          <m:t>𝒙</m:t>
                        </m:r>
                      </m:e>
                      <m:sub>
                        <m:r>
                          <a:rPr lang="en-US" sz="2600" b="1" i="1" smtClean="0">
                            <a:solidFill>
                              <a:schemeClr val="accent2">
                                <a:lumMod val="40000"/>
                                <a:lumOff val="60000"/>
                              </a:schemeClr>
                            </a:solidFill>
                            <a:latin typeface="Cambria Math" panose="02040503050406030204" pitchFamily="18" charset="0"/>
                          </a:rPr>
                          <m:t>𝒕</m:t>
                        </m:r>
                        <m:r>
                          <a:rPr lang="en-US" sz="2600" b="1" i="1" smtClean="0">
                            <a:solidFill>
                              <a:schemeClr val="accent2">
                                <a:lumMod val="40000"/>
                                <a:lumOff val="60000"/>
                              </a:schemeClr>
                            </a:solidFill>
                            <a:latin typeface="Cambria Math" panose="02040503050406030204" pitchFamily="18" charset="0"/>
                          </a:rPr>
                          <m:t>+</m:t>
                        </m:r>
                        <m:r>
                          <a:rPr lang="en-US" sz="2600" b="1" i="1" smtClean="0">
                            <a:solidFill>
                              <a:schemeClr val="accent2">
                                <a:lumMod val="40000"/>
                                <a:lumOff val="60000"/>
                              </a:schemeClr>
                            </a:solidFill>
                            <a:latin typeface="Cambria Math" panose="02040503050406030204" pitchFamily="18" charset="0"/>
                          </a:rPr>
                          <m:t>𝟏</m:t>
                        </m:r>
                      </m:sub>
                    </m:sSub>
                  </m:oMath>
                </a14:m>
                <a:endParaRPr lang="en-US" sz="2600" b="1" dirty="0">
                  <a:solidFill>
                    <a:schemeClr val="accent2">
                      <a:lumMod val="40000"/>
                      <a:lumOff val="60000"/>
                    </a:schemeClr>
                  </a:solidFill>
                </a:endParaRPr>
              </a:p>
            </p:txBody>
          </p:sp>
        </mc:Choice>
        <mc:Fallback xmlns="">
          <p:sp>
            <p:nvSpPr>
              <p:cNvPr id="49" name="TextBox 48">
                <a:extLst>
                  <a:ext uri="{FF2B5EF4-FFF2-40B4-BE49-F238E27FC236}">
                    <a16:creationId xmlns:a16="http://schemas.microsoft.com/office/drawing/2014/main" id="{DEC11BB2-AA18-854B-A6DF-58AE2BBA96CB}"/>
                  </a:ext>
                </a:extLst>
              </p:cNvPr>
              <p:cNvSpPr txBox="1">
                <a:spLocks noRot="1" noChangeAspect="1" noMove="1" noResize="1" noEditPoints="1" noAdjustHandles="1" noChangeArrowheads="1" noChangeShapeType="1" noTextEdit="1"/>
              </p:cNvSpPr>
              <p:nvPr/>
            </p:nvSpPr>
            <p:spPr>
              <a:xfrm>
                <a:off x="5136255" y="4606103"/>
                <a:ext cx="1829155" cy="655564"/>
              </a:xfrm>
              <a:prstGeom prst="rect">
                <a:avLst/>
              </a:prstGeom>
              <a:blipFill>
                <a:blip r:embed="rId14"/>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40126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3ABC0F-8149-4A45-AF08-32CF6ECC741D}"/>
              </a:ext>
            </a:extLst>
          </p:cNvPr>
          <p:cNvSpPr>
            <a:spLocks noGrp="1"/>
          </p:cNvSpPr>
          <p:nvPr>
            <p:ph type="title"/>
          </p:nvPr>
        </p:nvSpPr>
        <p:spPr>
          <a:xfrm>
            <a:off x="323088" y="347413"/>
            <a:ext cx="13987008" cy="1079598"/>
          </a:xfrm>
        </p:spPr>
        <p:txBody>
          <a:bodyPr/>
          <a:lstStyle/>
          <a:p>
            <a:r>
              <a:rPr lang="en-US" dirty="0">
                <a:latin typeface="+mj-lt"/>
              </a:rPr>
              <a:t>Monte Carlo Simulation</a:t>
            </a:r>
          </a:p>
        </p:txBody>
      </p:sp>
      <p:grpSp>
        <p:nvGrpSpPr>
          <p:cNvPr id="40" name="Group 39">
            <a:extLst>
              <a:ext uri="{FF2B5EF4-FFF2-40B4-BE49-F238E27FC236}">
                <a16:creationId xmlns:a16="http://schemas.microsoft.com/office/drawing/2014/main" id="{0B6F7849-82BD-0743-AB27-429BEDBB53B6}"/>
              </a:ext>
            </a:extLst>
          </p:cNvPr>
          <p:cNvGrpSpPr/>
          <p:nvPr/>
        </p:nvGrpSpPr>
        <p:grpSpPr>
          <a:xfrm>
            <a:off x="518473" y="1909573"/>
            <a:ext cx="6062108" cy="5622109"/>
            <a:chOff x="61273" y="1960373"/>
            <a:chExt cx="6062108" cy="5622109"/>
          </a:xfrm>
        </p:grpSpPr>
        <p:sp>
          <p:nvSpPr>
            <p:cNvPr id="6" name="TextBox 5">
              <a:extLst>
                <a:ext uri="{FF2B5EF4-FFF2-40B4-BE49-F238E27FC236}">
                  <a16:creationId xmlns:a16="http://schemas.microsoft.com/office/drawing/2014/main" id="{0BAA3A93-9250-8146-BB67-61915B5275CD}"/>
                </a:ext>
              </a:extLst>
            </p:cNvPr>
            <p:cNvSpPr txBox="1"/>
            <p:nvPr/>
          </p:nvSpPr>
          <p:spPr>
            <a:xfrm>
              <a:off x="2388286" y="6843818"/>
              <a:ext cx="1292662"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Time</a:t>
              </a:r>
            </a:p>
          </p:txBody>
        </p:sp>
        <p:grpSp>
          <p:nvGrpSpPr>
            <p:cNvPr id="39" name="Group 38">
              <a:extLst>
                <a:ext uri="{FF2B5EF4-FFF2-40B4-BE49-F238E27FC236}">
                  <a16:creationId xmlns:a16="http://schemas.microsoft.com/office/drawing/2014/main" id="{43EEAD5F-8AFD-B346-9A4D-A2F667F8C0FC}"/>
                </a:ext>
              </a:extLst>
            </p:cNvPr>
            <p:cNvGrpSpPr/>
            <p:nvPr/>
          </p:nvGrpSpPr>
          <p:grpSpPr>
            <a:xfrm>
              <a:off x="61273" y="1960373"/>
              <a:ext cx="6062108" cy="4412570"/>
              <a:chOff x="61273" y="1960373"/>
              <a:chExt cx="6062108" cy="441257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27DC47-73E3-6341-A32A-86DA864ACFDB}"/>
                      </a:ext>
                    </a:extLst>
                  </p:cNvPr>
                  <p:cNvSpPr txBox="1"/>
                  <p:nvPr/>
                </p:nvSpPr>
                <p:spPr>
                  <a:xfrm>
                    <a:off x="61273" y="3239949"/>
                    <a:ext cx="1511761" cy="655564"/>
                  </a:xfrm>
                  <a:prstGeom prst="rect">
                    <a:avLst/>
                  </a:prstGeom>
                  <a:noFill/>
                </p:spPr>
                <p:txBody>
                  <a:bodyPr wrap="none" lIns="182880" tIns="146304" rIns="182880" bIns="146304" rtlCol="0">
                    <a:spAutoFit/>
                  </a:bodyPr>
                  <a:lstStyle/>
                  <a:p>
                    <a:pPr algn="ctr">
                      <a:lnSpc>
                        <a:spcPct val="90000"/>
                      </a:lnSpc>
                      <a:spcAft>
                        <a:spcPts val="1800"/>
                      </a:spcAft>
                    </a:pPr>
                    <a:r>
                      <a:rPr lang="en-US" sz="2600" b="1" dirty="0">
                        <a:solidFill>
                          <a:schemeClr val="accent2">
                            <a:lumMod val="40000"/>
                            <a:lumOff val="60000"/>
                          </a:schemeClr>
                        </a:solidFill>
                        <a:latin typeface="+mj-lt"/>
                      </a:rPr>
                      <a:t>state</a:t>
                    </a:r>
                    <a:r>
                      <a:rPr lang="en-US" sz="2600" b="1" dirty="0">
                        <a:solidFill>
                          <a:schemeClr val="accent2">
                            <a:lumMod val="40000"/>
                            <a:lumOff val="60000"/>
                          </a:schemeClr>
                        </a:solidFill>
                      </a:rPr>
                      <a:t> </a:t>
                    </a:r>
                    <a14:m>
                      <m:oMath xmlns:m="http://schemas.openxmlformats.org/officeDocument/2006/math">
                        <m:sSub>
                          <m:sSubPr>
                            <m:ctrlPr>
                              <a:rPr lang="en-US" sz="2600" b="1" i="1" smtClean="0">
                                <a:solidFill>
                                  <a:schemeClr val="accent2">
                                    <a:lumMod val="40000"/>
                                    <a:lumOff val="60000"/>
                                  </a:schemeClr>
                                </a:solidFill>
                                <a:latin typeface="Cambria Math" panose="02040503050406030204" pitchFamily="18" charset="0"/>
                              </a:rPr>
                            </m:ctrlPr>
                          </m:sSubPr>
                          <m:e>
                            <m:r>
                              <a:rPr lang="en-US" sz="2600" b="1" i="1" smtClean="0">
                                <a:solidFill>
                                  <a:schemeClr val="accent2">
                                    <a:lumMod val="40000"/>
                                    <a:lumOff val="60000"/>
                                  </a:schemeClr>
                                </a:solidFill>
                                <a:latin typeface="Cambria Math" panose="02040503050406030204" pitchFamily="18" charset="0"/>
                              </a:rPr>
                              <m:t>𝒙</m:t>
                            </m:r>
                          </m:e>
                          <m:sub>
                            <m:r>
                              <a:rPr lang="en-US" sz="2600" b="1" i="1" smtClean="0">
                                <a:solidFill>
                                  <a:schemeClr val="accent2">
                                    <a:lumMod val="40000"/>
                                    <a:lumOff val="60000"/>
                                  </a:schemeClr>
                                </a:solidFill>
                                <a:latin typeface="Cambria Math" panose="02040503050406030204" pitchFamily="18" charset="0"/>
                              </a:rPr>
                              <m:t>𝒕</m:t>
                            </m:r>
                          </m:sub>
                        </m:sSub>
                      </m:oMath>
                    </a14:m>
                    <a:endParaRPr lang="en-US" sz="2600" b="1" dirty="0">
                      <a:solidFill>
                        <a:schemeClr val="accent2">
                          <a:lumMod val="40000"/>
                          <a:lumOff val="60000"/>
                        </a:schemeClr>
                      </a:solidFill>
                    </a:endParaRPr>
                  </a:p>
                </p:txBody>
              </p:sp>
            </mc:Choice>
            <mc:Fallback xmlns="">
              <p:sp>
                <p:nvSpPr>
                  <p:cNvPr id="10" name="TextBox 9">
                    <a:extLst>
                      <a:ext uri="{FF2B5EF4-FFF2-40B4-BE49-F238E27FC236}">
                        <a16:creationId xmlns:a16="http://schemas.microsoft.com/office/drawing/2014/main" id="{6927DC47-73E3-6341-A32A-86DA864ACFDB}"/>
                      </a:ext>
                    </a:extLst>
                  </p:cNvPr>
                  <p:cNvSpPr txBox="1">
                    <a:spLocks noRot="1" noChangeAspect="1" noMove="1" noResize="1" noEditPoints="1" noAdjustHandles="1" noChangeArrowheads="1" noChangeShapeType="1" noTextEdit="1"/>
                  </p:cNvSpPr>
                  <p:nvPr/>
                </p:nvSpPr>
                <p:spPr>
                  <a:xfrm>
                    <a:off x="61273" y="3239949"/>
                    <a:ext cx="1511761" cy="655564"/>
                  </a:xfrm>
                  <a:prstGeom prst="rect">
                    <a:avLst/>
                  </a:prstGeom>
                  <a:blipFill>
                    <a:blip r:embed="rId3"/>
                    <a:stretch>
                      <a:fillRect b="-5660"/>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33236FB9-7ECD-804D-BD6B-86C0D7BC0D43}"/>
                  </a:ext>
                </a:extLst>
              </p:cNvPr>
              <p:cNvGrpSpPr/>
              <p:nvPr/>
            </p:nvGrpSpPr>
            <p:grpSpPr>
              <a:xfrm>
                <a:off x="660400" y="1960373"/>
                <a:ext cx="5462981" cy="4412570"/>
                <a:chOff x="660400" y="1960373"/>
                <a:chExt cx="5462981" cy="4412570"/>
              </a:xfrm>
            </p:grpSpPr>
            <p:cxnSp>
              <p:nvCxnSpPr>
                <p:cNvPr id="4" name="Straight Arrow Connector 3">
                  <a:extLst>
                    <a:ext uri="{FF2B5EF4-FFF2-40B4-BE49-F238E27FC236}">
                      <a16:creationId xmlns:a16="http://schemas.microsoft.com/office/drawing/2014/main" id="{C747A4A7-8AC6-1B4C-AA3C-55CAB32D8C03}"/>
                    </a:ext>
                  </a:extLst>
                </p:cNvPr>
                <p:cNvCxnSpPr>
                  <a:cxnSpLocks/>
                </p:cNvCxnSpPr>
                <p:nvPr/>
              </p:nvCxnSpPr>
              <p:spPr>
                <a:xfrm>
                  <a:off x="660400" y="6352178"/>
                  <a:ext cx="5462981" cy="20765"/>
                </a:xfrm>
                <a:prstGeom prst="straightConnector1">
                  <a:avLst/>
                </a:prstGeom>
                <a:ln w="762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41897D-1CF4-854F-A7A8-A1B511FE1DC3}"/>
                    </a:ext>
                  </a:extLst>
                </p:cNvPr>
                <p:cNvCxnSpPr>
                  <a:cxnSpLocks/>
                </p:cNvCxnSpPr>
                <p:nvPr/>
              </p:nvCxnSpPr>
              <p:spPr>
                <a:xfrm>
                  <a:off x="1741690" y="2501157"/>
                  <a:ext cx="0" cy="385064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780C8B-BF3F-374B-8FA2-9C998D802411}"/>
                    </a:ext>
                  </a:extLst>
                </p:cNvPr>
                <p:cNvCxnSpPr>
                  <a:cxnSpLocks/>
                </p:cNvCxnSpPr>
                <p:nvPr/>
              </p:nvCxnSpPr>
              <p:spPr>
                <a:xfrm>
                  <a:off x="4570437" y="2478314"/>
                  <a:ext cx="0" cy="385064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9AF48781-8E8A-DC4C-8134-D6989DA64FAA}"/>
                    </a:ext>
                  </a:extLst>
                </p:cNvPr>
                <p:cNvSpPr/>
                <p:nvPr/>
              </p:nvSpPr>
              <p:spPr bwMode="auto">
                <a:xfrm rot="15772375">
                  <a:off x="1835417" y="3631786"/>
                  <a:ext cx="2710686" cy="2381503"/>
                </a:xfrm>
                <a:custGeom>
                  <a:avLst/>
                  <a:gdLst>
                    <a:gd name="connsiteX0" fmla="*/ 0 w 2774731"/>
                    <a:gd name="connsiteY0" fmla="*/ 1986455 h 1986455"/>
                    <a:gd name="connsiteX1" fmla="*/ 252248 w 2774731"/>
                    <a:gd name="connsiteY1" fmla="*/ 1513489 h 1986455"/>
                    <a:gd name="connsiteX2" fmla="*/ 788276 w 2774731"/>
                    <a:gd name="connsiteY2" fmla="*/ 1450427 h 1986455"/>
                    <a:gd name="connsiteX3" fmla="*/ 1072055 w 2774731"/>
                    <a:gd name="connsiteY3" fmla="*/ 977462 h 1986455"/>
                    <a:gd name="connsiteX4" fmla="*/ 1639614 w 2774731"/>
                    <a:gd name="connsiteY4" fmla="*/ 851338 h 1986455"/>
                    <a:gd name="connsiteX5" fmla="*/ 1923393 w 2774731"/>
                    <a:gd name="connsiteY5" fmla="*/ 378372 h 1986455"/>
                    <a:gd name="connsiteX6" fmla="*/ 2459421 w 2774731"/>
                    <a:gd name="connsiteY6" fmla="*/ 252248 h 1986455"/>
                    <a:gd name="connsiteX7" fmla="*/ 2774731 w 2774731"/>
                    <a:gd name="connsiteY7" fmla="*/ 0 h 19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4731" h="1986455">
                      <a:moveTo>
                        <a:pt x="0" y="1986455"/>
                      </a:moveTo>
                      <a:cubicBezTo>
                        <a:pt x="60434" y="1794641"/>
                        <a:pt x="120869" y="1602827"/>
                        <a:pt x="252248" y="1513489"/>
                      </a:cubicBezTo>
                      <a:cubicBezTo>
                        <a:pt x="383627" y="1424151"/>
                        <a:pt x="651642" y="1539765"/>
                        <a:pt x="788276" y="1450427"/>
                      </a:cubicBezTo>
                      <a:cubicBezTo>
                        <a:pt x="924911" y="1361089"/>
                        <a:pt x="930165" y="1077310"/>
                        <a:pt x="1072055" y="977462"/>
                      </a:cubicBezTo>
                      <a:cubicBezTo>
                        <a:pt x="1213945" y="877614"/>
                        <a:pt x="1497724" y="951186"/>
                        <a:pt x="1639614" y="851338"/>
                      </a:cubicBezTo>
                      <a:cubicBezTo>
                        <a:pt x="1781504" y="751490"/>
                        <a:pt x="1786759" y="478220"/>
                        <a:pt x="1923393" y="378372"/>
                      </a:cubicBezTo>
                      <a:cubicBezTo>
                        <a:pt x="2060027" y="278524"/>
                        <a:pt x="2317531" y="315310"/>
                        <a:pt x="2459421" y="252248"/>
                      </a:cubicBezTo>
                      <a:cubicBezTo>
                        <a:pt x="2601311" y="189186"/>
                        <a:pt x="2501462" y="57807"/>
                        <a:pt x="2774731" y="0"/>
                      </a:cubicBezTo>
                    </a:path>
                  </a:pathLst>
                </a:custGeom>
                <a:noFill/>
                <a:ln>
                  <a:solidFill>
                    <a:schemeClr val="accent1">
                      <a:lumMod val="40000"/>
                      <a:lumOff val="60000"/>
                    </a:schemeClr>
                  </a:solidFill>
                  <a:headEnd type="stealth" w="lg" len="lg"/>
                  <a:tailEnd type="non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EE055D0B-E7C5-BE4A-8ABA-363AF1EFBEDE}"/>
                    </a:ext>
                  </a:extLst>
                </p:cNvPr>
                <p:cNvSpPr/>
                <p:nvPr/>
              </p:nvSpPr>
              <p:spPr bwMode="auto">
                <a:xfrm>
                  <a:off x="1891862" y="3390039"/>
                  <a:ext cx="2680138" cy="396834"/>
                </a:xfrm>
                <a:custGeom>
                  <a:avLst/>
                  <a:gdLst>
                    <a:gd name="connsiteX0" fmla="*/ 0 w 2680138"/>
                    <a:gd name="connsiteY0" fmla="*/ 172968 h 396834"/>
                    <a:gd name="connsiteX1" fmla="*/ 630621 w 2680138"/>
                    <a:gd name="connsiteY1" fmla="*/ 362154 h 396834"/>
                    <a:gd name="connsiteX2" fmla="*/ 1072055 w 2680138"/>
                    <a:gd name="connsiteY2" fmla="*/ 204499 h 396834"/>
                    <a:gd name="connsiteX3" fmla="*/ 1608083 w 2680138"/>
                    <a:gd name="connsiteY3" fmla="*/ 393685 h 396834"/>
                    <a:gd name="connsiteX4" fmla="*/ 2207172 w 2680138"/>
                    <a:gd name="connsiteY4" fmla="*/ 15313 h 396834"/>
                    <a:gd name="connsiteX5" fmla="*/ 2680138 w 2680138"/>
                    <a:gd name="connsiteY5" fmla="*/ 109906 h 3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138" h="396834">
                      <a:moveTo>
                        <a:pt x="0" y="172968"/>
                      </a:moveTo>
                      <a:cubicBezTo>
                        <a:pt x="225972" y="264933"/>
                        <a:pt x="451945" y="356899"/>
                        <a:pt x="630621" y="362154"/>
                      </a:cubicBezTo>
                      <a:cubicBezTo>
                        <a:pt x="809297" y="367409"/>
                        <a:pt x="909145" y="199244"/>
                        <a:pt x="1072055" y="204499"/>
                      </a:cubicBezTo>
                      <a:cubicBezTo>
                        <a:pt x="1234965" y="209754"/>
                        <a:pt x="1418897" y="425216"/>
                        <a:pt x="1608083" y="393685"/>
                      </a:cubicBezTo>
                      <a:cubicBezTo>
                        <a:pt x="1797269" y="362154"/>
                        <a:pt x="2028496" y="62609"/>
                        <a:pt x="2207172" y="15313"/>
                      </a:cubicBezTo>
                      <a:cubicBezTo>
                        <a:pt x="2385848" y="-31983"/>
                        <a:pt x="2532993" y="38961"/>
                        <a:pt x="2680138" y="109906"/>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1" name="Freeform 20">
                  <a:extLst>
                    <a:ext uri="{FF2B5EF4-FFF2-40B4-BE49-F238E27FC236}">
                      <a16:creationId xmlns:a16="http://schemas.microsoft.com/office/drawing/2014/main" id="{7E4A9670-18C4-8447-886F-628C00D0C0A4}"/>
                    </a:ext>
                  </a:extLst>
                </p:cNvPr>
                <p:cNvSpPr/>
                <p:nvPr/>
              </p:nvSpPr>
              <p:spPr bwMode="auto">
                <a:xfrm>
                  <a:off x="1860331" y="3563007"/>
                  <a:ext cx="2680430" cy="957889"/>
                </a:xfrm>
                <a:custGeom>
                  <a:avLst/>
                  <a:gdLst>
                    <a:gd name="connsiteX0" fmla="*/ 0 w 2680430"/>
                    <a:gd name="connsiteY0" fmla="*/ 0 h 957889"/>
                    <a:gd name="connsiteX1" fmla="*/ 220717 w 2680430"/>
                    <a:gd name="connsiteY1" fmla="*/ 725214 h 957889"/>
                    <a:gd name="connsiteX2" fmla="*/ 882869 w 2680430"/>
                    <a:gd name="connsiteY2" fmla="*/ 504496 h 957889"/>
                    <a:gd name="connsiteX3" fmla="*/ 1513490 w 2680430"/>
                    <a:gd name="connsiteY3" fmla="*/ 851338 h 957889"/>
                    <a:gd name="connsiteX4" fmla="*/ 2049517 w 2680430"/>
                    <a:gd name="connsiteY4" fmla="*/ 504496 h 957889"/>
                    <a:gd name="connsiteX5" fmla="*/ 2585545 w 2680430"/>
                    <a:gd name="connsiteY5" fmla="*/ 914400 h 957889"/>
                    <a:gd name="connsiteX6" fmla="*/ 2680138 w 2680430"/>
                    <a:gd name="connsiteY6" fmla="*/ 945931 h 95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0430" h="957889">
                      <a:moveTo>
                        <a:pt x="0" y="0"/>
                      </a:moveTo>
                      <a:cubicBezTo>
                        <a:pt x="36786" y="320565"/>
                        <a:pt x="73572" y="641131"/>
                        <a:pt x="220717" y="725214"/>
                      </a:cubicBezTo>
                      <a:cubicBezTo>
                        <a:pt x="367862" y="809297"/>
                        <a:pt x="667407" y="483475"/>
                        <a:pt x="882869" y="504496"/>
                      </a:cubicBezTo>
                      <a:cubicBezTo>
                        <a:pt x="1098331" y="525517"/>
                        <a:pt x="1319049" y="851338"/>
                        <a:pt x="1513490" y="851338"/>
                      </a:cubicBezTo>
                      <a:cubicBezTo>
                        <a:pt x="1707931" y="851338"/>
                        <a:pt x="1870841" y="493986"/>
                        <a:pt x="2049517" y="504496"/>
                      </a:cubicBezTo>
                      <a:cubicBezTo>
                        <a:pt x="2228193" y="515006"/>
                        <a:pt x="2585545" y="914400"/>
                        <a:pt x="2585545" y="914400"/>
                      </a:cubicBezTo>
                      <a:cubicBezTo>
                        <a:pt x="2690649" y="987973"/>
                        <a:pt x="2680138" y="945931"/>
                        <a:pt x="2680138" y="94593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68E7E37-216D-FE44-B58D-52AF99D8100B}"/>
                    </a:ext>
                  </a:extLst>
                </p:cNvPr>
                <p:cNvSpPr/>
                <p:nvPr/>
              </p:nvSpPr>
              <p:spPr bwMode="auto">
                <a:xfrm>
                  <a:off x="4401781" y="4840066"/>
                  <a:ext cx="337312" cy="283779"/>
                </a:xfrm>
                <a:prstGeom prst="ellipse">
                  <a:avLst/>
                </a:prstGeom>
                <a:solidFill>
                  <a:srgbClr val="989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ECE186D-63B8-1242-8D6E-76041DA8E4C1}"/>
                        </a:ext>
                      </a:extLst>
                    </p:cNvPr>
                    <p:cNvSpPr txBox="1"/>
                    <p:nvPr/>
                  </p:nvSpPr>
                  <p:spPr>
                    <a:xfrm>
                      <a:off x="1711723" y="1960373"/>
                      <a:ext cx="2645789" cy="1567096"/>
                    </a:xfrm>
                    <a:prstGeom prst="rect">
                      <a:avLst/>
                    </a:prstGeom>
                    <a:noFill/>
                  </p:spPr>
                  <p:txBody>
                    <a:bodyPr wrap="none" lIns="182880" tIns="146304" rIns="182880" bIns="146304" rtlCol="0">
                      <a:spAutoFit/>
                    </a:bodyPr>
                    <a:lstStyle/>
                    <a:p>
                      <a:pPr algn="ctr">
                        <a:lnSpc>
                          <a:spcPct val="90000"/>
                        </a:lnSpc>
                        <a:spcAft>
                          <a:spcPts val="1800"/>
                        </a:spcAft>
                      </a:pPr>
                      <a:r>
                        <a:rPr lang="en-US" sz="2600" dirty="0">
                          <a:solidFill>
                            <a:srgbClr val="EAABDA"/>
                          </a:solidFill>
                          <a:latin typeface="+mj-lt"/>
                        </a:rPr>
                        <a:t>samples</a:t>
                      </a:r>
                    </a:p>
                    <a:p>
                      <a:pPr algn="ctr">
                        <a:lnSpc>
                          <a:spcPct val="90000"/>
                        </a:lnSpc>
                        <a:spcAft>
                          <a:spcPts val="1800"/>
                        </a:spcAft>
                      </a:pPr>
                      <a14:m>
                        <m:oMathPara xmlns:m="http://schemas.openxmlformats.org/officeDocument/2006/math">
                          <m:oMathParaPr>
                            <m:jc m:val="right"/>
                          </m:oMathParaPr>
                          <m:oMath xmlns:m="http://schemas.openxmlformats.org/officeDocument/2006/math">
                            <m:sSubSup>
                              <m:sSubSupPr>
                                <m:ctrlPr>
                                  <a:rPr lang="en-US" sz="2600" i="1" smtClean="0">
                                    <a:solidFill>
                                      <a:srgbClr val="EAABDA"/>
                                    </a:solidFill>
                                    <a:latin typeface="Cambria Math" panose="02040503050406030204" pitchFamily="18" charset="0"/>
                                  </a:rPr>
                                </m:ctrlPr>
                              </m:sSubSupPr>
                              <m:e>
                                <m:r>
                                  <a:rPr lang="en-US" sz="2600" b="0" i="1" smtClean="0">
                                    <a:solidFill>
                                      <a:srgbClr val="EAABDA"/>
                                    </a:solidFill>
                                    <a:latin typeface="Cambria Math" panose="02040503050406030204" pitchFamily="18" charset="0"/>
                                  </a:rPr>
                                  <m:t>𝑥</m:t>
                                </m:r>
                              </m:e>
                              <m:sub>
                                <m:r>
                                  <a:rPr lang="en-US" sz="2600" b="0" i="1" smtClean="0">
                                    <a:solidFill>
                                      <a:srgbClr val="EAABDA"/>
                                    </a:solidFill>
                                    <a:latin typeface="Cambria Math" panose="02040503050406030204" pitchFamily="18" charset="0"/>
                                  </a:rPr>
                                  <m:t>𝑡</m:t>
                                </m:r>
                              </m:sub>
                              <m:sup>
                                <m:r>
                                  <a:rPr lang="en-US" sz="2600" b="0" i="1" smtClean="0">
                                    <a:solidFill>
                                      <a:srgbClr val="EAABDA"/>
                                    </a:solidFill>
                                    <a:latin typeface="Cambria Math" panose="02040503050406030204" pitchFamily="18" charset="0"/>
                                  </a:rPr>
                                  <m:t>(</m:t>
                                </m:r>
                                <m:r>
                                  <a:rPr lang="en-US" sz="2600" b="0" i="1" smtClean="0">
                                    <a:solidFill>
                                      <a:srgbClr val="EAABDA"/>
                                    </a:solidFill>
                                    <a:latin typeface="Cambria Math" panose="02040503050406030204" pitchFamily="18" charset="0"/>
                                  </a:rPr>
                                  <m:t>𝑖</m:t>
                                </m:r>
                                <m:r>
                                  <a:rPr lang="en-US" sz="2600" b="0" i="1" smtClean="0">
                                    <a:solidFill>
                                      <a:srgbClr val="EAABDA"/>
                                    </a:solidFill>
                                    <a:latin typeface="Cambria Math" panose="02040503050406030204" pitchFamily="18" charset="0"/>
                                  </a:rPr>
                                  <m:t>)</m:t>
                                </m:r>
                              </m:sup>
                            </m:sSubSup>
                            <m:r>
                              <a:rPr lang="en-US" sz="2600" b="0" i="1" smtClean="0">
                                <a:solidFill>
                                  <a:srgbClr val="EAABDA"/>
                                </a:solidFill>
                                <a:latin typeface="Cambria Math" panose="02040503050406030204" pitchFamily="18" charset="0"/>
                              </a:rPr>
                              <m:t>:</m:t>
                            </m:r>
                            <m:r>
                              <a:rPr lang="en-US" sz="2600" b="0" i="1" smtClean="0">
                                <a:solidFill>
                                  <a:srgbClr val="EAABDA"/>
                                </a:solidFill>
                                <a:latin typeface="Cambria Math" panose="02040503050406030204" pitchFamily="18" charset="0"/>
                              </a:rPr>
                              <m:t>𝑖</m:t>
                            </m:r>
                            <m:r>
                              <a:rPr lang="en-US" sz="2600" b="0" i="1" smtClean="0">
                                <a:solidFill>
                                  <a:srgbClr val="EAABDA"/>
                                </a:solidFill>
                                <a:latin typeface="Cambria Math" panose="02040503050406030204" pitchFamily="18" charset="0"/>
                              </a:rPr>
                              <m:t>=1,…,</m:t>
                            </m:r>
                            <m:r>
                              <a:rPr lang="en-US" sz="2600" b="0" i="1" smtClean="0">
                                <a:solidFill>
                                  <a:srgbClr val="EAABDA"/>
                                </a:solidFill>
                                <a:latin typeface="Cambria Math" panose="02040503050406030204" pitchFamily="18" charset="0"/>
                              </a:rPr>
                              <m:t>𝑁</m:t>
                            </m:r>
                          </m:oMath>
                        </m:oMathPara>
                      </a14:m>
                      <a:endParaRPr lang="en-US" sz="2600" dirty="0">
                        <a:solidFill>
                          <a:srgbClr val="EAABDA"/>
                        </a:solidFill>
                      </a:endParaRPr>
                    </a:p>
                  </p:txBody>
                </p:sp>
              </mc:Choice>
              <mc:Fallback xmlns="">
                <p:sp>
                  <p:nvSpPr>
                    <p:cNvPr id="32" name="TextBox 31">
                      <a:extLst>
                        <a:ext uri="{FF2B5EF4-FFF2-40B4-BE49-F238E27FC236}">
                          <a16:creationId xmlns:a16="http://schemas.microsoft.com/office/drawing/2014/main" id="{2ECE186D-63B8-1242-8D6E-76041DA8E4C1}"/>
                        </a:ext>
                      </a:extLst>
                    </p:cNvPr>
                    <p:cNvSpPr txBox="1">
                      <a:spLocks noRot="1" noChangeAspect="1" noMove="1" noResize="1" noEditPoints="1" noAdjustHandles="1" noChangeArrowheads="1" noChangeShapeType="1" noTextEdit="1"/>
                    </p:cNvSpPr>
                    <p:nvPr/>
                  </p:nvSpPr>
                  <p:spPr>
                    <a:xfrm>
                      <a:off x="1711723" y="1960373"/>
                      <a:ext cx="2645789" cy="1567096"/>
                    </a:xfrm>
                    <a:prstGeom prst="rect">
                      <a:avLst/>
                    </a:prstGeom>
                    <a:blipFill>
                      <a:blip r:embed="rId4"/>
                      <a:stretch>
                        <a:fillRect/>
                      </a:stretch>
                    </a:blipFill>
                  </p:spPr>
                  <p:txBody>
                    <a:bodyPr/>
                    <a:lstStyle/>
                    <a:p>
                      <a:r>
                        <a:rPr lang="en-US">
                          <a:noFill/>
                        </a:rPr>
                        <a:t> </a:t>
                      </a:r>
                    </a:p>
                  </p:txBody>
                </p:sp>
              </mc:Fallback>
            </mc:AlternateContent>
            <p:sp>
              <p:nvSpPr>
                <p:cNvPr id="33" name="Freeform 32">
                  <a:extLst>
                    <a:ext uri="{FF2B5EF4-FFF2-40B4-BE49-F238E27FC236}">
                      <a16:creationId xmlns:a16="http://schemas.microsoft.com/office/drawing/2014/main" id="{5B7A3003-F8D6-8145-B134-19C988B6D4C4}"/>
                    </a:ext>
                  </a:extLst>
                </p:cNvPr>
                <p:cNvSpPr/>
                <p:nvPr/>
              </p:nvSpPr>
              <p:spPr bwMode="auto">
                <a:xfrm>
                  <a:off x="1852863" y="3565480"/>
                  <a:ext cx="2695074" cy="1937100"/>
                </a:xfrm>
                <a:custGeom>
                  <a:avLst/>
                  <a:gdLst>
                    <a:gd name="connsiteX0" fmla="*/ 0 w 2695074"/>
                    <a:gd name="connsiteY0" fmla="*/ 43994 h 1937100"/>
                    <a:gd name="connsiteX1" fmla="*/ 409074 w 2695074"/>
                    <a:gd name="connsiteY1" fmla="*/ 43994 h 1937100"/>
                    <a:gd name="connsiteX2" fmla="*/ 577516 w 2695074"/>
                    <a:gd name="connsiteY2" fmla="*/ 501194 h 1937100"/>
                    <a:gd name="connsiteX3" fmla="*/ 1179095 w 2695074"/>
                    <a:gd name="connsiteY3" fmla="*/ 477131 h 1937100"/>
                    <a:gd name="connsiteX4" fmla="*/ 1491916 w 2695074"/>
                    <a:gd name="connsiteY4" fmla="*/ 934331 h 1937100"/>
                    <a:gd name="connsiteX5" fmla="*/ 2021305 w 2695074"/>
                    <a:gd name="connsiteY5" fmla="*/ 1006520 h 1937100"/>
                    <a:gd name="connsiteX6" fmla="*/ 2141621 w 2695074"/>
                    <a:gd name="connsiteY6" fmla="*/ 1463720 h 1937100"/>
                    <a:gd name="connsiteX7" fmla="*/ 2574758 w 2695074"/>
                    <a:gd name="connsiteY7" fmla="*/ 1511846 h 1937100"/>
                    <a:gd name="connsiteX8" fmla="*/ 2695074 w 2695074"/>
                    <a:gd name="connsiteY8" fmla="*/ 1776541 h 19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5074" h="1937100">
                      <a:moveTo>
                        <a:pt x="0" y="43994"/>
                      </a:moveTo>
                      <a:cubicBezTo>
                        <a:pt x="156411" y="5894"/>
                        <a:pt x="312822" y="-32206"/>
                        <a:pt x="409074" y="43994"/>
                      </a:cubicBezTo>
                      <a:cubicBezTo>
                        <a:pt x="505326" y="120194"/>
                        <a:pt x="449179" y="429004"/>
                        <a:pt x="577516" y="501194"/>
                      </a:cubicBezTo>
                      <a:cubicBezTo>
                        <a:pt x="705853" y="573384"/>
                        <a:pt x="1026695" y="404942"/>
                        <a:pt x="1179095" y="477131"/>
                      </a:cubicBezTo>
                      <a:cubicBezTo>
                        <a:pt x="1331495" y="549320"/>
                        <a:pt x="1351548" y="846100"/>
                        <a:pt x="1491916" y="934331"/>
                      </a:cubicBezTo>
                      <a:cubicBezTo>
                        <a:pt x="1632284" y="1022562"/>
                        <a:pt x="1913021" y="918289"/>
                        <a:pt x="2021305" y="1006520"/>
                      </a:cubicBezTo>
                      <a:cubicBezTo>
                        <a:pt x="2129589" y="1094751"/>
                        <a:pt x="2049379" y="1379499"/>
                        <a:pt x="2141621" y="1463720"/>
                      </a:cubicBezTo>
                      <a:cubicBezTo>
                        <a:pt x="2233863" y="1547941"/>
                        <a:pt x="2482516" y="1459709"/>
                        <a:pt x="2574758" y="1511846"/>
                      </a:cubicBezTo>
                      <a:cubicBezTo>
                        <a:pt x="2667000" y="1563983"/>
                        <a:pt x="1965158" y="2237752"/>
                        <a:pt x="2695074" y="177654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4" name="Freeform 33">
                  <a:extLst>
                    <a:ext uri="{FF2B5EF4-FFF2-40B4-BE49-F238E27FC236}">
                      <a16:creationId xmlns:a16="http://schemas.microsoft.com/office/drawing/2014/main" id="{1D280DDE-D977-1B4C-A464-D7BE8223CF63}"/>
                    </a:ext>
                  </a:extLst>
                </p:cNvPr>
                <p:cNvSpPr/>
                <p:nvPr/>
              </p:nvSpPr>
              <p:spPr bwMode="auto">
                <a:xfrm>
                  <a:off x="1741689" y="3609474"/>
                  <a:ext cx="2806247" cy="2141763"/>
                </a:xfrm>
                <a:custGeom>
                  <a:avLst/>
                  <a:gdLst>
                    <a:gd name="connsiteX0" fmla="*/ 0 w 2863516"/>
                    <a:gd name="connsiteY0" fmla="*/ 0 h 2141763"/>
                    <a:gd name="connsiteX1" fmla="*/ 360947 w 2863516"/>
                    <a:gd name="connsiteY1" fmla="*/ 986589 h 2141763"/>
                    <a:gd name="connsiteX2" fmla="*/ 1010653 w 2863516"/>
                    <a:gd name="connsiteY2" fmla="*/ 1130968 h 2141763"/>
                    <a:gd name="connsiteX3" fmla="*/ 1275347 w 2863516"/>
                    <a:gd name="connsiteY3" fmla="*/ 1612231 h 2141763"/>
                    <a:gd name="connsiteX4" fmla="*/ 2045368 w 2863516"/>
                    <a:gd name="connsiteY4" fmla="*/ 1515979 h 2141763"/>
                    <a:gd name="connsiteX5" fmla="*/ 2430379 w 2863516"/>
                    <a:gd name="connsiteY5" fmla="*/ 2045368 h 2141763"/>
                    <a:gd name="connsiteX6" fmla="*/ 2863516 w 2863516"/>
                    <a:gd name="connsiteY6" fmla="*/ 2141621 h 214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516" h="2141763">
                      <a:moveTo>
                        <a:pt x="0" y="0"/>
                      </a:moveTo>
                      <a:cubicBezTo>
                        <a:pt x="96252" y="399047"/>
                        <a:pt x="192505" y="798094"/>
                        <a:pt x="360947" y="986589"/>
                      </a:cubicBezTo>
                      <a:cubicBezTo>
                        <a:pt x="529389" y="1175084"/>
                        <a:pt x="858253" y="1026694"/>
                        <a:pt x="1010653" y="1130968"/>
                      </a:cubicBezTo>
                      <a:cubicBezTo>
                        <a:pt x="1163053" y="1235242"/>
                        <a:pt x="1102895" y="1548063"/>
                        <a:pt x="1275347" y="1612231"/>
                      </a:cubicBezTo>
                      <a:cubicBezTo>
                        <a:pt x="1447800" y="1676400"/>
                        <a:pt x="1852863" y="1443790"/>
                        <a:pt x="2045368" y="1515979"/>
                      </a:cubicBezTo>
                      <a:cubicBezTo>
                        <a:pt x="2237873" y="1588168"/>
                        <a:pt x="2294021" y="1941094"/>
                        <a:pt x="2430379" y="2045368"/>
                      </a:cubicBezTo>
                      <a:cubicBezTo>
                        <a:pt x="2566737" y="2149642"/>
                        <a:pt x="2863516" y="2141621"/>
                        <a:pt x="2863516" y="2141621"/>
                      </a:cubicBezTo>
                    </a:path>
                  </a:pathLst>
                </a:custGeom>
                <a:noFill/>
                <a:ln>
                  <a:solidFill>
                    <a:schemeClr val="accent1">
                      <a:lumMod val="40000"/>
                      <a:lumOff val="60000"/>
                    </a:schemeClr>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5E30061E-8871-BE48-B406-1C24161649ED}"/>
                    </a:ext>
                  </a:extLst>
                </p:cNvPr>
                <p:cNvSpPr/>
                <p:nvPr/>
              </p:nvSpPr>
              <p:spPr bwMode="auto">
                <a:xfrm>
                  <a:off x="1573034" y="3463926"/>
                  <a:ext cx="337312" cy="283779"/>
                </a:xfrm>
                <a:prstGeom prst="ellipse">
                  <a:avLst/>
                </a:prstGeom>
                <a:solidFill>
                  <a:srgbClr val="989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43" name="Rectangle 42">
            <a:extLst>
              <a:ext uri="{FF2B5EF4-FFF2-40B4-BE49-F238E27FC236}">
                <a16:creationId xmlns:a16="http://schemas.microsoft.com/office/drawing/2014/main" id="{F47B2D5A-8C8F-634D-8DFF-63EDC67B21EB}"/>
              </a:ext>
            </a:extLst>
          </p:cNvPr>
          <p:cNvSpPr/>
          <p:nvPr/>
        </p:nvSpPr>
        <p:spPr>
          <a:xfrm>
            <a:off x="10114959" y="3529023"/>
            <a:ext cx="2792752" cy="461665"/>
          </a:xfrm>
          <a:prstGeom prst="rect">
            <a:avLst/>
          </a:prstGeom>
        </p:spPr>
        <p:txBody>
          <a:bodyPr wrap="none">
            <a:spAutoFit/>
          </a:bodyPr>
          <a:lstStyle/>
          <a:p>
            <a:pPr algn="ctr"/>
            <a:r>
              <a:rPr lang="en-US" sz="2400" dirty="0">
                <a:latin typeface="+mj-lt"/>
              </a:rPr>
              <a:t>Confidence Interval</a:t>
            </a:r>
            <a:endParaRPr lang="en-US" dirty="0">
              <a:latin typeface="+mj-lt"/>
            </a:endParaRPr>
          </a:p>
        </p:txBody>
      </p:sp>
      <p:sp>
        <p:nvSpPr>
          <p:cNvPr id="31" name="Rectangle 30">
            <a:extLst>
              <a:ext uri="{FF2B5EF4-FFF2-40B4-BE49-F238E27FC236}">
                <a16:creationId xmlns:a16="http://schemas.microsoft.com/office/drawing/2014/main" id="{553408C6-9657-A341-848E-B4ED4F7838B1}"/>
              </a:ext>
            </a:extLst>
          </p:cNvPr>
          <p:cNvSpPr/>
          <p:nvPr/>
        </p:nvSpPr>
        <p:spPr>
          <a:xfrm>
            <a:off x="9894300" y="1016846"/>
            <a:ext cx="3284875" cy="461665"/>
          </a:xfrm>
          <a:prstGeom prst="rect">
            <a:avLst/>
          </a:prstGeom>
        </p:spPr>
        <p:txBody>
          <a:bodyPr wrap="none">
            <a:spAutoFit/>
          </a:bodyPr>
          <a:lstStyle/>
          <a:p>
            <a:pPr algn="ctr"/>
            <a:r>
              <a:rPr lang="en-US" sz="2400" dirty="0">
                <a:latin typeface="+mj-lt"/>
              </a:rPr>
              <a:t>Order the MC samples</a:t>
            </a:r>
            <a:endParaRPr lang="en-US" dirty="0">
              <a:latin typeface="+mj-lt"/>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D208601-BAE5-F344-A72F-22924952BCAC}"/>
                  </a:ext>
                </a:extLst>
              </p:cNvPr>
              <p:cNvSpPr/>
              <p:nvPr/>
            </p:nvSpPr>
            <p:spPr>
              <a:xfrm>
                <a:off x="10362214" y="1573479"/>
                <a:ext cx="2349041" cy="707566"/>
              </a:xfrm>
              <a:prstGeom prst="rect">
                <a:avLst/>
              </a:prstGeom>
            </p:spPr>
            <p:txBody>
              <a:bodyPr wrap="none">
                <a:spAutoFit/>
              </a:bodyPr>
              <a:lstStyle/>
              <a:p>
                <a14:m>
                  <m:oMath xmlns:m="http://schemas.openxmlformats.org/officeDocument/2006/math">
                    <m:sSubSup>
                      <m:sSubSupPr>
                        <m:ctrlPr>
                          <a:rPr lang="en-US" sz="3200" i="1" smtClean="0">
                            <a:latin typeface="Cambria Math" panose="02040503050406030204" pitchFamily="18" charset="0"/>
                          </a:rPr>
                        </m:ctrlPr>
                      </m:sSubSupPr>
                      <m:e>
                        <m:r>
                          <a:rPr lang="en-US" sz="3200" i="1">
                            <a:latin typeface="Cambria Math" panose="02040503050406030204" pitchFamily="18" charset="0"/>
                          </a:rPr>
                          <m:t>𝑥</m:t>
                        </m:r>
                      </m:e>
                      <m:sub>
                        <m:r>
                          <a:rPr lang="en-US" sz="3200" i="1">
                            <a:latin typeface="Cambria Math" panose="02040503050406030204" pitchFamily="18" charset="0"/>
                          </a:rPr>
                          <m:t>𝑡</m:t>
                        </m:r>
                      </m:sub>
                      <m:sup>
                        <m:r>
                          <a:rPr lang="en-US" sz="3200" i="1">
                            <a:latin typeface="Cambria Math" panose="02040503050406030204" pitchFamily="18" charset="0"/>
                          </a:rPr>
                          <m:t>(</m:t>
                        </m:r>
                        <m:r>
                          <a:rPr lang="en-US" sz="3200" i="1">
                            <a:latin typeface="Cambria Math" panose="02040503050406030204" pitchFamily="18" charset="0"/>
                          </a:rPr>
                          <m:t>𝑖</m:t>
                        </m:r>
                        <m:r>
                          <a:rPr lang="en-US" sz="3200" i="1">
                            <a:latin typeface="Cambria Math" panose="02040503050406030204" pitchFamily="18" charset="0"/>
                          </a:rPr>
                          <m:t>)</m:t>
                        </m:r>
                      </m:sup>
                    </m:sSubSup>
                    <m:r>
                      <a:rPr lang="en-US" sz="3200" b="0" i="1" smtClean="0">
                        <a:latin typeface="Cambria Math" panose="02040503050406030204" pitchFamily="18" charset="0"/>
                      </a:rPr>
                      <m:t>&lt;</m:t>
                    </m:r>
                  </m:oMath>
                </a14:m>
                <a:r>
                  <a:rPr lang="en-US" sz="3200" dirty="0"/>
                  <a:t> </a:t>
                </a:r>
                <a14:m>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i="1">
                            <a:latin typeface="Cambria Math" panose="02040503050406030204" pitchFamily="18" charset="0"/>
                          </a:rPr>
                          <m:t>𝑡</m:t>
                        </m:r>
                      </m:sub>
                      <m:sup>
                        <m:r>
                          <a:rPr lang="en-US" sz="3200" i="1">
                            <a:latin typeface="Cambria Math" panose="02040503050406030204" pitchFamily="18" charset="0"/>
                          </a:rPr>
                          <m:t>(</m:t>
                        </m:r>
                        <m:r>
                          <a:rPr lang="en-US" sz="3200" i="1">
                            <a:latin typeface="Cambria Math" panose="02040503050406030204" pitchFamily="18" charset="0"/>
                          </a:rPr>
                          <m:t>𝑖</m:t>
                        </m:r>
                        <m:r>
                          <a:rPr lang="en-US" sz="3200" b="0" i="1" smtClean="0">
                            <a:latin typeface="Cambria Math" panose="02040503050406030204" pitchFamily="18" charset="0"/>
                          </a:rPr>
                          <m:t>+1</m:t>
                        </m:r>
                        <m:r>
                          <a:rPr lang="en-US" sz="3200" i="1">
                            <a:latin typeface="Cambria Math" panose="02040503050406030204" pitchFamily="18" charset="0"/>
                          </a:rPr>
                          <m:t>)</m:t>
                        </m:r>
                      </m:sup>
                    </m:sSubSup>
                  </m:oMath>
                </a14:m>
                <a:endParaRPr lang="en-US" sz="3200" dirty="0"/>
              </a:p>
            </p:txBody>
          </p:sp>
        </mc:Choice>
        <mc:Fallback xmlns="">
          <p:sp>
            <p:nvSpPr>
              <p:cNvPr id="9" name="Rectangle 8">
                <a:extLst>
                  <a:ext uri="{FF2B5EF4-FFF2-40B4-BE49-F238E27FC236}">
                    <a16:creationId xmlns:a16="http://schemas.microsoft.com/office/drawing/2014/main" id="{7D208601-BAE5-F344-A72F-22924952BCAC}"/>
                  </a:ext>
                </a:extLst>
              </p:cNvPr>
              <p:cNvSpPr>
                <a:spLocks noRot="1" noChangeAspect="1" noMove="1" noResize="1" noEditPoints="1" noAdjustHandles="1" noChangeArrowheads="1" noChangeShapeType="1" noTextEdit="1"/>
              </p:cNvSpPr>
              <p:nvPr/>
            </p:nvSpPr>
            <p:spPr>
              <a:xfrm>
                <a:off x="10362214" y="1573479"/>
                <a:ext cx="2349041" cy="707566"/>
              </a:xfrm>
              <a:prstGeom prst="rect">
                <a:avLst/>
              </a:prstGeom>
              <a:blipFill>
                <a:blip r:embed="rId8"/>
                <a:stretch>
                  <a:fillRect l="-541"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466DFCD-A5AF-6146-8E68-1EA350F814E3}"/>
                  </a:ext>
                </a:extLst>
              </p:cNvPr>
              <p:cNvSpPr/>
              <p:nvPr/>
            </p:nvSpPr>
            <p:spPr>
              <a:xfrm>
                <a:off x="9237346" y="4117958"/>
                <a:ext cx="5147115" cy="8257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gradFill>
                            <a:gsLst>
                              <a:gs pos="2917">
                                <a:schemeClr val="tx1"/>
                              </a:gs>
                              <a:gs pos="30000">
                                <a:schemeClr val="tx1"/>
                              </a:gs>
                            </a:gsLst>
                            <a:lin ang="5400000" scaled="0"/>
                          </a:gradFill>
                          <a:latin typeface="Cambria Math" panose="02040503050406030204" pitchFamily="18" charset="0"/>
                        </a:rPr>
                        <m:t>90% :</m:t>
                      </m:r>
                      <m:d>
                        <m:dPr>
                          <m:begChr m:val="["/>
                          <m:endChr m:val="]"/>
                          <m:ctrlPr>
                            <a:rPr lang="en-US" sz="3200" b="0" i="1" smtClean="0">
                              <a:gradFill>
                                <a:gsLst>
                                  <a:gs pos="2917">
                                    <a:schemeClr val="tx1"/>
                                  </a:gs>
                                  <a:gs pos="30000">
                                    <a:schemeClr val="tx1"/>
                                  </a:gs>
                                </a:gsLst>
                                <a:lin ang="5400000" scaled="0"/>
                              </a:gradFill>
                              <a:latin typeface="Cambria Math" panose="02040503050406030204" pitchFamily="18" charset="0"/>
                            </a:rPr>
                          </m:ctrlPr>
                        </m:dPr>
                        <m:e>
                          <m:r>
                            <a:rPr lang="en-US" sz="3200" b="0" i="1" smtClean="0">
                              <a:gradFill>
                                <a:gsLst>
                                  <a:gs pos="2917">
                                    <a:schemeClr val="tx1"/>
                                  </a:gs>
                                  <a:gs pos="30000">
                                    <a:schemeClr val="tx1"/>
                                  </a:gs>
                                </a:gsLst>
                                <a:lin ang="5400000" scaled="0"/>
                              </a:gradFill>
                              <a:latin typeface="Cambria Math" panose="02040503050406030204" pitchFamily="18" charset="0"/>
                            </a:rPr>
                            <m:t> </m:t>
                          </m:r>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i="1">
                                  <a:latin typeface="Cambria Math" panose="02040503050406030204" pitchFamily="18" charset="0"/>
                                </a:rPr>
                                <m:t>𝑡</m:t>
                              </m:r>
                              <m:r>
                                <a:rPr lang="en-US" sz="3200" b="0" i="1" smtClean="0">
                                  <a:latin typeface="Cambria Math" panose="02040503050406030204" pitchFamily="18" charset="0"/>
                                </a:rPr>
                                <m:t>+1</m:t>
                              </m:r>
                            </m:sub>
                            <m:sup>
                              <m:r>
                                <a:rPr lang="en-US" sz="3200" i="1">
                                  <a:latin typeface="Cambria Math" panose="02040503050406030204" pitchFamily="18" charset="0"/>
                                </a:rPr>
                                <m:t>(</m:t>
                              </m:r>
                              <m:d>
                                <m:dPr>
                                  <m:begChr m:val="⌊"/>
                                  <m:endChr m:val="⌋"/>
                                  <m:ctrlPr>
                                    <a:rPr lang="en-US" sz="3200" i="1" smtClean="0">
                                      <a:latin typeface="Cambria Math" panose="02040503050406030204" pitchFamily="18" charset="0"/>
                                    </a:rPr>
                                  </m:ctrlPr>
                                </m:dPr>
                                <m:e>
                                  <m:r>
                                    <a:rPr lang="en-US" sz="3200" i="1">
                                      <a:latin typeface="Cambria Math" panose="02040503050406030204" pitchFamily="18" charset="0"/>
                                    </a:rPr>
                                    <m:t>0.5</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rPr>
                                    <m:t>𝑁</m:t>
                                  </m:r>
                                </m:e>
                              </m:d>
                              <m:r>
                                <a:rPr lang="en-US" sz="3200" i="1">
                                  <a:latin typeface="Cambria Math" panose="02040503050406030204" pitchFamily="18" charset="0"/>
                                </a:rPr>
                                <m:t>)</m:t>
                              </m:r>
                            </m:sup>
                          </m:sSubSup>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i="1">
                                  <a:latin typeface="Cambria Math" panose="02040503050406030204" pitchFamily="18" charset="0"/>
                                </a:rPr>
                                <m:t>𝑥</m:t>
                              </m:r>
                            </m:e>
                            <m:sub>
                              <m:r>
                                <a:rPr lang="en-US" sz="3200" i="1">
                                  <a:latin typeface="Cambria Math" panose="02040503050406030204" pitchFamily="18" charset="0"/>
                                </a:rPr>
                                <m:t>𝑡</m:t>
                              </m:r>
                              <m:r>
                                <a:rPr lang="en-US" sz="3200" b="0" i="1" smtClean="0">
                                  <a:latin typeface="Cambria Math" panose="02040503050406030204" pitchFamily="18" charset="0"/>
                                </a:rPr>
                                <m:t>+1</m:t>
                              </m:r>
                            </m:sub>
                            <m:sup>
                              <m:r>
                                <a:rPr lang="en-US" sz="3200" i="1">
                                  <a:latin typeface="Cambria Math" panose="02040503050406030204" pitchFamily="18" charset="0"/>
                                </a:rPr>
                                <m:t>(</m:t>
                              </m:r>
                              <m:d>
                                <m:dPr>
                                  <m:begChr m:val="⌈"/>
                                  <m:endChr m:val="⌉"/>
                                  <m:ctrlPr>
                                    <a:rPr lang="en-US" sz="3200" i="1" smtClean="0">
                                      <a:latin typeface="Cambria Math" panose="02040503050406030204" pitchFamily="18" charset="0"/>
                                    </a:rPr>
                                  </m:ctrlPr>
                                </m:dPr>
                                <m:e>
                                  <m:r>
                                    <a:rPr lang="en-US" sz="3200" i="1">
                                      <a:latin typeface="Cambria Math" panose="02040503050406030204" pitchFamily="18" charset="0"/>
                                    </a:rPr>
                                    <m:t>0.95</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rPr>
                                    <m:t>𝑁</m:t>
                                  </m:r>
                                </m:e>
                              </m:d>
                              <m:r>
                                <a:rPr lang="en-US" sz="3200" i="1">
                                  <a:latin typeface="Cambria Math" panose="02040503050406030204" pitchFamily="18" charset="0"/>
                                </a:rPr>
                                <m:t>)</m:t>
                              </m:r>
                            </m:sup>
                          </m:sSubSup>
                        </m:e>
                      </m:d>
                    </m:oMath>
                  </m:oMathPara>
                </a14:m>
                <a:endParaRPr lang="en-US" sz="3200" dirty="0"/>
              </a:p>
            </p:txBody>
          </p:sp>
        </mc:Choice>
        <mc:Fallback xmlns="">
          <p:sp>
            <p:nvSpPr>
              <p:cNvPr id="36" name="Rectangle 35">
                <a:extLst>
                  <a:ext uri="{FF2B5EF4-FFF2-40B4-BE49-F238E27FC236}">
                    <a16:creationId xmlns:a16="http://schemas.microsoft.com/office/drawing/2014/main" id="{0466DFCD-A5AF-6146-8E68-1EA350F814E3}"/>
                  </a:ext>
                </a:extLst>
              </p:cNvPr>
              <p:cNvSpPr>
                <a:spLocks noRot="1" noChangeAspect="1" noMove="1" noResize="1" noEditPoints="1" noAdjustHandles="1" noChangeArrowheads="1" noChangeShapeType="1" noTextEdit="1"/>
              </p:cNvSpPr>
              <p:nvPr/>
            </p:nvSpPr>
            <p:spPr>
              <a:xfrm>
                <a:off x="9237346" y="4117958"/>
                <a:ext cx="5147115" cy="825739"/>
              </a:xfrm>
              <a:prstGeom prst="rect">
                <a:avLst/>
              </a:prstGeom>
              <a:blipFill>
                <a:blip r:embed="rId9"/>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85B6E50-DFDA-1548-B66A-C608FA115345}"/>
              </a:ext>
            </a:extLst>
          </p:cNvPr>
          <p:cNvGrpSpPr/>
          <p:nvPr/>
        </p:nvGrpSpPr>
        <p:grpSpPr>
          <a:xfrm>
            <a:off x="2211572" y="2438400"/>
            <a:ext cx="6128514" cy="3860800"/>
            <a:chOff x="2211572" y="2438400"/>
            <a:chExt cx="6128514" cy="3860800"/>
          </a:xfrm>
        </p:grpSpPr>
        <p:sp>
          <p:nvSpPr>
            <p:cNvPr id="48" name="Freeform 47">
              <a:extLst>
                <a:ext uri="{FF2B5EF4-FFF2-40B4-BE49-F238E27FC236}">
                  <a16:creationId xmlns:a16="http://schemas.microsoft.com/office/drawing/2014/main" id="{067939EC-6212-E04B-80A1-B72C8D09FFDF}"/>
                </a:ext>
              </a:extLst>
            </p:cNvPr>
            <p:cNvSpPr/>
            <p:nvPr/>
          </p:nvSpPr>
          <p:spPr bwMode="auto">
            <a:xfrm>
              <a:off x="5099027" y="2438400"/>
              <a:ext cx="3241059" cy="3835400"/>
            </a:xfrm>
            <a:custGeom>
              <a:avLst/>
              <a:gdLst>
                <a:gd name="connsiteX0" fmla="*/ 31773 w 3241059"/>
                <a:gd name="connsiteY0" fmla="*/ 0 h 3835400"/>
                <a:gd name="connsiteX1" fmla="*/ 31773 w 3241059"/>
                <a:gd name="connsiteY1" fmla="*/ 736600 h 3835400"/>
                <a:gd name="connsiteX2" fmla="*/ 361973 w 3241059"/>
                <a:gd name="connsiteY2" fmla="*/ 1143000 h 3835400"/>
                <a:gd name="connsiteX3" fmla="*/ 1073173 w 3241059"/>
                <a:gd name="connsiteY3" fmla="*/ 1625600 h 3835400"/>
                <a:gd name="connsiteX4" fmla="*/ 2063773 w 3241059"/>
                <a:gd name="connsiteY4" fmla="*/ 2032000 h 3835400"/>
                <a:gd name="connsiteX5" fmla="*/ 2749573 w 3241059"/>
                <a:gd name="connsiteY5" fmla="*/ 2286000 h 3835400"/>
                <a:gd name="connsiteX6" fmla="*/ 3232173 w 3241059"/>
                <a:gd name="connsiteY6" fmla="*/ 2565400 h 3835400"/>
                <a:gd name="connsiteX7" fmla="*/ 3003573 w 3241059"/>
                <a:gd name="connsiteY7" fmla="*/ 3022600 h 3835400"/>
                <a:gd name="connsiteX8" fmla="*/ 2292373 w 3241059"/>
                <a:gd name="connsiteY8" fmla="*/ 3200400 h 3835400"/>
                <a:gd name="connsiteX9" fmla="*/ 1479573 w 3241059"/>
                <a:gd name="connsiteY9" fmla="*/ 3352800 h 3835400"/>
                <a:gd name="connsiteX10" fmla="*/ 412773 w 3241059"/>
                <a:gd name="connsiteY10" fmla="*/ 3632200 h 3835400"/>
                <a:gd name="connsiteX11" fmla="*/ 6373 w 3241059"/>
                <a:gd name="connsiteY11" fmla="*/ 3835400 h 383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1059" h="3835400">
                  <a:moveTo>
                    <a:pt x="31773" y="0"/>
                  </a:moveTo>
                  <a:cubicBezTo>
                    <a:pt x="4256" y="273050"/>
                    <a:pt x="-23260" y="546100"/>
                    <a:pt x="31773" y="736600"/>
                  </a:cubicBezTo>
                  <a:cubicBezTo>
                    <a:pt x="86806" y="927100"/>
                    <a:pt x="188406" y="994833"/>
                    <a:pt x="361973" y="1143000"/>
                  </a:cubicBezTo>
                  <a:cubicBezTo>
                    <a:pt x="535540" y="1291167"/>
                    <a:pt x="789540" y="1477433"/>
                    <a:pt x="1073173" y="1625600"/>
                  </a:cubicBezTo>
                  <a:cubicBezTo>
                    <a:pt x="1356806" y="1773767"/>
                    <a:pt x="1784373" y="1921933"/>
                    <a:pt x="2063773" y="2032000"/>
                  </a:cubicBezTo>
                  <a:cubicBezTo>
                    <a:pt x="2343173" y="2142067"/>
                    <a:pt x="2554840" y="2197100"/>
                    <a:pt x="2749573" y="2286000"/>
                  </a:cubicBezTo>
                  <a:cubicBezTo>
                    <a:pt x="2944306" y="2374900"/>
                    <a:pt x="3189840" y="2442633"/>
                    <a:pt x="3232173" y="2565400"/>
                  </a:cubicBezTo>
                  <a:cubicBezTo>
                    <a:pt x="3274506" y="2688167"/>
                    <a:pt x="3160206" y="2916767"/>
                    <a:pt x="3003573" y="3022600"/>
                  </a:cubicBezTo>
                  <a:cubicBezTo>
                    <a:pt x="2846940" y="3128433"/>
                    <a:pt x="2546373" y="3145367"/>
                    <a:pt x="2292373" y="3200400"/>
                  </a:cubicBezTo>
                  <a:cubicBezTo>
                    <a:pt x="2038373" y="3255433"/>
                    <a:pt x="1792840" y="3280833"/>
                    <a:pt x="1479573" y="3352800"/>
                  </a:cubicBezTo>
                  <a:cubicBezTo>
                    <a:pt x="1166306" y="3424767"/>
                    <a:pt x="658306" y="3551767"/>
                    <a:pt x="412773" y="3632200"/>
                  </a:cubicBezTo>
                  <a:cubicBezTo>
                    <a:pt x="167240" y="3712633"/>
                    <a:pt x="86806" y="3774016"/>
                    <a:pt x="6373" y="3835400"/>
                  </a:cubicBezTo>
                </a:path>
              </a:pathLst>
            </a:custGeom>
            <a:no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8" name="Freeform 27">
              <a:extLst>
                <a:ext uri="{FF2B5EF4-FFF2-40B4-BE49-F238E27FC236}">
                  <a16:creationId xmlns:a16="http://schemas.microsoft.com/office/drawing/2014/main" id="{899F7B36-708E-F64C-AF67-9AE006BED58A}"/>
                </a:ext>
              </a:extLst>
            </p:cNvPr>
            <p:cNvSpPr/>
            <p:nvPr/>
          </p:nvSpPr>
          <p:spPr bwMode="auto">
            <a:xfrm>
              <a:off x="2254102" y="3615070"/>
              <a:ext cx="2721935" cy="1511374"/>
            </a:xfrm>
            <a:custGeom>
              <a:avLst/>
              <a:gdLst>
                <a:gd name="connsiteX0" fmla="*/ 0 w 2721935"/>
                <a:gd name="connsiteY0" fmla="*/ 0 h 1511374"/>
                <a:gd name="connsiteX1" fmla="*/ 489098 w 2721935"/>
                <a:gd name="connsiteY1" fmla="*/ 829339 h 1511374"/>
                <a:gd name="connsiteX2" fmla="*/ 1509824 w 2721935"/>
                <a:gd name="connsiteY2" fmla="*/ 574158 h 1511374"/>
                <a:gd name="connsiteX3" fmla="*/ 1828800 w 2721935"/>
                <a:gd name="connsiteY3" fmla="*/ 914400 h 1511374"/>
                <a:gd name="connsiteX4" fmla="*/ 1956391 w 2721935"/>
                <a:gd name="connsiteY4" fmla="*/ 1339702 h 1511374"/>
                <a:gd name="connsiteX5" fmla="*/ 2381693 w 2721935"/>
                <a:gd name="connsiteY5" fmla="*/ 1509823 h 1511374"/>
                <a:gd name="connsiteX6" fmla="*/ 2721935 w 2721935"/>
                <a:gd name="connsiteY6" fmla="*/ 1254642 h 15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1935" h="1511374">
                  <a:moveTo>
                    <a:pt x="0" y="0"/>
                  </a:moveTo>
                  <a:cubicBezTo>
                    <a:pt x="118730" y="366823"/>
                    <a:pt x="237461" y="733646"/>
                    <a:pt x="489098" y="829339"/>
                  </a:cubicBezTo>
                  <a:cubicBezTo>
                    <a:pt x="740735" y="925032"/>
                    <a:pt x="1286540" y="559981"/>
                    <a:pt x="1509824" y="574158"/>
                  </a:cubicBezTo>
                  <a:cubicBezTo>
                    <a:pt x="1733108" y="588335"/>
                    <a:pt x="1754372" y="786809"/>
                    <a:pt x="1828800" y="914400"/>
                  </a:cubicBezTo>
                  <a:cubicBezTo>
                    <a:pt x="1903228" y="1041991"/>
                    <a:pt x="1864242" y="1240465"/>
                    <a:pt x="1956391" y="1339702"/>
                  </a:cubicBezTo>
                  <a:cubicBezTo>
                    <a:pt x="2048540" y="1438939"/>
                    <a:pt x="2254102" y="1524000"/>
                    <a:pt x="2381693" y="1509823"/>
                  </a:cubicBezTo>
                  <a:cubicBezTo>
                    <a:pt x="2509284" y="1495646"/>
                    <a:pt x="2615609" y="1375144"/>
                    <a:pt x="2721935" y="1254642"/>
                  </a:cubicBezTo>
                </a:path>
              </a:pathLst>
            </a:custGeom>
            <a:noFill/>
            <a:ln>
              <a:solidFill>
                <a:srgbClr val="EAA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9" name="Freeform 28">
              <a:extLst>
                <a:ext uri="{FF2B5EF4-FFF2-40B4-BE49-F238E27FC236}">
                  <a16:creationId xmlns:a16="http://schemas.microsoft.com/office/drawing/2014/main" id="{A35E8A40-7CC0-CA4E-9685-E68145CC3893}"/>
                </a:ext>
              </a:extLst>
            </p:cNvPr>
            <p:cNvSpPr/>
            <p:nvPr/>
          </p:nvSpPr>
          <p:spPr bwMode="auto">
            <a:xfrm>
              <a:off x="5099027" y="2463800"/>
              <a:ext cx="3241059" cy="3835400"/>
            </a:xfrm>
            <a:custGeom>
              <a:avLst/>
              <a:gdLst>
                <a:gd name="connsiteX0" fmla="*/ 31773 w 3241059"/>
                <a:gd name="connsiteY0" fmla="*/ 0 h 3835400"/>
                <a:gd name="connsiteX1" fmla="*/ 31773 w 3241059"/>
                <a:gd name="connsiteY1" fmla="*/ 736600 h 3835400"/>
                <a:gd name="connsiteX2" fmla="*/ 361973 w 3241059"/>
                <a:gd name="connsiteY2" fmla="*/ 1143000 h 3835400"/>
                <a:gd name="connsiteX3" fmla="*/ 1073173 w 3241059"/>
                <a:gd name="connsiteY3" fmla="*/ 1625600 h 3835400"/>
                <a:gd name="connsiteX4" fmla="*/ 2063773 w 3241059"/>
                <a:gd name="connsiteY4" fmla="*/ 2032000 h 3835400"/>
                <a:gd name="connsiteX5" fmla="*/ 2749573 w 3241059"/>
                <a:gd name="connsiteY5" fmla="*/ 2286000 h 3835400"/>
                <a:gd name="connsiteX6" fmla="*/ 3232173 w 3241059"/>
                <a:gd name="connsiteY6" fmla="*/ 2565400 h 3835400"/>
                <a:gd name="connsiteX7" fmla="*/ 3003573 w 3241059"/>
                <a:gd name="connsiteY7" fmla="*/ 3022600 h 3835400"/>
                <a:gd name="connsiteX8" fmla="*/ 2292373 w 3241059"/>
                <a:gd name="connsiteY8" fmla="*/ 3200400 h 3835400"/>
                <a:gd name="connsiteX9" fmla="*/ 1479573 w 3241059"/>
                <a:gd name="connsiteY9" fmla="*/ 3352800 h 3835400"/>
                <a:gd name="connsiteX10" fmla="*/ 412773 w 3241059"/>
                <a:gd name="connsiteY10" fmla="*/ 3632200 h 3835400"/>
                <a:gd name="connsiteX11" fmla="*/ 6373 w 3241059"/>
                <a:gd name="connsiteY11" fmla="*/ 3835400 h 383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1059" h="3835400">
                  <a:moveTo>
                    <a:pt x="31773" y="0"/>
                  </a:moveTo>
                  <a:cubicBezTo>
                    <a:pt x="4256" y="273050"/>
                    <a:pt x="-23260" y="546100"/>
                    <a:pt x="31773" y="736600"/>
                  </a:cubicBezTo>
                  <a:cubicBezTo>
                    <a:pt x="86806" y="927100"/>
                    <a:pt x="188406" y="994833"/>
                    <a:pt x="361973" y="1143000"/>
                  </a:cubicBezTo>
                  <a:cubicBezTo>
                    <a:pt x="535540" y="1291167"/>
                    <a:pt x="789540" y="1477433"/>
                    <a:pt x="1073173" y="1625600"/>
                  </a:cubicBezTo>
                  <a:cubicBezTo>
                    <a:pt x="1356806" y="1773767"/>
                    <a:pt x="1784373" y="1921933"/>
                    <a:pt x="2063773" y="2032000"/>
                  </a:cubicBezTo>
                  <a:cubicBezTo>
                    <a:pt x="2343173" y="2142067"/>
                    <a:pt x="2554840" y="2197100"/>
                    <a:pt x="2749573" y="2286000"/>
                  </a:cubicBezTo>
                  <a:cubicBezTo>
                    <a:pt x="2944306" y="2374900"/>
                    <a:pt x="3189840" y="2442633"/>
                    <a:pt x="3232173" y="2565400"/>
                  </a:cubicBezTo>
                  <a:cubicBezTo>
                    <a:pt x="3274506" y="2688167"/>
                    <a:pt x="3160206" y="2916767"/>
                    <a:pt x="3003573" y="3022600"/>
                  </a:cubicBezTo>
                  <a:cubicBezTo>
                    <a:pt x="2846940" y="3128433"/>
                    <a:pt x="2546373" y="3145367"/>
                    <a:pt x="2292373" y="3200400"/>
                  </a:cubicBezTo>
                  <a:cubicBezTo>
                    <a:pt x="2038373" y="3255433"/>
                    <a:pt x="1792840" y="3280833"/>
                    <a:pt x="1479573" y="3352800"/>
                  </a:cubicBezTo>
                  <a:cubicBezTo>
                    <a:pt x="1166306" y="3424767"/>
                    <a:pt x="658306" y="3551767"/>
                    <a:pt x="412773" y="3632200"/>
                  </a:cubicBezTo>
                  <a:cubicBezTo>
                    <a:pt x="167240" y="3712633"/>
                    <a:pt x="86806" y="3774016"/>
                    <a:pt x="6373" y="3835400"/>
                  </a:cubicBezTo>
                </a:path>
              </a:pathLst>
            </a:custGeom>
            <a:no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F152D131-8DF4-8849-83FC-89159E5B712E}"/>
                </a:ext>
              </a:extLst>
            </p:cNvPr>
            <p:cNvSpPr/>
            <p:nvPr/>
          </p:nvSpPr>
          <p:spPr bwMode="auto">
            <a:xfrm>
              <a:off x="2275367" y="3636335"/>
              <a:ext cx="2679405" cy="1573618"/>
            </a:xfrm>
            <a:custGeom>
              <a:avLst/>
              <a:gdLst>
                <a:gd name="connsiteX0" fmla="*/ 0 w 2679405"/>
                <a:gd name="connsiteY0" fmla="*/ 0 h 1573618"/>
                <a:gd name="connsiteX1" fmla="*/ 233917 w 2679405"/>
                <a:gd name="connsiteY1" fmla="*/ 340242 h 1573618"/>
                <a:gd name="connsiteX2" fmla="*/ 701749 w 2679405"/>
                <a:gd name="connsiteY2" fmla="*/ 276446 h 1573618"/>
                <a:gd name="connsiteX3" fmla="*/ 978196 w 2679405"/>
                <a:gd name="connsiteY3" fmla="*/ 680484 h 1573618"/>
                <a:gd name="connsiteX4" fmla="*/ 1382233 w 2679405"/>
                <a:gd name="connsiteY4" fmla="*/ 829339 h 1573618"/>
                <a:gd name="connsiteX5" fmla="*/ 1701210 w 2679405"/>
                <a:gd name="connsiteY5" fmla="*/ 978195 h 1573618"/>
                <a:gd name="connsiteX6" fmla="*/ 2275368 w 2679405"/>
                <a:gd name="connsiteY6" fmla="*/ 999460 h 1573618"/>
                <a:gd name="connsiteX7" fmla="*/ 2466754 w 2679405"/>
                <a:gd name="connsiteY7" fmla="*/ 1424763 h 1573618"/>
                <a:gd name="connsiteX8" fmla="*/ 2679405 w 2679405"/>
                <a:gd name="connsiteY8" fmla="*/ 1573618 h 157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405" h="1573618">
                  <a:moveTo>
                    <a:pt x="0" y="0"/>
                  </a:moveTo>
                  <a:cubicBezTo>
                    <a:pt x="58479" y="147084"/>
                    <a:pt x="116959" y="294168"/>
                    <a:pt x="233917" y="340242"/>
                  </a:cubicBezTo>
                  <a:cubicBezTo>
                    <a:pt x="350875" y="386316"/>
                    <a:pt x="577703" y="219739"/>
                    <a:pt x="701749" y="276446"/>
                  </a:cubicBezTo>
                  <a:cubicBezTo>
                    <a:pt x="825795" y="333153"/>
                    <a:pt x="864782" y="588335"/>
                    <a:pt x="978196" y="680484"/>
                  </a:cubicBezTo>
                  <a:cubicBezTo>
                    <a:pt x="1091610" y="772633"/>
                    <a:pt x="1261731" y="779721"/>
                    <a:pt x="1382233" y="829339"/>
                  </a:cubicBezTo>
                  <a:cubicBezTo>
                    <a:pt x="1502735" y="878957"/>
                    <a:pt x="1552354" y="949842"/>
                    <a:pt x="1701210" y="978195"/>
                  </a:cubicBezTo>
                  <a:cubicBezTo>
                    <a:pt x="1850066" y="1006549"/>
                    <a:pt x="2147777" y="925032"/>
                    <a:pt x="2275368" y="999460"/>
                  </a:cubicBezTo>
                  <a:cubicBezTo>
                    <a:pt x="2402959" y="1073888"/>
                    <a:pt x="2399415" y="1329070"/>
                    <a:pt x="2466754" y="1424763"/>
                  </a:cubicBezTo>
                  <a:cubicBezTo>
                    <a:pt x="2534094" y="1520456"/>
                    <a:pt x="2606749" y="1547037"/>
                    <a:pt x="2679405" y="1573618"/>
                  </a:cubicBezTo>
                </a:path>
              </a:pathLst>
            </a:custGeom>
            <a:noFill/>
            <a:ln>
              <a:solidFill>
                <a:srgbClr val="EAA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7" name="Freeform 36">
              <a:extLst>
                <a:ext uri="{FF2B5EF4-FFF2-40B4-BE49-F238E27FC236}">
                  <a16:creationId xmlns:a16="http://schemas.microsoft.com/office/drawing/2014/main" id="{EE37AB5C-BBA8-4E4C-A619-0708B8DFEF0A}"/>
                </a:ext>
              </a:extLst>
            </p:cNvPr>
            <p:cNvSpPr/>
            <p:nvPr/>
          </p:nvSpPr>
          <p:spPr bwMode="auto">
            <a:xfrm>
              <a:off x="2211572" y="3700130"/>
              <a:ext cx="2785730" cy="1214165"/>
            </a:xfrm>
            <a:custGeom>
              <a:avLst/>
              <a:gdLst>
                <a:gd name="connsiteX0" fmla="*/ 0 w 2785730"/>
                <a:gd name="connsiteY0" fmla="*/ 0 h 1214165"/>
                <a:gd name="connsiteX1" fmla="*/ 340242 w 2785730"/>
                <a:gd name="connsiteY1" fmla="*/ 191386 h 1214165"/>
                <a:gd name="connsiteX2" fmla="*/ 467833 w 2785730"/>
                <a:gd name="connsiteY2" fmla="*/ 489098 h 1214165"/>
                <a:gd name="connsiteX3" fmla="*/ 914400 w 2785730"/>
                <a:gd name="connsiteY3" fmla="*/ 595423 h 1214165"/>
                <a:gd name="connsiteX4" fmla="*/ 1297172 w 2785730"/>
                <a:gd name="connsiteY4" fmla="*/ 616689 h 1214165"/>
                <a:gd name="connsiteX5" fmla="*/ 1552354 w 2785730"/>
                <a:gd name="connsiteY5" fmla="*/ 1020726 h 1214165"/>
                <a:gd name="connsiteX6" fmla="*/ 1956391 w 2785730"/>
                <a:gd name="connsiteY6" fmla="*/ 1212112 h 1214165"/>
                <a:gd name="connsiteX7" fmla="*/ 2339163 w 2785730"/>
                <a:gd name="connsiteY7" fmla="*/ 1127051 h 1214165"/>
                <a:gd name="connsiteX8" fmla="*/ 2785730 w 2785730"/>
                <a:gd name="connsiteY8" fmla="*/ 1020726 h 121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5730" h="1214165">
                  <a:moveTo>
                    <a:pt x="0" y="0"/>
                  </a:moveTo>
                  <a:cubicBezTo>
                    <a:pt x="131135" y="54935"/>
                    <a:pt x="262270" y="109870"/>
                    <a:pt x="340242" y="191386"/>
                  </a:cubicBezTo>
                  <a:cubicBezTo>
                    <a:pt x="418214" y="272902"/>
                    <a:pt x="372140" y="421759"/>
                    <a:pt x="467833" y="489098"/>
                  </a:cubicBezTo>
                  <a:cubicBezTo>
                    <a:pt x="563526" y="556438"/>
                    <a:pt x="776177" y="574158"/>
                    <a:pt x="914400" y="595423"/>
                  </a:cubicBezTo>
                  <a:cubicBezTo>
                    <a:pt x="1052623" y="616688"/>
                    <a:pt x="1190846" y="545805"/>
                    <a:pt x="1297172" y="616689"/>
                  </a:cubicBezTo>
                  <a:cubicBezTo>
                    <a:pt x="1403498" y="687573"/>
                    <a:pt x="1442484" y="921489"/>
                    <a:pt x="1552354" y="1020726"/>
                  </a:cubicBezTo>
                  <a:cubicBezTo>
                    <a:pt x="1662224" y="1119963"/>
                    <a:pt x="1825256" y="1194391"/>
                    <a:pt x="1956391" y="1212112"/>
                  </a:cubicBezTo>
                  <a:cubicBezTo>
                    <a:pt x="2087526" y="1229833"/>
                    <a:pt x="2339163" y="1127051"/>
                    <a:pt x="2339163" y="1127051"/>
                  </a:cubicBezTo>
                  <a:cubicBezTo>
                    <a:pt x="2477386" y="1095153"/>
                    <a:pt x="2594344" y="956931"/>
                    <a:pt x="2785730" y="1020726"/>
                  </a:cubicBezTo>
                </a:path>
              </a:pathLst>
            </a:custGeom>
            <a:noFill/>
            <a:ln>
              <a:solidFill>
                <a:srgbClr val="EAABD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32DBBF6-BE95-0344-A5EC-94D3B0F9440F}"/>
                  </a:ext>
                </a:extLst>
              </p:cNvPr>
              <p:cNvSpPr txBox="1"/>
              <p:nvPr/>
            </p:nvSpPr>
            <p:spPr>
              <a:xfrm>
                <a:off x="1944994" y="6359175"/>
                <a:ext cx="595484" cy="886397"/>
              </a:xfrm>
              <a:prstGeom prst="rect">
                <a:avLst/>
              </a:prstGeom>
              <a:noFill/>
            </p:spPr>
            <p:txBody>
              <a:bodyPr wrap="none" lIns="182880" tIns="146304" rIns="182880" bIns="146304" rtlCol="0">
                <a:spAutoFit/>
              </a:bodyPr>
              <a:lstStyle/>
              <a:p>
                <a:pPr algn="ctr">
                  <a:lnSpc>
                    <a:spcPct val="90000"/>
                  </a:lnSpc>
                  <a:spcAft>
                    <a:spcPts val="18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𝑡</m:t>
                      </m:r>
                    </m:oMath>
                  </m:oMathPara>
                </a14:m>
                <a:endParaRPr lang="en-US" sz="2600" dirty="0">
                  <a:solidFill>
                    <a:schemeClr val="tx1"/>
                  </a:solidFill>
                </a:endParaRPr>
              </a:p>
            </p:txBody>
          </p:sp>
        </mc:Choice>
        <mc:Fallback xmlns="">
          <p:sp>
            <p:nvSpPr>
              <p:cNvPr id="41" name="TextBox 40">
                <a:extLst>
                  <a:ext uri="{FF2B5EF4-FFF2-40B4-BE49-F238E27FC236}">
                    <a16:creationId xmlns:a16="http://schemas.microsoft.com/office/drawing/2014/main" id="{332DBBF6-BE95-0344-A5EC-94D3B0F9440F}"/>
                  </a:ext>
                </a:extLst>
              </p:cNvPr>
              <p:cNvSpPr txBox="1">
                <a:spLocks noRot="1" noChangeAspect="1" noMove="1" noResize="1" noEditPoints="1" noAdjustHandles="1" noChangeArrowheads="1" noChangeShapeType="1" noTextEdit="1"/>
              </p:cNvSpPr>
              <p:nvPr/>
            </p:nvSpPr>
            <p:spPr>
              <a:xfrm>
                <a:off x="1944994" y="6359175"/>
                <a:ext cx="595484" cy="88639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BFF4B98-5416-C740-867C-5FE9BBC5904C}"/>
                  </a:ext>
                </a:extLst>
              </p:cNvPr>
              <p:cNvSpPr txBox="1"/>
              <p:nvPr/>
            </p:nvSpPr>
            <p:spPr>
              <a:xfrm>
                <a:off x="4524184" y="6359175"/>
                <a:ext cx="1176541" cy="886397"/>
              </a:xfrm>
              <a:prstGeom prst="rect">
                <a:avLst/>
              </a:prstGeom>
              <a:noFill/>
            </p:spPr>
            <p:txBody>
              <a:bodyPr wrap="none" lIns="182880" tIns="146304" rIns="182880" bIns="146304" rtlCol="0">
                <a:spAutoFit/>
              </a:bodyPr>
              <a:lstStyle/>
              <a:p>
                <a:pPr algn="ctr">
                  <a:lnSpc>
                    <a:spcPct val="90000"/>
                  </a:lnSpc>
                  <a:spcAft>
                    <a:spcPts val="1800"/>
                  </a:spcAft>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𝑡</m:t>
                      </m:r>
                      <m:r>
                        <a:rPr lang="en-US" sz="2600" b="0" i="0" smtClean="0">
                          <a:latin typeface="Cambria Math" panose="02040503050406030204" pitchFamily="18" charset="0"/>
                        </a:rPr>
                        <m:t>+1</m:t>
                      </m:r>
                    </m:oMath>
                  </m:oMathPara>
                </a14:m>
                <a:endParaRPr lang="en-US" sz="2600" dirty="0">
                  <a:solidFill>
                    <a:schemeClr val="tx1"/>
                  </a:solidFill>
                </a:endParaRPr>
              </a:p>
            </p:txBody>
          </p:sp>
        </mc:Choice>
        <mc:Fallback xmlns="">
          <p:sp>
            <p:nvSpPr>
              <p:cNvPr id="42" name="TextBox 41">
                <a:extLst>
                  <a:ext uri="{FF2B5EF4-FFF2-40B4-BE49-F238E27FC236}">
                    <a16:creationId xmlns:a16="http://schemas.microsoft.com/office/drawing/2014/main" id="{BBFF4B98-5416-C740-867C-5FE9BBC5904C}"/>
                  </a:ext>
                </a:extLst>
              </p:cNvPr>
              <p:cNvSpPr txBox="1">
                <a:spLocks noRot="1" noChangeAspect="1" noMove="1" noResize="1" noEditPoints="1" noAdjustHandles="1" noChangeArrowheads="1" noChangeShapeType="1" noTextEdit="1"/>
              </p:cNvSpPr>
              <p:nvPr/>
            </p:nvSpPr>
            <p:spPr>
              <a:xfrm>
                <a:off x="4524184" y="6359175"/>
                <a:ext cx="1176541" cy="886397"/>
              </a:xfrm>
              <a:prstGeom prst="rect">
                <a:avLst/>
              </a:prstGeom>
              <a:blipFill>
                <a:blip r:embed="rId12"/>
                <a:stretch>
                  <a:fillRect/>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8C876DF9-0D40-1345-B860-39CF71C21D51}"/>
              </a:ext>
            </a:extLst>
          </p:cNvPr>
          <p:cNvPicPr>
            <a:picLocks noChangeAspect="1"/>
          </p:cNvPicPr>
          <p:nvPr/>
        </p:nvPicPr>
        <p:blipFill>
          <a:blip r:embed="rId13">
            <a:extLst>
              <a:ext uri="{BEBA8EAE-BF5A-486C-A8C5-ECC9F3942E4B}">
                <a14:imgProps xmlns:a14="http://schemas.microsoft.com/office/drawing/2010/main">
                  <a14:imgLayer>
                    <a14:imgEffect>
                      <a14:artisticPaintBrush/>
                    </a14:imgEffect>
                  </a14:imgLayer>
                </a14:imgProps>
              </a:ext>
            </a:extLst>
          </a:blip>
          <a:stretch>
            <a:fillRect/>
          </a:stretch>
        </p:blipFill>
        <p:spPr>
          <a:xfrm>
            <a:off x="4997670" y="4061652"/>
            <a:ext cx="3327400" cy="1778000"/>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D179761-B2D0-5F4A-81B8-8F3D759897AC}"/>
                  </a:ext>
                </a:extLst>
              </p:cNvPr>
              <p:cNvSpPr txBox="1"/>
              <p:nvPr/>
            </p:nvSpPr>
            <p:spPr>
              <a:xfrm>
                <a:off x="5136255" y="4606103"/>
                <a:ext cx="1829155" cy="655564"/>
              </a:xfrm>
              <a:prstGeom prst="rect">
                <a:avLst/>
              </a:prstGeom>
              <a:noFill/>
            </p:spPr>
            <p:txBody>
              <a:bodyPr wrap="none" lIns="182880" tIns="146304" rIns="182880" bIns="146304" rtlCol="0">
                <a:spAutoFit/>
              </a:bodyPr>
              <a:lstStyle/>
              <a:p>
                <a:pPr algn="ctr">
                  <a:lnSpc>
                    <a:spcPct val="90000"/>
                  </a:lnSpc>
                  <a:spcAft>
                    <a:spcPts val="1800"/>
                  </a:spcAft>
                </a:pPr>
                <a:r>
                  <a:rPr lang="en-US" sz="2600" b="1" dirty="0">
                    <a:solidFill>
                      <a:schemeClr val="accent2">
                        <a:lumMod val="40000"/>
                        <a:lumOff val="60000"/>
                      </a:schemeClr>
                    </a:solidFill>
                    <a:latin typeface="+mj-lt"/>
                  </a:rPr>
                  <a:t>state</a:t>
                </a:r>
                <a:r>
                  <a:rPr lang="en-US" sz="2600" b="1" dirty="0">
                    <a:solidFill>
                      <a:schemeClr val="accent2">
                        <a:lumMod val="40000"/>
                        <a:lumOff val="60000"/>
                      </a:schemeClr>
                    </a:solidFill>
                  </a:rPr>
                  <a:t> </a:t>
                </a:r>
                <a14:m>
                  <m:oMath xmlns:m="http://schemas.openxmlformats.org/officeDocument/2006/math">
                    <m:sSub>
                      <m:sSubPr>
                        <m:ctrlPr>
                          <a:rPr lang="en-US" sz="2600" b="1" i="1" smtClean="0">
                            <a:solidFill>
                              <a:schemeClr val="accent2">
                                <a:lumMod val="40000"/>
                                <a:lumOff val="60000"/>
                              </a:schemeClr>
                            </a:solidFill>
                            <a:latin typeface="Cambria Math" panose="02040503050406030204" pitchFamily="18" charset="0"/>
                          </a:rPr>
                        </m:ctrlPr>
                      </m:sSubPr>
                      <m:e>
                        <m:r>
                          <a:rPr lang="en-US" sz="2600" b="1" i="1" smtClean="0">
                            <a:solidFill>
                              <a:schemeClr val="accent2">
                                <a:lumMod val="40000"/>
                                <a:lumOff val="60000"/>
                              </a:schemeClr>
                            </a:solidFill>
                            <a:latin typeface="Cambria Math" panose="02040503050406030204" pitchFamily="18" charset="0"/>
                          </a:rPr>
                          <m:t>𝒙</m:t>
                        </m:r>
                      </m:e>
                      <m:sub>
                        <m:r>
                          <a:rPr lang="en-US" sz="2600" b="1" i="1" smtClean="0">
                            <a:solidFill>
                              <a:schemeClr val="accent2">
                                <a:lumMod val="40000"/>
                                <a:lumOff val="60000"/>
                              </a:schemeClr>
                            </a:solidFill>
                            <a:latin typeface="Cambria Math" panose="02040503050406030204" pitchFamily="18" charset="0"/>
                          </a:rPr>
                          <m:t>𝒕</m:t>
                        </m:r>
                        <m:r>
                          <a:rPr lang="en-US" sz="2600" b="1" i="1" smtClean="0">
                            <a:solidFill>
                              <a:schemeClr val="accent2">
                                <a:lumMod val="40000"/>
                                <a:lumOff val="60000"/>
                              </a:schemeClr>
                            </a:solidFill>
                            <a:latin typeface="Cambria Math" panose="02040503050406030204" pitchFamily="18" charset="0"/>
                          </a:rPr>
                          <m:t>+</m:t>
                        </m:r>
                        <m:r>
                          <a:rPr lang="en-US" sz="2600" b="1" i="1" smtClean="0">
                            <a:solidFill>
                              <a:schemeClr val="accent2">
                                <a:lumMod val="40000"/>
                                <a:lumOff val="60000"/>
                              </a:schemeClr>
                            </a:solidFill>
                            <a:latin typeface="Cambria Math" panose="02040503050406030204" pitchFamily="18" charset="0"/>
                          </a:rPr>
                          <m:t>𝟏</m:t>
                        </m:r>
                      </m:sub>
                    </m:sSub>
                  </m:oMath>
                </a14:m>
                <a:endParaRPr lang="en-US" sz="2600" b="1" dirty="0">
                  <a:solidFill>
                    <a:schemeClr val="accent2">
                      <a:lumMod val="40000"/>
                      <a:lumOff val="60000"/>
                    </a:schemeClr>
                  </a:solidFill>
                </a:endParaRPr>
              </a:p>
            </p:txBody>
          </p:sp>
        </mc:Choice>
        <mc:Fallback xmlns="">
          <p:sp>
            <p:nvSpPr>
              <p:cNvPr id="47" name="TextBox 46">
                <a:extLst>
                  <a:ext uri="{FF2B5EF4-FFF2-40B4-BE49-F238E27FC236}">
                    <a16:creationId xmlns:a16="http://schemas.microsoft.com/office/drawing/2014/main" id="{9D179761-B2D0-5F4A-81B8-8F3D759897AC}"/>
                  </a:ext>
                </a:extLst>
              </p:cNvPr>
              <p:cNvSpPr txBox="1">
                <a:spLocks noRot="1" noChangeAspect="1" noMove="1" noResize="1" noEditPoints="1" noAdjustHandles="1" noChangeArrowheads="1" noChangeShapeType="1" noTextEdit="1"/>
              </p:cNvSpPr>
              <p:nvPr/>
            </p:nvSpPr>
            <p:spPr>
              <a:xfrm>
                <a:off x="5136255" y="4606103"/>
                <a:ext cx="1829155" cy="655564"/>
              </a:xfrm>
              <a:prstGeom prst="rect">
                <a:avLst/>
              </a:prstGeom>
              <a:blipFill>
                <a:blip r:embed="rId14"/>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136586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394D4-AF64-964B-89B9-56B959EF050A}"/>
              </a:ext>
            </a:extLst>
          </p:cNvPr>
          <p:cNvSpPr>
            <a:spLocks noGrp="1"/>
          </p:cNvSpPr>
          <p:nvPr>
            <p:ph type="title"/>
          </p:nvPr>
        </p:nvSpPr>
        <p:spPr/>
        <p:txBody>
          <a:bodyPr/>
          <a:lstStyle/>
          <a:p>
            <a:r>
              <a:rPr lang="en-US" dirty="0">
                <a:latin typeface="+mj-lt"/>
              </a:rPr>
              <a:t>DeepAR Likelihood Models</a:t>
            </a:r>
          </a:p>
        </p:txBody>
      </p:sp>
      <p:graphicFrame>
        <p:nvGraphicFramePr>
          <p:cNvPr id="12" name="Table 11">
            <a:extLst>
              <a:ext uri="{FF2B5EF4-FFF2-40B4-BE49-F238E27FC236}">
                <a16:creationId xmlns:a16="http://schemas.microsoft.com/office/drawing/2014/main" id="{E6DC67CE-5577-874E-A5F3-77147C4CDD5E}"/>
              </a:ext>
            </a:extLst>
          </p:cNvPr>
          <p:cNvGraphicFramePr>
            <a:graphicFrameLocks noGrp="1"/>
          </p:cNvGraphicFramePr>
          <p:nvPr>
            <p:extLst>
              <p:ext uri="{D42A27DB-BD31-4B8C-83A1-F6EECF244321}">
                <p14:modId xmlns:p14="http://schemas.microsoft.com/office/powerpoint/2010/main" val="3607463592"/>
              </p:ext>
            </p:extLst>
          </p:nvPr>
        </p:nvGraphicFramePr>
        <p:xfrm>
          <a:off x="502203" y="1284854"/>
          <a:ext cx="13628778" cy="5960031"/>
        </p:xfrm>
        <a:graphic>
          <a:graphicData uri="http://schemas.openxmlformats.org/drawingml/2006/table">
            <a:tbl>
              <a:tblPr firstRow="1" bandRow="1">
                <a:tableStyleId>{5C22544A-7EE6-4342-B048-85BDC9FD1C3A}</a:tableStyleId>
              </a:tblPr>
              <a:tblGrid>
                <a:gridCol w="3209185">
                  <a:extLst>
                    <a:ext uri="{9D8B030D-6E8A-4147-A177-3AD203B41FA5}">
                      <a16:colId xmlns:a16="http://schemas.microsoft.com/office/drawing/2014/main" val="246269609"/>
                    </a:ext>
                  </a:extLst>
                </a:gridCol>
                <a:gridCol w="5836649">
                  <a:extLst>
                    <a:ext uri="{9D8B030D-6E8A-4147-A177-3AD203B41FA5}">
                      <a16:colId xmlns:a16="http://schemas.microsoft.com/office/drawing/2014/main" val="4160833365"/>
                    </a:ext>
                  </a:extLst>
                </a:gridCol>
                <a:gridCol w="4582944">
                  <a:extLst>
                    <a:ext uri="{9D8B030D-6E8A-4147-A177-3AD203B41FA5}">
                      <a16:colId xmlns:a16="http://schemas.microsoft.com/office/drawing/2014/main" val="1572897659"/>
                    </a:ext>
                  </a:extLst>
                </a:gridCol>
              </a:tblGrid>
              <a:tr h="642767">
                <a:tc>
                  <a:txBody>
                    <a:bodyPr/>
                    <a:lstStyle/>
                    <a:p>
                      <a:r>
                        <a:rPr lang="en-US" sz="2600" dirty="0">
                          <a:latin typeface="+mj-lt"/>
                        </a:rPr>
                        <a:t>Distribution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600" dirty="0">
                          <a:latin typeface="+mj-lt"/>
                        </a:rPr>
                        <a:t>Data scenario</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600" b="1" dirty="0">
                          <a:solidFill>
                            <a:schemeClr val="tx1"/>
                          </a:solidFill>
                          <a:latin typeface="+mj-lt"/>
                        </a:rPr>
                        <a:t>Likelihood</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59366"/>
                  </a:ext>
                </a:extLst>
              </a:tr>
              <a:tr h="1032136">
                <a:tc>
                  <a:txBody>
                    <a:bodyPr/>
                    <a:lstStyle/>
                    <a:p>
                      <a:r>
                        <a:rPr lang="en-US" sz="2400" b="1" dirty="0">
                          <a:solidFill>
                            <a:schemeClr val="accent2">
                              <a:lumMod val="20000"/>
                              <a:lumOff val="80000"/>
                            </a:schemeClr>
                          </a:solidFill>
                          <a:latin typeface="+mj-lt"/>
                        </a:rPr>
                        <a:t>gaussian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i="0" kern="1200" dirty="0">
                          <a:solidFill>
                            <a:schemeClr val="accent2">
                              <a:lumMod val="40000"/>
                              <a:lumOff val="60000"/>
                            </a:schemeClr>
                          </a:solidFill>
                          <a:effectLst/>
                          <a:latin typeface="+mj-lt"/>
                          <a:ea typeface="+mn-ea"/>
                          <a:cs typeface="+mn-cs"/>
                        </a:rPr>
                        <a:t>Real-valued data</a:t>
                      </a:r>
                      <a:endParaRPr lang="en-US" sz="2400" b="1" dirty="0">
                        <a:solidFill>
                          <a:schemeClr val="accent2">
                            <a:lumMod val="40000"/>
                            <a:lumOff val="60000"/>
                          </a:schemeClr>
                        </a:solidFill>
                        <a:latin typeface="+mj-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0" dirty="0">
                        <a:solidFill>
                          <a:schemeClr val="tx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0345696"/>
                  </a:ext>
                </a:extLst>
              </a:tr>
              <a:tr h="1032136">
                <a:tc>
                  <a:txBody>
                    <a:bodyPr/>
                    <a:lstStyle/>
                    <a:p>
                      <a:r>
                        <a:rPr lang="en-US" sz="2400" b="1" dirty="0">
                          <a:solidFill>
                            <a:schemeClr val="accent2">
                              <a:lumMod val="20000"/>
                              <a:lumOff val="80000"/>
                            </a:schemeClr>
                          </a:solidFill>
                          <a:latin typeface="+mj-lt"/>
                        </a:rPr>
                        <a:t>negative-binomial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i="0" kern="1200" dirty="0">
                          <a:solidFill>
                            <a:schemeClr val="accent2">
                              <a:lumMod val="40000"/>
                              <a:lumOff val="60000"/>
                            </a:schemeClr>
                          </a:solidFill>
                          <a:effectLst/>
                          <a:latin typeface="+mj-lt"/>
                          <a:ea typeface="+mn-ea"/>
                          <a:cs typeface="+mn-cs"/>
                        </a:rPr>
                        <a:t>Count data</a:t>
                      </a:r>
                    </a:p>
                    <a:p>
                      <a:r>
                        <a:rPr lang="en-US" sz="2400" b="1" i="0" kern="1200" dirty="0">
                          <a:solidFill>
                            <a:schemeClr val="accent2">
                              <a:lumMod val="40000"/>
                              <a:lumOff val="60000"/>
                            </a:schemeClr>
                          </a:solidFill>
                          <a:effectLst/>
                          <a:latin typeface="+mj-lt"/>
                          <a:ea typeface="+mn-ea"/>
                          <a:cs typeface="+mn-cs"/>
                        </a:rPr>
                        <a:t>(non-negative integers)</a:t>
                      </a:r>
                    </a:p>
                    <a:p>
                      <a:endParaRPr lang="en-US" sz="2400" b="1" i="0" kern="1200" dirty="0">
                        <a:solidFill>
                          <a:schemeClr val="accent2">
                            <a:lumMod val="40000"/>
                            <a:lumOff val="60000"/>
                          </a:schemeClr>
                        </a:solidFill>
                        <a:effectLst/>
                        <a:latin typeface="+mj-lt"/>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0" dirty="0">
                        <a:solidFill>
                          <a:schemeClr val="tx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5222"/>
                  </a:ext>
                </a:extLst>
              </a:tr>
              <a:tr h="1032136">
                <a:tc>
                  <a:txBody>
                    <a:bodyPr/>
                    <a:lstStyle/>
                    <a:p>
                      <a:r>
                        <a:rPr lang="en-US" sz="2400" b="1" dirty="0">
                          <a:solidFill>
                            <a:schemeClr val="accent2">
                              <a:lumMod val="20000"/>
                              <a:lumOff val="80000"/>
                            </a:schemeClr>
                          </a:solidFill>
                          <a:latin typeface="+mj-lt"/>
                        </a:rPr>
                        <a:t>beta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i="0" kern="1200" dirty="0">
                          <a:solidFill>
                            <a:schemeClr val="accent2">
                              <a:lumMod val="40000"/>
                              <a:lumOff val="60000"/>
                            </a:schemeClr>
                          </a:solidFill>
                          <a:effectLst/>
                          <a:latin typeface="+mj-lt"/>
                          <a:ea typeface="+mn-ea"/>
                          <a:cs typeface="+mn-cs"/>
                        </a:rPr>
                        <a:t>Real-valued targets </a:t>
                      </a:r>
                    </a:p>
                    <a:p>
                      <a:r>
                        <a:rPr lang="en-US" sz="2400" b="1" i="0" kern="1200" dirty="0">
                          <a:solidFill>
                            <a:schemeClr val="accent2">
                              <a:lumMod val="40000"/>
                              <a:lumOff val="60000"/>
                            </a:schemeClr>
                          </a:solidFill>
                          <a:effectLst/>
                          <a:latin typeface="+mj-lt"/>
                          <a:ea typeface="+mn-ea"/>
                          <a:cs typeface="+mn-cs"/>
                        </a:rPr>
                        <a:t>between 0 and 1 inclusive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2000" b="0" dirty="0">
                        <a:solidFill>
                          <a:schemeClr val="tx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8975930"/>
                  </a:ext>
                </a:extLst>
              </a:tr>
              <a:tr h="1032136">
                <a:tc>
                  <a:txBody>
                    <a:bodyPr/>
                    <a:lstStyle/>
                    <a:p>
                      <a:r>
                        <a:rPr lang="en-US" sz="2400" b="1" dirty="0">
                          <a:solidFill>
                            <a:schemeClr val="accent2">
                              <a:lumMod val="20000"/>
                              <a:lumOff val="80000"/>
                            </a:schemeClr>
                          </a:solidFill>
                          <a:latin typeface="+mj-lt"/>
                        </a:rPr>
                        <a:t>student-</a:t>
                      </a:r>
                      <a:r>
                        <a:rPr lang="en-US" sz="2400" b="1" i="1" dirty="0">
                          <a:solidFill>
                            <a:schemeClr val="accent2">
                              <a:lumMod val="20000"/>
                              <a:lumOff val="80000"/>
                            </a:schemeClr>
                          </a:solidFill>
                          <a:latin typeface="+mj-lt"/>
                        </a:rPr>
                        <a:t>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sz="2400" b="1" i="0" kern="1200" dirty="0">
                          <a:solidFill>
                            <a:schemeClr val="accent2">
                              <a:lumMod val="40000"/>
                              <a:lumOff val="60000"/>
                            </a:schemeClr>
                          </a:solidFill>
                          <a:effectLst/>
                          <a:latin typeface="+mj-lt"/>
                          <a:ea typeface="+mn-ea"/>
                          <a:cs typeface="+mn-cs"/>
                        </a:rPr>
                        <a:t>Alternative for real-valued data, works well for bursty data.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dirty="0">
                        <a:solidFill>
                          <a:schemeClr val="tx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3965177"/>
                  </a:ext>
                </a:extLst>
              </a:tr>
              <a:tr h="1032136">
                <a:tc>
                  <a:txBody>
                    <a:bodyPr/>
                    <a:lstStyle/>
                    <a:p>
                      <a:r>
                        <a:rPr lang="en-US" sz="2400" b="1" dirty="0">
                          <a:solidFill>
                            <a:schemeClr val="accent2">
                              <a:lumMod val="20000"/>
                              <a:lumOff val="80000"/>
                            </a:schemeClr>
                          </a:solidFill>
                          <a:latin typeface="+mj-lt"/>
                        </a:rPr>
                        <a:t>deterministic-L1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b="1" i="0" kern="1200" dirty="0">
                          <a:solidFill>
                            <a:schemeClr val="accent2">
                              <a:lumMod val="40000"/>
                              <a:lumOff val="60000"/>
                            </a:schemeClr>
                          </a:solidFill>
                          <a:effectLst/>
                          <a:latin typeface="+mj-lt"/>
                          <a:ea typeface="+mn-ea"/>
                          <a:cs typeface="+mn-cs"/>
                        </a:rPr>
                        <a:t>Loss function, does not estimate uncertainty, learns only a point forecast.</a:t>
                      </a:r>
                      <a:endParaRPr lang="en-US" sz="2400" b="1" dirty="0">
                        <a:solidFill>
                          <a:schemeClr val="accent2">
                            <a:lumMod val="40000"/>
                            <a:lumOff val="60000"/>
                          </a:schemeClr>
                        </a:solidFill>
                        <a:latin typeface="+mj-l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2000" b="0" i="1" dirty="0">
                        <a:solidFill>
                          <a:schemeClr val="tx1"/>
                        </a:solidFill>
                        <a:latin typeface="Cambria Math" panose="02040503050406030204" pitchFamily="18" charset="0"/>
                      </a:endParaRPr>
                    </a:p>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2000" b="0" dirty="0">
                        <a:solidFill>
                          <a:schemeClr val="tx1"/>
                        </a:solidFill>
                        <a:latin typeface="+mn-lt"/>
                      </a:endParaRPr>
                    </a:p>
                    <a:p>
                      <a:pPr algn="ctr"/>
                      <a:endParaRPr lang="en-US" sz="2000" b="0" dirty="0">
                        <a:solidFill>
                          <a:schemeClr val="tx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6427997"/>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7893306-93FE-9F44-BD65-E41A59FA2BBF}"/>
                  </a:ext>
                </a:extLst>
              </p:cNvPr>
              <p:cNvSpPr txBox="1"/>
              <p:nvPr/>
            </p:nvSpPr>
            <p:spPr>
              <a:xfrm>
                <a:off x="10476911" y="5224090"/>
                <a:ext cx="2686633" cy="1134862"/>
              </a:xfrm>
              <a:prstGeom prst="rect">
                <a:avLst/>
              </a:prstGeom>
              <a:noFill/>
            </p:spPr>
            <p:txBody>
              <a:bodyPr wrap="none" lIns="0" tIns="0" rIns="0" bIns="0"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f>
                        <m:fPr>
                          <m:ctrlPr>
                            <a:rPr lang="en-US" sz="2000" i="1" smtClean="0">
                              <a:gradFill>
                                <a:gsLst>
                                  <a:gs pos="2917">
                                    <a:schemeClr val="tx1"/>
                                  </a:gs>
                                  <a:gs pos="30000">
                                    <a:schemeClr val="tx1"/>
                                  </a:gs>
                                </a:gsLst>
                                <a:lin ang="5400000" scaled="0"/>
                              </a:gradFill>
                              <a:latin typeface="Cambria Math" panose="02040503050406030204" pitchFamily="18" charset="0"/>
                            </a:rPr>
                          </m:ctrlPr>
                        </m:fPr>
                        <m:num>
                          <m:r>
                            <m:rPr>
                              <m:sty m:val="p"/>
                            </m:rP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Γ</m:t>
                          </m:r>
                          <m:d>
                            <m:dPr>
                              <m:ctrlP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𝜈</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den>
                              </m:f>
                            </m:e>
                          </m:d>
                        </m:num>
                        <m:den>
                          <m:rad>
                            <m:radPr>
                              <m:degHide m:val="on"/>
                              <m:ctrlPr>
                                <a:rPr lang="en-US" sz="2000" i="1" smtClean="0">
                                  <a:gradFill>
                                    <a:gsLst>
                                      <a:gs pos="2917">
                                        <a:schemeClr val="tx1"/>
                                      </a:gs>
                                      <a:gs pos="30000">
                                        <a:schemeClr val="tx1"/>
                                      </a:gs>
                                    </a:gsLst>
                                    <a:lin ang="5400000" scaled="0"/>
                                  </a:gradFill>
                                  <a:latin typeface="Cambria Math" panose="02040503050406030204" pitchFamily="18" charset="0"/>
                                </a:rPr>
                              </m:ctrlPr>
                            </m:radPr>
                            <m:deg/>
                            <m:e>
                              <m: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𝜈</m:t>
                              </m:r>
                              <m: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𝜋</m:t>
                              </m:r>
                            </m:e>
                          </m:rad>
                          <m:r>
                            <m:rPr>
                              <m:sty m:val="p"/>
                            </m:rP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Γ</m:t>
                          </m:r>
                          <m:d>
                            <m:dPr>
                              <m:ctrlP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𝜈</m:t>
                                  </m:r>
                                </m:num>
                                <m:den>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den>
                              </m:f>
                            </m:e>
                          </m:d>
                        </m:den>
                      </m:f>
                      <m:sSup>
                        <m:sSupPr>
                          <m:ctrlPr>
                            <a:rPr lang="en-US" sz="2000" i="1" smtClean="0">
                              <a:gradFill>
                                <a:gsLst>
                                  <a:gs pos="2917">
                                    <a:schemeClr val="tx1"/>
                                  </a:gs>
                                  <a:gs pos="30000">
                                    <a:schemeClr val="tx1"/>
                                  </a:gs>
                                </a:gsLst>
                                <a:lin ang="5400000" scaled="0"/>
                              </a:gradFill>
                              <a:latin typeface="Cambria Math" panose="02040503050406030204" pitchFamily="18" charset="0"/>
                            </a:rPr>
                          </m:ctrlPr>
                        </m:sSupPr>
                        <m:e>
                          <m:d>
                            <m:dPr>
                              <m:ctrlPr>
                                <a:rPr lang="en-US" sz="2000" i="1" smtClean="0">
                                  <a:gradFill>
                                    <a:gsLst>
                                      <a:gs pos="2917">
                                        <a:schemeClr val="tx1"/>
                                      </a:gs>
                                      <a:gs pos="30000">
                                        <a:schemeClr val="tx1"/>
                                      </a:gs>
                                    </a:gsLst>
                                    <a:lin ang="5400000" scaled="0"/>
                                  </a:gradFill>
                                  <a:latin typeface="Cambria Math" panose="02040503050406030204" pitchFamily="18" charset="0"/>
                                </a:rPr>
                              </m:ctrlPr>
                            </m:dPr>
                            <m:e>
                              <m:r>
                                <a:rPr lang="en-US" sz="2000" b="0" i="1" smtClean="0">
                                  <a:gradFill>
                                    <a:gsLst>
                                      <a:gs pos="2917">
                                        <a:schemeClr val="tx1"/>
                                      </a:gs>
                                      <a:gs pos="30000">
                                        <a:schemeClr val="tx1"/>
                                      </a:gs>
                                    </a:gsLst>
                                    <a:lin ang="5400000" scaled="0"/>
                                  </a:gradFill>
                                  <a:latin typeface="Cambria Math" panose="02040503050406030204" pitchFamily="18" charset="0"/>
                                </a:rPr>
                                <m:t>1+</m:t>
                              </m:r>
                              <m:f>
                                <m:fPr>
                                  <m:ctrlP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sSup>
                                    <m:sSupPr>
                                      <m:ctrlP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𝑧</m:t>
                                      </m:r>
                                    </m:e>
                                    <m:sup>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num>
                                <m:den>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den>
                              </m:f>
                            </m:e>
                          </m:d>
                        </m:e>
                        <m:sup>
                          <m:r>
                            <a:rPr lang="en-US" sz="2000" b="0" i="1" smtClean="0">
                              <a:gradFill>
                                <a:gsLst>
                                  <a:gs pos="2917">
                                    <a:schemeClr val="tx1"/>
                                  </a:gs>
                                  <a:gs pos="30000">
                                    <a:schemeClr val="tx1"/>
                                  </a:gs>
                                </a:gsLst>
                                <a:lin ang="5400000" scaled="0"/>
                              </a:gradFill>
                              <a:latin typeface="Cambria Math" panose="02040503050406030204" pitchFamily="18" charset="0"/>
                            </a:rPr>
                            <m:t>− </m:t>
                          </m:r>
                          <m:f>
                            <m:fPr>
                              <m:ctrlP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𝜈</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den>
                          </m:f>
                        </m:sup>
                      </m:sSup>
                    </m:oMath>
                  </m:oMathPara>
                </a14:m>
                <a:endParaRPr lang="en-US" sz="2000" dirty="0">
                  <a:gradFill>
                    <a:gsLst>
                      <a:gs pos="2917">
                        <a:schemeClr val="tx1"/>
                      </a:gs>
                      <a:gs pos="30000">
                        <a:schemeClr val="tx1"/>
                      </a:gs>
                    </a:gsLst>
                    <a:lin ang="5400000" scaled="0"/>
                  </a:gradFill>
                </a:endParaRPr>
              </a:p>
            </p:txBody>
          </p:sp>
        </mc:Choice>
        <mc:Fallback xmlns="">
          <p:sp>
            <p:nvSpPr>
              <p:cNvPr id="14" name="TextBox 13">
                <a:extLst>
                  <a:ext uri="{FF2B5EF4-FFF2-40B4-BE49-F238E27FC236}">
                    <a16:creationId xmlns:a16="http://schemas.microsoft.com/office/drawing/2014/main" id="{27893306-93FE-9F44-BD65-E41A59FA2BBF}"/>
                  </a:ext>
                </a:extLst>
              </p:cNvPr>
              <p:cNvSpPr txBox="1">
                <a:spLocks noRot="1" noChangeAspect="1" noMove="1" noResize="1" noEditPoints="1" noAdjustHandles="1" noChangeArrowheads="1" noChangeShapeType="1" noTextEdit="1"/>
              </p:cNvSpPr>
              <p:nvPr/>
            </p:nvSpPr>
            <p:spPr>
              <a:xfrm>
                <a:off x="10476911" y="5224090"/>
                <a:ext cx="2686633" cy="1134862"/>
              </a:xfrm>
              <a:prstGeom prst="rect">
                <a:avLst/>
              </a:prstGeom>
              <a:blipFill>
                <a:blip r:embed="rId3"/>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BB9A83E-9556-8D4F-94DA-009E65233CAA}"/>
                  </a:ext>
                </a:extLst>
              </p:cNvPr>
              <p:cNvSpPr txBox="1"/>
              <p:nvPr/>
            </p:nvSpPr>
            <p:spPr>
              <a:xfrm>
                <a:off x="8827150" y="2928599"/>
                <a:ext cx="5986159" cy="1464375"/>
              </a:xfrm>
              <a:prstGeom prst="rect">
                <a:avLst/>
              </a:prstGeom>
              <a:noFill/>
            </p:spPr>
            <p:txBody>
              <a:bodyPr wrap="squar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f>
                        <m:fPr>
                          <m:ctrlP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m:rPr>
                              <m:sty m:val="p"/>
                            </m:rPr>
                            <a:rPr lang="el-GR"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Γ</m:t>
                          </m:r>
                          <m:d>
                            <m:d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𝑧</m:t>
                              </m:r>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f>
                                <m:f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m:t>
                                  </m:r>
                                </m:den>
                              </m:f>
                            </m:e>
                          </m:d>
                        </m:num>
                        <m:den>
                          <m:r>
                            <m:rPr>
                              <m:sty m:val="p"/>
                            </m:rPr>
                            <a:rPr lang="el-GR"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Γ</m:t>
                          </m:r>
                          <m: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𝑧</m:t>
                          </m:r>
                          <m: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m:rPr>
                              <m:sty m:val="p"/>
                            </m:rPr>
                            <a:rPr lang="el-GR"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Γ</m:t>
                          </m:r>
                          <m:d>
                            <m:d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m:t>
                                  </m:r>
                                </m:den>
                              </m:f>
                            </m:e>
                          </m:d>
                        </m:den>
                      </m:f>
                      <m: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 </m:t>
                      </m:r>
                      <m:sSup>
                        <m:sSupPr>
                          <m:ctrlP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d>
                            <m:dPr>
                              <m:ctrlP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𝛼𝜇</m:t>
                                  </m:r>
                                </m:den>
                              </m:f>
                            </m:e>
                          </m:d>
                        </m:e>
                        <m:sup>
                          <m:f>
                            <m:f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m:t>
                              </m:r>
                            </m:den>
                          </m:f>
                        </m:sup>
                      </m:sSup>
                      <m:sSup>
                        <m:sSup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d>
                            <m:d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𝛼𝜇</m:t>
                                  </m:r>
                                </m:num>
                                <m:den>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𝛼𝜇</m:t>
                                  </m:r>
                                </m:den>
                              </m:f>
                            </m:e>
                          </m:d>
                        </m:e>
                        <m:sup>
                          <m: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𝑧</m:t>
                          </m:r>
                        </m:sup>
                      </m:sSup>
                    </m:oMath>
                  </m:oMathPara>
                </a14:m>
                <a:endParaRPr lang="en-US" sz="1900" dirty="0">
                  <a:gradFill>
                    <a:gsLst>
                      <a:gs pos="2917">
                        <a:schemeClr val="tx1"/>
                      </a:gs>
                      <a:gs pos="30000">
                        <a:schemeClr val="tx1"/>
                      </a:gs>
                    </a:gsLst>
                    <a:lin ang="5400000" scaled="0"/>
                  </a:gradFill>
                </a:endParaRPr>
              </a:p>
            </p:txBody>
          </p:sp>
        </mc:Choice>
        <mc:Fallback xmlns="">
          <p:sp>
            <p:nvSpPr>
              <p:cNvPr id="15" name="TextBox 14">
                <a:extLst>
                  <a:ext uri="{FF2B5EF4-FFF2-40B4-BE49-F238E27FC236}">
                    <a16:creationId xmlns:a16="http://schemas.microsoft.com/office/drawing/2014/main" id="{8BB9A83E-9556-8D4F-94DA-009E65233CAA}"/>
                  </a:ext>
                </a:extLst>
              </p:cNvPr>
              <p:cNvSpPr txBox="1">
                <a:spLocks noRot="1" noChangeAspect="1" noMove="1" noResize="1" noEditPoints="1" noAdjustHandles="1" noChangeArrowheads="1" noChangeShapeType="1" noTextEdit="1"/>
              </p:cNvSpPr>
              <p:nvPr/>
            </p:nvSpPr>
            <p:spPr>
              <a:xfrm>
                <a:off x="8827150" y="2928599"/>
                <a:ext cx="5986159" cy="14643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D1F0358-028F-BB45-9CD6-87F0E8881C71}"/>
                  </a:ext>
                </a:extLst>
              </p:cNvPr>
              <p:cNvSpPr/>
              <p:nvPr/>
            </p:nvSpPr>
            <p:spPr>
              <a:xfrm>
                <a:off x="10770518" y="1947194"/>
                <a:ext cx="2099421" cy="7988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ad>
                            <m:radPr>
                              <m:degHide m:val="on"/>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radPr>
                            <m:deg/>
                            <m:e>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𝜋</m:t>
                              </m:r>
                              <m:sSup>
                                <m:sSup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e>
                                <m:sup>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e>
                          </m:rad>
                        </m:den>
                      </m:f>
                      <m:sSup>
                        <m:sSup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𝑒</m:t>
                          </m:r>
                        </m:e>
                        <m:sup>
                          <m:d>
                            <m:dPr>
                              <m:begChr m:val="{"/>
                              <m:endChr m:val="}"/>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𝑧</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𝜇</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e>
                                    <m:sup>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num>
                                <m:den>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Sup>
                                    <m:sSup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e>
                                    <m:sup>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den>
                              </m:f>
                            </m:e>
                          </m:d>
                        </m:sup>
                      </m:sSup>
                    </m:oMath>
                  </m:oMathPara>
                </a14:m>
                <a:endParaRPr lang="en-US" sz="2000" dirty="0"/>
              </a:p>
            </p:txBody>
          </p:sp>
        </mc:Choice>
        <mc:Fallback xmlns="">
          <p:sp>
            <p:nvSpPr>
              <p:cNvPr id="16" name="Rectangle 15">
                <a:extLst>
                  <a:ext uri="{FF2B5EF4-FFF2-40B4-BE49-F238E27FC236}">
                    <a16:creationId xmlns:a16="http://schemas.microsoft.com/office/drawing/2014/main" id="{3D1F0358-028F-BB45-9CD6-87F0E8881C71}"/>
                  </a:ext>
                </a:extLst>
              </p:cNvPr>
              <p:cNvSpPr>
                <a:spLocks noRot="1" noChangeAspect="1" noMove="1" noResize="1" noEditPoints="1" noAdjustHandles="1" noChangeArrowheads="1" noChangeShapeType="1" noTextEdit="1"/>
              </p:cNvSpPr>
              <p:nvPr/>
            </p:nvSpPr>
            <p:spPr>
              <a:xfrm>
                <a:off x="10770518" y="1947194"/>
                <a:ext cx="2099421" cy="79880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6D28399-6D13-B148-A4DC-C2DBB49D5484}"/>
                  </a:ext>
                </a:extLst>
              </p:cNvPr>
              <p:cNvSpPr txBox="1"/>
              <p:nvPr/>
            </p:nvSpPr>
            <p:spPr>
              <a:xfrm>
                <a:off x="10873525" y="4158273"/>
                <a:ext cx="1893403" cy="1145122"/>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𝑧</m:t>
                                  </m:r>
                                </m:e>
                              </m:d>
                            </m:e>
                            <m:sup>
                              <m:r>
                                <a:rPr lang="en-US" sz="2000" i="1">
                                  <a:latin typeface="Cambria Math" panose="02040503050406030204" pitchFamily="18" charset="0"/>
                                  <a:ea typeface="Cambria Math" panose="02040503050406030204" pitchFamily="18" charset="0"/>
                                </a:rPr>
                                <m:t>𝛽</m:t>
                              </m:r>
                            </m:sup>
                          </m:sSup>
                        </m:num>
                        <m:den>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r>
                            <a:rPr lang="en-US" sz="2000" i="1">
                              <a:latin typeface="Cambria Math" panose="02040503050406030204" pitchFamily="18" charset="0"/>
                            </a:rPr>
                            <m:t>)</m:t>
                          </m:r>
                        </m:den>
                      </m:f>
                    </m:oMath>
                  </m:oMathPara>
                </a14:m>
                <a:endParaRPr lang="en-US" sz="2000" dirty="0">
                  <a:gradFill>
                    <a:gsLst>
                      <a:gs pos="2917">
                        <a:schemeClr val="tx1"/>
                      </a:gs>
                      <a:gs pos="30000">
                        <a:schemeClr val="tx1"/>
                      </a:gs>
                    </a:gsLst>
                    <a:lin ang="5400000" scaled="0"/>
                  </a:gradFill>
                </a:endParaRPr>
              </a:p>
            </p:txBody>
          </p:sp>
        </mc:Choice>
        <mc:Fallback xmlns="">
          <p:sp>
            <p:nvSpPr>
              <p:cNvPr id="3" name="TextBox 2">
                <a:extLst>
                  <a:ext uri="{FF2B5EF4-FFF2-40B4-BE49-F238E27FC236}">
                    <a16:creationId xmlns:a16="http://schemas.microsoft.com/office/drawing/2014/main" id="{76D28399-6D13-B148-A4DC-C2DBB49D5484}"/>
                  </a:ext>
                </a:extLst>
              </p:cNvPr>
              <p:cNvSpPr txBox="1">
                <a:spLocks noRot="1" noChangeAspect="1" noMove="1" noResize="1" noEditPoints="1" noAdjustHandles="1" noChangeArrowheads="1" noChangeShapeType="1" noTextEdit="1"/>
              </p:cNvSpPr>
              <p:nvPr/>
            </p:nvSpPr>
            <p:spPr>
              <a:xfrm>
                <a:off x="10873525" y="4158273"/>
                <a:ext cx="1893403" cy="114512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93BFC7-EFD7-5646-BA18-B721B1AF93A7}"/>
                  </a:ext>
                </a:extLst>
              </p:cNvPr>
              <p:cNvSpPr txBox="1"/>
              <p:nvPr/>
            </p:nvSpPr>
            <p:spPr>
              <a:xfrm>
                <a:off x="11239746" y="6277951"/>
                <a:ext cx="1160959" cy="803297"/>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𝑧</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d>
                    </m:oMath>
                  </m:oMathPara>
                </a14:m>
                <a:endParaRPr lang="en-US" sz="2000" dirty="0">
                  <a:gradFill>
                    <a:gsLst>
                      <a:gs pos="2917">
                        <a:schemeClr val="tx1"/>
                      </a:gs>
                      <a:gs pos="30000">
                        <a:schemeClr val="tx1"/>
                      </a:gs>
                    </a:gsLst>
                    <a:lin ang="5400000" scaled="0"/>
                  </a:gradFill>
                </a:endParaRPr>
              </a:p>
            </p:txBody>
          </p:sp>
        </mc:Choice>
        <mc:Fallback xmlns="">
          <p:sp>
            <p:nvSpPr>
              <p:cNvPr id="4" name="TextBox 3">
                <a:extLst>
                  <a:ext uri="{FF2B5EF4-FFF2-40B4-BE49-F238E27FC236}">
                    <a16:creationId xmlns:a16="http://schemas.microsoft.com/office/drawing/2014/main" id="{5093BFC7-EFD7-5646-BA18-B721B1AF93A7}"/>
                  </a:ext>
                </a:extLst>
              </p:cNvPr>
              <p:cNvSpPr txBox="1">
                <a:spLocks noRot="1" noChangeAspect="1" noMove="1" noResize="1" noEditPoints="1" noAdjustHandles="1" noChangeArrowheads="1" noChangeShapeType="1" noTextEdit="1"/>
              </p:cNvSpPr>
              <p:nvPr/>
            </p:nvSpPr>
            <p:spPr>
              <a:xfrm>
                <a:off x="11239746" y="6277951"/>
                <a:ext cx="1160959" cy="80329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7344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Topics</a:t>
            </a:r>
          </a:p>
        </p:txBody>
      </p:sp>
      <p:sp>
        <p:nvSpPr>
          <p:cNvPr id="2" name="Rectangle 1">
            <a:extLst>
              <a:ext uri="{FF2B5EF4-FFF2-40B4-BE49-F238E27FC236}">
                <a16:creationId xmlns:a16="http://schemas.microsoft.com/office/drawing/2014/main" id="{9C7E465C-63FD-AE4B-9517-420B88906EF6}"/>
              </a:ext>
            </a:extLst>
          </p:cNvPr>
          <p:cNvSpPr/>
          <p:nvPr/>
        </p:nvSpPr>
        <p:spPr bwMode="auto">
          <a:xfrm>
            <a:off x="7285220" y="0"/>
            <a:ext cx="7345180" cy="822960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BFF53193-3C4F-1041-A696-34182952A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9038" y="614785"/>
            <a:ext cx="6817543" cy="7001800"/>
          </a:xfrm>
          <a:prstGeom prst="rect">
            <a:avLst/>
          </a:prstGeom>
        </p:spPr>
      </p:pic>
      <p:sp>
        <p:nvSpPr>
          <p:cNvPr id="8" name="Text Placeholder 3">
            <a:extLst>
              <a:ext uri="{FF2B5EF4-FFF2-40B4-BE49-F238E27FC236}">
                <a16:creationId xmlns:a16="http://schemas.microsoft.com/office/drawing/2014/main" id="{01D66269-AB6B-C149-B8BB-61C89FD52385}"/>
              </a:ext>
            </a:extLst>
          </p:cNvPr>
          <p:cNvSpPr>
            <a:spLocks noGrp="1"/>
          </p:cNvSpPr>
          <p:nvPr>
            <p:ph type="body" idx="1"/>
          </p:nvPr>
        </p:nvSpPr>
        <p:spPr>
          <a:xfrm>
            <a:off x="323088" y="2432855"/>
            <a:ext cx="7125462" cy="2271391"/>
          </a:xfrm>
        </p:spPr>
        <p:txBody>
          <a:bodyPr/>
          <a:lstStyle/>
          <a:p>
            <a:pPr marL="457200" indent="-457200">
              <a:lnSpc>
                <a:spcPct val="100000"/>
              </a:lnSpc>
              <a:buFont typeface="Arial" panose="020B0604020202020204" pitchFamily="34" charset="0"/>
              <a:buChar char="•"/>
            </a:pPr>
            <a:r>
              <a:rPr lang="en-US" dirty="0">
                <a:latin typeface="+mj-lt"/>
              </a:rPr>
              <a:t>Amazon SageMaker DeepAR</a:t>
            </a:r>
          </a:p>
          <a:p>
            <a:pPr marL="860588" lvl="1" indent="-457200">
              <a:lnSpc>
                <a:spcPct val="100000"/>
              </a:lnSpc>
              <a:buFont typeface="Arial" panose="020B0604020202020204" pitchFamily="34" charset="0"/>
              <a:buChar char="•"/>
            </a:pPr>
            <a:r>
              <a:rPr lang="en-US" dirty="0">
                <a:latin typeface="+mj-lt"/>
              </a:rPr>
              <a:t>LSTM-parameterized Likelihood</a:t>
            </a:r>
          </a:p>
          <a:p>
            <a:pPr marL="860588" lvl="1" indent="-457200">
              <a:lnSpc>
                <a:spcPct val="100000"/>
              </a:lnSpc>
              <a:buFont typeface="Arial" panose="020B0604020202020204" pitchFamily="34" charset="0"/>
              <a:buChar char="•"/>
            </a:pPr>
            <a:r>
              <a:rPr lang="en-US" dirty="0">
                <a:latin typeface="+mj-lt"/>
              </a:rPr>
              <a:t>Monte Carlo Simulation</a:t>
            </a:r>
          </a:p>
          <a:p>
            <a:pPr marL="457200" indent="-457200">
              <a:lnSpc>
                <a:spcPct val="100000"/>
              </a:lnSpc>
              <a:buFont typeface="Arial" panose="020B0604020202020204" pitchFamily="34" charset="0"/>
              <a:buChar char="•"/>
            </a:pPr>
            <a:r>
              <a:rPr lang="en-US" dirty="0">
                <a:solidFill>
                  <a:schemeClr val="bg1">
                    <a:lumMod val="50000"/>
                    <a:lumOff val="50000"/>
                  </a:schemeClr>
                </a:solidFill>
                <a:latin typeface="+mj-lt"/>
              </a:rPr>
              <a:t>Lab: DeepAR for Forecasting</a:t>
            </a:r>
          </a:p>
        </p:txBody>
      </p:sp>
    </p:spTree>
    <p:extLst>
      <p:ext uri="{BB962C8B-B14F-4D97-AF65-F5344CB8AC3E}">
        <p14:creationId xmlns:p14="http://schemas.microsoft.com/office/powerpoint/2010/main" val="3532024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394D4-AF64-964B-89B9-56B959EF050A}"/>
              </a:ext>
            </a:extLst>
          </p:cNvPr>
          <p:cNvSpPr>
            <a:spLocks noGrp="1"/>
          </p:cNvSpPr>
          <p:nvPr>
            <p:ph type="title"/>
          </p:nvPr>
        </p:nvSpPr>
        <p:spPr/>
        <p:txBody>
          <a:bodyPr/>
          <a:lstStyle/>
          <a:p>
            <a:r>
              <a:rPr lang="en-US" dirty="0"/>
              <a:t>DeepAR Likelihood Models</a:t>
            </a:r>
          </a:p>
        </p:txBody>
      </p:sp>
      <p:graphicFrame>
        <p:nvGraphicFramePr>
          <p:cNvPr id="9" name="Table 8">
            <a:extLst>
              <a:ext uri="{FF2B5EF4-FFF2-40B4-BE49-F238E27FC236}">
                <a16:creationId xmlns:a16="http://schemas.microsoft.com/office/drawing/2014/main" id="{8192D592-C0DA-7448-A766-691B4F46B004}"/>
              </a:ext>
            </a:extLst>
          </p:cNvPr>
          <p:cNvGraphicFramePr>
            <a:graphicFrameLocks noGrp="1"/>
          </p:cNvGraphicFramePr>
          <p:nvPr>
            <p:extLst>
              <p:ext uri="{D42A27DB-BD31-4B8C-83A1-F6EECF244321}">
                <p14:modId xmlns:p14="http://schemas.microsoft.com/office/powerpoint/2010/main" val="3397678919"/>
              </p:ext>
            </p:extLst>
          </p:nvPr>
        </p:nvGraphicFramePr>
        <p:xfrm>
          <a:off x="502203" y="1284854"/>
          <a:ext cx="13628778" cy="5960031"/>
        </p:xfrm>
        <a:graphic>
          <a:graphicData uri="http://schemas.openxmlformats.org/drawingml/2006/table">
            <a:tbl>
              <a:tblPr firstRow="1" bandRow="1">
                <a:tableStyleId>{5C22544A-7EE6-4342-B048-85BDC9FD1C3A}</a:tableStyleId>
              </a:tblPr>
              <a:tblGrid>
                <a:gridCol w="3209185">
                  <a:extLst>
                    <a:ext uri="{9D8B030D-6E8A-4147-A177-3AD203B41FA5}">
                      <a16:colId xmlns:a16="http://schemas.microsoft.com/office/drawing/2014/main" val="246269609"/>
                    </a:ext>
                  </a:extLst>
                </a:gridCol>
                <a:gridCol w="5836649">
                  <a:extLst>
                    <a:ext uri="{9D8B030D-6E8A-4147-A177-3AD203B41FA5}">
                      <a16:colId xmlns:a16="http://schemas.microsoft.com/office/drawing/2014/main" val="4160833365"/>
                    </a:ext>
                  </a:extLst>
                </a:gridCol>
                <a:gridCol w="4582944">
                  <a:extLst>
                    <a:ext uri="{9D8B030D-6E8A-4147-A177-3AD203B41FA5}">
                      <a16:colId xmlns:a16="http://schemas.microsoft.com/office/drawing/2014/main" val="1572897659"/>
                    </a:ext>
                  </a:extLst>
                </a:gridCol>
              </a:tblGrid>
              <a:tr h="642767">
                <a:tc>
                  <a:txBody>
                    <a:bodyPr/>
                    <a:lstStyle/>
                    <a:p>
                      <a:r>
                        <a:rPr lang="en-US" sz="2600" dirty="0">
                          <a:latin typeface="+mj-lt"/>
                        </a:rPr>
                        <a:t>Distribution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600" dirty="0">
                          <a:latin typeface="+mj-lt"/>
                        </a:rPr>
                        <a:t>Data scenario</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600" b="1" dirty="0">
                          <a:solidFill>
                            <a:schemeClr val="tx1"/>
                          </a:solidFill>
                          <a:latin typeface="+mj-lt"/>
                        </a:rPr>
                        <a:t>Likelihood</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59366"/>
                  </a:ext>
                </a:extLst>
              </a:tr>
              <a:tr h="1032136">
                <a:tc>
                  <a:txBody>
                    <a:bodyPr/>
                    <a:lstStyle/>
                    <a:p>
                      <a:r>
                        <a:rPr lang="en-US" sz="2400" b="1" dirty="0">
                          <a:solidFill>
                            <a:schemeClr val="accent2">
                              <a:lumMod val="20000"/>
                              <a:lumOff val="80000"/>
                            </a:schemeClr>
                          </a:solidFill>
                          <a:latin typeface="+mj-lt"/>
                        </a:rPr>
                        <a:t>gaussian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i="0" kern="1200" dirty="0">
                          <a:solidFill>
                            <a:schemeClr val="accent2">
                              <a:lumMod val="40000"/>
                              <a:lumOff val="60000"/>
                            </a:schemeClr>
                          </a:solidFill>
                          <a:effectLst/>
                          <a:latin typeface="+mj-lt"/>
                          <a:ea typeface="+mn-ea"/>
                          <a:cs typeface="+mn-cs"/>
                        </a:rPr>
                        <a:t>Real-valued data</a:t>
                      </a:r>
                      <a:endParaRPr lang="en-US" sz="2400" b="1" dirty="0">
                        <a:solidFill>
                          <a:schemeClr val="accent2">
                            <a:lumMod val="40000"/>
                            <a:lumOff val="60000"/>
                          </a:schemeClr>
                        </a:solidFill>
                        <a:latin typeface="+mj-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0" dirty="0">
                        <a:solidFill>
                          <a:schemeClr val="tx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0345696"/>
                  </a:ext>
                </a:extLst>
              </a:tr>
              <a:tr h="1032136">
                <a:tc>
                  <a:txBody>
                    <a:bodyPr/>
                    <a:lstStyle/>
                    <a:p>
                      <a:r>
                        <a:rPr lang="en-US" sz="2400" b="1" dirty="0">
                          <a:solidFill>
                            <a:schemeClr val="accent2">
                              <a:lumMod val="20000"/>
                              <a:lumOff val="80000"/>
                            </a:schemeClr>
                          </a:solidFill>
                          <a:latin typeface="+mj-lt"/>
                        </a:rPr>
                        <a:t>negative-binomial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i="0" kern="1200" dirty="0">
                          <a:solidFill>
                            <a:schemeClr val="accent2">
                              <a:lumMod val="40000"/>
                              <a:lumOff val="60000"/>
                            </a:schemeClr>
                          </a:solidFill>
                          <a:effectLst/>
                          <a:latin typeface="+mj-lt"/>
                          <a:ea typeface="+mn-ea"/>
                          <a:cs typeface="+mn-cs"/>
                        </a:rPr>
                        <a:t>Count data</a:t>
                      </a:r>
                    </a:p>
                    <a:p>
                      <a:r>
                        <a:rPr lang="en-US" sz="2400" b="1" i="0" kern="1200" dirty="0">
                          <a:solidFill>
                            <a:schemeClr val="accent2">
                              <a:lumMod val="40000"/>
                              <a:lumOff val="60000"/>
                            </a:schemeClr>
                          </a:solidFill>
                          <a:effectLst/>
                          <a:latin typeface="+mj-lt"/>
                          <a:ea typeface="+mn-ea"/>
                          <a:cs typeface="+mn-cs"/>
                        </a:rPr>
                        <a:t>(non-negative integers)</a:t>
                      </a:r>
                    </a:p>
                    <a:p>
                      <a:endParaRPr lang="en-US" sz="2400" b="1" i="0" kern="1200" dirty="0">
                        <a:solidFill>
                          <a:schemeClr val="accent2">
                            <a:lumMod val="40000"/>
                            <a:lumOff val="60000"/>
                          </a:schemeClr>
                        </a:solidFill>
                        <a:effectLst/>
                        <a:latin typeface="+mj-lt"/>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0" dirty="0">
                        <a:solidFill>
                          <a:schemeClr val="tx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5222"/>
                  </a:ext>
                </a:extLst>
              </a:tr>
              <a:tr h="1032136">
                <a:tc>
                  <a:txBody>
                    <a:bodyPr/>
                    <a:lstStyle/>
                    <a:p>
                      <a:r>
                        <a:rPr lang="en-US" sz="2400" b="1" dirty="0">
                          <a:solidFill>
                            <a:schemeClr val="accent2">
                              <a:lumMod val="20000"/>
                              <a:lumOff val="80000"/>
                            </a:schemeClr>
                          </a:solidFill>
                          <a:latin typeface="+mj-lt"/>
                        </a:rPr>
                        <a:t>beta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i="0" kern="1200" dirty="0">
                          <a:solidFill>
                            <a:schemeClr val="accent2">
                              <a:lumMod val="40000"/>
                              <a:lumOff val="60000"/>
                            </a:schemeClr>
                          </a:solidFill>
                          <a:effectLst/>
                          <a:latin typeface="+mj-lt"/>
                          <a:ea typeface="+mn-ea"/>
                          <a:cs typeface="+mn-cs"/>
                        </a:rPr>
                        <a:t>Real-valued targets </a:t>
                      </a:r>
                    </a:p>
                    <a:p>
                      <a:r>
                        <a:rPr lang="en-US" sz="2400" b="1" i="0" kern="1200" dirty="0">
                          <a:solidFill>
                            <a:schemeClr val="accent2">
                              <a:lumMod val="40000"/>
                              <a:lumOff val="60000"/>
                            </a:schemeClr>
                          </a:solidFill>
                          <a:effectLst/>
                          <a:latin typeface="+mj-lt"/>
                          <a:ea typeface="+mn-ea"/>
                          <a:cs typeface="+mn-cs"/>
                        </a:rPr>
                        <a:t>between 0 and 1 inclusive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2000" b="0" dirty="0">
                        <a:solidFill>
                          <a:schemeClr val="tx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8975930"/>
                  </a:ext>
                </a:extLst>
              </a:tr>
              <a:tr h="1032136">
                <a:tc>
                  <a:txBody>
                    <a:bodyPr/>
                    <a:lstStyle/>
                    <a:p>
                      <a:r>
                        <a:rPr lang="en-US" sz="2400" b="1" dirty="0">
                          <a:solidFill>
                            <a:schemeClr val="accent2">
                              <a:lumMod val="20000"/>
                              <a:lumOff val="80000"/>
                            </a:schemeClr>
                          </a:solidFill>
                          <a:latin typeface="+mj-lt"/>
                        </a:rPr>
                        <a:t>student-</a:t>
                      </a:r>
                      <a:r>
                        <a:rPr lang="en-US" sz="2400" b="1" i="1" dirty="0">
                          <a:solidFill>
                            <a:schemeClr val="accent2">
                              <a:lumMod val="20000"/>
                              <a:lumOff val="80000"/>
                            </a:schemeClr>
                          </a:solidFill>
                          <a:latin typeface="+mj-lt"/>
                        </a:rPr>
                        <a:t>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sz="2400" b="1" i="0" kern="1200" dirty="0">
                          <a:solidFill>
                            <a:schemeClr val="accent2">
                              <a:lumMod val="40000"/>
                              <a:lumOff val="60000"/>
                            </a:schemeClr>
                          </a:solidFill>
                          <a:effectLst/>
                          <a:latin typeface="+mj-lt"/>
                          <a:ea typeface="+mn-ea"/>
                          <a:cs typeface="+mn-cs"/>
                        </a:rPr>
                        <a:t>Alternative for real-valued data, works well for bursty data.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dirty="0">
                        <a:solidFill>
                          <a:schemeClr val="tx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3965177"/>
                  </a:ext>
                </a:extLst>
              </a:tr>
              <a:tr h="1032136">
                <a:tc>
                  <a:txBody>
                    <a:bodyPr/>
                    <a:lstStyle/>
                    <a:p>
                      <a:r>
                        <a:rPr lang="en-US" sz="2400" b="1" dirty="0">
                          <a:solidFill>
                            <a:schemeClr val="accent2">
                              <a:lumMod val="20000"/>
                              <a:lumOff val="80000"/>
                            </a:schemeClr>
                          </a:solidFill>
                          <a:latin typeface="+mj-lt"/>
                        </a:rPr>
                        <a:t>deterministic-L1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b="1" i="0" kern="1200" dirty="0">
                          <a:solidFill>
                            <a:schemeClr val="accent2">
                              <a:lumMod val="40000"/>
                              <a:lumOff val="60000"/>
                            </a:schemeClr>
                          </a:solidFill>
                          <a:effectLst/>
                          <a:latin typeface="+mj-lt"/>
                          <a:ea typeface="+mn-ea"/>
                          <a:cs typeface="+mn-cs"/>
                        </a:rPr>
                        <a:t>Loss function, does not estimate uncertainty, learns only a point forecast.</a:t>
                      </a:r>
                      <a:endParaRPr lang="en-US" sz="2400" b="1" dirty="0">
                        <a:solidFill>
                          <a:schemeClr val="accent2">
                            <a:lumMod val="40000"/>
                            <a:lumOff val="60000"/>
                          </a:schemeClr>
                        </a:solidFill>
                        <a:latin typeface="+mj-l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2000" b="0" i="1" dirty="0">
                        <a:solidFill>
                          <a:schemeClr val="tx1"/>
                        </a:solidFill>
                        <a:latin typeface="Cambria Math" panose="02040503050406030204" pitchFamily="18" charset="0"/>
                      </a:endParaRPr>
                    </a:p>
                    <a:p>
                      <a:pPr marL="0" marR="0" lvl="0" indent="0" algn="ctr" defTabSz="1097278" rtl="0" eaLnBrk="1" fontAlgn="auto" latinLnBrk="0" hangingPunct="1">
                        <a:lnSpc>
                          <a:spcPct val="100000"/>
                        </a:lnSpc>
                        <a:spcBef>
                          <a:spcPts val="0"/>
                        </a:spcBef>
                        <a:spcAft>
                          <a:spcPts val="0"/>
                        </a:spcAft>
                        <a:buClrTx/>
                        <a:buSzTx/>
                        <a:buFontTx/>
                        <a:buNone/>
                        <a:tabLst/>
                        <a:defRPr/>
                      </a:pPr>
                      <a:endParaRPr lang="en-US" sz="2000" b="0" dirty="0">
                        <a:solidFill>
                          <a:schemeClr val="tx1"/>
                        </a:solidFill>
                        <a:latin typeface="+mn-lt"/>
                      </a:endParaRPr>
                    </a:p>
                    <a:p>
                      <a:pPr algn="ctr"/>
                      <a:endParaRPr lang="en-US" sz="2000" b="0" dirty="0">
                        <a:solidFill>
                          <a:schemeClr val="tx1"/>
                        </a:solidFill>
                        <a:latin typeface="+mn-lt"/>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6427997"/>
                  </a:ext>
                </a:extLst>
              </a:tr>
            </a:tbl>
          </a:graphicData>
        </a:graphic>
      </p:graphicFrame>
      <p:sp>
        <p:nvSpPr>
          <p:cNvPr id="5" name="Rounded Rectangle 4">
            <a:extLst>
              <a:ext uri="{FF2B5EF4-FFF2-40B4-BE49-F238E27FC236}">
                <a16:creationId xmlns:a16="http://schemas.microsoft.com/office/drawing/2014/main" id="{50CFB271-C9A0-6E44-A79C-1BC2BE772B82}"/>
              </a:ext>
            </a:extLst>
          </p:cNvPr>
          <p:cNvSpPr/>
          <p:nvPr/>
        </p:nvSpPr>
        <p:spPr bwMode="auto">
          <a:xfrm>
            <a:off x="489366" y="2986591"/>
            <a:ext cx="13633187" cy="1122010"/>
          </a:xfrm>
          <a:prstGeom prst="roundRect">
            <a:avLst/>
          </a:prstGeom>
          <a:noFill/>
          <a:ln w="6350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DC5E158-D5DE-9743-9FEB-10CFE63D1C63}"/>
                  </a:ext>
                </a:extLst>
              </p:cNvPr>
              <p:cNvSpPr txBox="1"/>
              <p:nvPr/>
            </p:nvSpPr>
            <p:spPr>
              <a:xfrm>
                <a:off x="8827150" y="2928599"/>
                <a:ext cx="5986159" cy="1464375"/>
              </a:xfrm>
              <a:prstGeom prst="rect">
                <a:avLst/>
              </a:prstGeom>
              <a:noFill/>
            </p:spPr>
            <p:txBody>
              <a:bodyPr wrap="squar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f>
                        <m:fPr>
                          <m:ctrlP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m:rPr>
                              <m:sty m:val="p"/>
                            </m:rPr>
                            <a:rPr lang="el-GR"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Γ</m:t>
                          </m:r>
                          <m:d>
                            <m:d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𝑧</m:t>
                              </m:r>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f>
                                <m:f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m:t>
                                  </m:r>
                                </m:den>
                              </m:f>
                            </m:e>
                          </m:d>
                        </m:num>
                        <m:den>
                          <m:r>
                            <m:rPr>
                              <m:sty m:val="p"/>
                            </m:rPr>
                            <a:rPr lang="el-GR"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Γ</m:t>
                          </m:r>
                          <m: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𝑧</m:t>
                          </m:r>
                          <m: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m:rPr>
                              <m:sty m:val="p"/>
                            </m:rPr>
                            <a:rPr lang="el-GR"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Γ</m:t>
                          </m:r>
                          <m:d>
                            <m:d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m:t>
                                  </m:r>
                                </m:den>
                              </m:f>
                            </m:e>
                          </m:d>
                        </m:den>
                      </m:f>
                      <m: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 </m:t>
                      </m:r>
                      <m:sSup>
                        <m:sSupPr>
                          <m:ctrlP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d>
                            <m:dPr>
                              <m:ctrlP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𝛼𝜇</m:t>
                                  </m:r>
                                </m:den>
                              </m:f>
                            </m:e>
                          </m:d>
                        </m:e>
                        <m:sup>
                          <m:f>
                            <m:f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m:t>
                              </m:r>
                            </m:den>
                          </m:f>
                        </m:sup>
                      </m:sSup>
                      <m:sSup>
                        <m:sSup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d>
                            <m:d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𝛼𝜇</m:t>
                                  </m:r>
                                </m:num>
                                <m:den>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sz="19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𝛼𝜇</m:t>
                                  </m:r>
                                </m:den>
                              </m:f>
                            </m:e>
                          </m:d>
                        </m:e>
                        <m:sup>
                          <m:r>
                            <a:rPr lang="en-US" sz="19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𝑧</m:t>
                          </m:r>
                        </m:sup>
                      </m:sSup>
                    </m:oMath>
                  </m:oMathPara>
                </a14:m>
                <a:endParaRPr lang="en-US" sz="1900" dirty="0">
                  <a:gradFill>
                    <a:gsLst>
                      <a:gs pos="2917">
                        <a:schemeClr val="tx1"/>
                      </a:gs>
                      <a:gs pos="30000">
                        <a:schemeClr val="tx1"/>
                      </a:gs>
                    </a:gsLst>
                    <a:lin ang="5400000" scaled="0"/>
                  </a:gradFill>
                </a:endParaRPr>
              </a:p>
            </p:txBody>
          </p:sp>
        </mc:Choice>
        <mc:Fallback xmlns="">
          <p:sp>
            <p:nvSpPr>
              <p:cNvPr id="10" name="TextBox 9">
                <a:extLst>
                  <a:ext uri="{FF2B5EF4-FFF2-40B4-BE49-F238E27FC236}">
                    <a16:creationId xmlns:a16="http://schemas.microsoft.com/office/drawing/2014/main" id="{5DC5E158-D5DE-9743-9FEB-10CFE63D1C63}"/>
                  </a:ext>
                </a:extLst>
              </p:cNvPr>
              <p:cNvSpPr txBox="1">
                <a:spLocks noRot="1" noChangeAspect="1" noMove="1" noResize="1" noEditPoints="1" noAdjustHandles="1" noChangeArrowheads="1" noChangeShapeType="1" noTextEdit="1"/>
              </p:cNvSpPr>
              <p:nvPr/>
            </p:nvSpPr>
            <p:spPr>
              <a:xfrm>
                <a:off x="8827150" y="2928599"/>
                <a:ext cx="5986159" cy="14643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F2E45B0-96FF-FB42-B0E2-C6BC57231E20}"/>
                  </a:ext>
                </a:extLst>
              </p:cNvPr>
              <p:cNvSpPr/>
              <p:nvPr/>
            </p:nvSpPr>
            <p:spPr>
              <a:xfrm>
                <a:off x="10770518" y="1947194"/>
                <a:ext cx="2099421" cy="7988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ad>
                            <m:radPr>
                              <m:degHide m:val="on"/>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radPr>
                            <m:deg/>
                            <m:e>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𝜋</m:t>
                              </m:r>
                              <m:sSup>
                                <m:sSup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e>
                                <m:sup>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e>
                          </m:rad>
                        </m:den>
                      </m:f>
                      <m:sSup>
                        <m:sSup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𝑒</m:t>
                          </m:r>
                        </m:e>
                        <m:sup>
                          <m:d>
                            <m:dPr>
                              <m:begChr m:val="{"/>
                              <m:endChr m:val="}"/>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𝑧</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𝜇</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e>
                                    <m:sup>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num>
                                <m:den>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Sup>
                                    <m:sSupPr>
                                      <m:ctrlP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e>
                                    <m:sup>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den>
                              </m:f>
                            </m:e>
                          </m:d>
                        </m:sup>
                      </m:sSup>
                    </m:oMath>
                  </m:oMathPara>
                </a14:m>
                <a:endParaRPr lang="en-US" sz="2000" dirty="0"/>
              </a:p>
            </p:txBody>
          </p:sp>
        </mc:Choice>
        <mc:Fallback xmlns="">
          <p:sp>
            <p:nvSpPr>
              <p:cNvPr id="11" name="Rectangle 10">
                <a:extLst>
                  <a:ext uri="{FF2B5EF4-FFF2-40B4-BE49-F238E27FC236}">
                    <a16:creationId xmlns:a16="http://schemas.microsoft.com/office/drawing/2014/main" id="{3F2E45B0-96FF-FB42-B0E2-C6BC57231E20}"/>
                  </a:ext>
                </a:extLst>
              </p:cNvPr>
              <p:cNvSpPr>
                <a:spLocks noRot="1" noChangeAspect="1" noMove="1" noResize="1" noEditPoints="1" noAdjustHandles="1" noChangeArrowheads="1" noChangeShapeType="1" noTextEdit="1"/>
              </p:cNvSpPr>
              <p:nvPr/>
            </p:nvSpPr>
            <p:spPr>
              <a:xfrm>
                <a:off x="10770518" y="1947194"/>
                <a:ext cx="2099421" cy="7988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13E9E5-5038-344E-82A4-CFC2B51EA79B}"/>
                  </a:ext>
                </a:extLst>
              </p:cNvPr>
              <p:cNvSpPr txBox="1"/>
              <p:nvPr/>
            </p:nvSpPr>
            <p:spPr>
              <a:xfrm>
                <a:off x="10873525" y="4158273"/>
                <a:ext cx="1893403" cy="1145122"/>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−1</m:t>
                              </m:r>
                            </m:sup>
                          </m:sSup>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𝑧</m:t>
                                  </m:r>
                                </m:e>
                              </m:d>
                            </m:e>
                            <m:sup>
                              <m:r>
                                <a:rPr lang="en-US" sz="2000" i="1">
                                  <a:latin typeface="Cambria Math" panose="02040503050406030204" pitchFamily="18" charset="0"/>
                                  <a:ea typeface="Cambria Math" panose="02040503050406030204" pitchFamily="18" charset="0"/>
                                </a:rPr>
                                <m:t>𝛽</m:t>
                              </m:r>
                            </m:sup>
                          </m:sSup>
                        </m:num>
                        <m:den>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r>
                            <a:rPr lang="en-US" sz="2000" i="1">
                              <a:latin typeface="Cambria Math" panose="02040503050406030204" pitchFamily="18" charset="0"/>
                            </a:rPr>
                            <m:t>)</m:t>
                          </m:r>
                        </m:den>
                      </m:f>
                    </m:oMath>
                  </m:oMathPara>
                </a14:m>
                <a:endParaRPr lang="en-US" sz="2000" dirty="0">
                  <a:gradFill>
                    <a:gsLst>
                      <a:gs pos="2917">
                        <a:schemeClr val="tx1"/>
                      </a:gs>
                      <a:gs pos="30000">
                        <a:schemeClr val="tx1"/>
                      </a:gs>
                    </a:gsLst>
                    <a:lin ang="5400000" scaled="0"/>
                  </a:gradFill>
                </a:endParaRPr>
              </a:p>
            </p:txBody>
          </p:sp>
        </mc:Choice>
        <mc:Fallback xmlns="">
          <p:sp>
            <p:nvSpPr>
              <p:cNvPr id="13" name="TextBox 12">
                <a:extLst>
                  <a:ext uri="{FF2B5EF4-FFF2-40B4-BE49-F238E27FC236}">
                    <a16:creationId xmlns:a16="http://schemas.microsoft.com/office/drawing/2014/main" id="{9113E9E5-5038-344E-82A4-CFC2B51EA79B}"/>
                  </a:ext>
                </a:extLst>
              </p:cNvPr>
              <p:cNvSpPr txBox="1">
                <a:spLocks noRot="1" noChangeAspect="1" noMove="1" noResize="1" noEditPoints="1" noAdjustHandles="1" noChangeArrowheads="1" noChangeShapeType="1" noTextEdit="1"/>
              </p:cNvSpPr>
              <p:nvPr/>
            </p:nvSpPr>
            <p:spPr>
              <a:xfrm>
                <a:off x="10873525" y="4158273"/>
                <a:ext cx="1893403" cy="11451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E81D18A-9BC5-E341-87B3-629B5950A1B5}"/>
                  </a:ext>
                </a:extLst>
              </p:cNvPr>
              <p:cNvSpPr txBox="1"/>
              <p:nvPr/>
            </p:nvSpPr>
            <p:spPr>
              <a:xfrm>
                <a:off x="11239746" y="6277951"/>
                <a:ext cx="1160959" cy="803297"/>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𝑧</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e>
                      </m:d>
                    </m:oMath>
                  </m:oMathPara>
                </a14:m>
                <a:endParaRPr lang="en-US" sz="2000" dirty="0">
                  <a:gradFill>
                    <a:gsLst>
                      <a:gs pos="2917">
                        <a:schemeClr val="tx1"/>
                      </a:gs>
                      <a:gs pos="30000">
                        <a:schemeClr val="tx1"/>
                      </a:gs>
                    </a:gsLst>
                    <a:lin ang="5400000" scaled="0"/>
                  </a:gradFill>
                </a:endParaRPr>
              </a:p>
            </p:txBody>
          </p:sp>
        </mc:Choice>
        <mc:Fallback xmlns="">
          <p:sp>
            <p:nvSpPr>
              <p:cNvPr id="17" name="TextBox 16">
                <a:extLst>
                  <a:ext uri="{FF2B5EF4-FFF2-40B4-BE49-F238E27FC236}">
                    <a16:creationId xmlns:a16="http://schemas.microsoft.com/office/drawing/2014/main" id="{9E81D18A-9BC5-E341-87B3-629B5950A1B5}"/>
                  </a:ext>
                </a:extLst>
              </p:cNvPr>
              <p:cNvSpPr txBox="1">
                <a:spLocks noRot="1" noChangeAspect="1" noMove="1" noResize="1" noEditPoints="1" noAdjustHandles="1" noChangeArrowheads="1" noChangeShapeType="1" noTextEdit="1"/>
              </p:cNvSpPr>
              <p:nvPr/>
            </p:nvSpPr>
            <p:spPr>
              <a:xfrm>
                <a:off x="11239746" y="6277951"/>
                <a:ext cx="1160959" cy="8032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6F3268-8A7F-7D44-A189-215F85BA946E}"/>
                  </a:ext>
                </a:extLst>
              </p:cNvPr>
              <p:cNvSpPr txBox="1"/>
              <p:nvPr/>
            </p:nvSpPr>
            <p:spPr>
              <a:xfrm>
                <a:off x="10476911" y="5224090"/>
                <a:ext cx="2686633" cy="1134862"/>
              </a:xfrm>
              <a:prstGeom prst="rect">
                <a:avLst/>
              </a:prstGeom>
              <a:noFill/>
            </p:spPr>
            <p:txBody>
              <a:bodyPr wrap="none" lIns="0" tIns="0" rIns="0" bIns="0"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f>
                        <m:fPr>
                          <m:ctrlPr>
                            <a:rPr lang="en-US" sz="2000" i="1" smtClean="0">
                              <a:gradFill>
                                <a:gsLst>
                                  <a:gs pos="2917">
                                    <a:schemeClr val="tx1"/>
                                  </a:gs>
                                  <a:gs pos="30000">
                                    <a:schemeClr val="tx1"/>
                                  </a:gs>
                                </a:gsLst>
                                <a:lin ang="5400000" scaled="0"/>
                              </a:gradFill>
                              <a:latin typeface="Cambria Math" panose="02040503050406030204" pitchFamily="18" charset="0"/>
                            </a:rPr>
                          </m:ctrlPr>
                        </m:fPr>
                        <m:num>
                          <m:r>
                            <m:rPr>
                              <m:sty m:val="p"/>
                            </m:rP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Γ</m:t>
                          </m:r>
                          <m:d>
                            <m:dPr>
                              <m:ctrlP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𝜈</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den>
                              </m:f>
                            </m:e>
                          </m:d>
                        </m:num>
                        <m:den>
                          <m:rad>
                            <m:radPr>
                              <m:degHide m:val="on"/>
                              <m:ctrlPr>
                                <a:rPr lang="en-US" sz="2000" i="1" smtClean="0">
                                  <a:gradFill>
                                    <a:gsLst>
                                      <a:gs pos="2917">
                                        <a:schemeClr val="tx1"/>
                                      </a:gs>
                                      <a:gs pos="30000">
                                        <a:schemeClr val="tx1"/>
                                      </a:gs>
                                    </a:gsLst>
                                    <a:lin ang="5400000" scaled="0"/>
                                  </a:gradFill>
                                  <a:latin typeface="Cambria Math" panose="02040503050406030204" pitchFamily="18" charset="0"/>
                                </a:rPr>
                              </m:ctrlPr>
                            </m:radPr>
                            <m:deg/>
                            <m:e>
                              <m: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𝜈</m:t>
                              </m:r>
                              <m: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𝜋</m:t>
                              </m:r>
                            </m:e>
                          </m:rad>
                          <m:r>
                            <m:rPr>
                              <m:sty m:val="p"/>
                            </m:rP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Γ</m:t>
                          </m:r>
                          <m:d>
                            <m:dPr>
                              <m:ctrlP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f>
                                <m:fPr>
                                  <m:ctrlP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𝜈</m:t>
                                  </m:r>
                                </m:num>
                                <m:den>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den>
                              </m:f>
                            </m:e>
                          </m:d>
                        </m:den>
                      </m:f>
                      <m:sSup>
                        <m:sSupPr>
                          <m:ctrlPr>
                            <a:rPr lang="en-US" sz="2000" i="1" smtClean="0">
                              <a:gradFill>
                                <a:gsLst>
                                  <a:gs pos="2917">
                                    <a:schemeClr val="tx1"/>
                                  </a:gs>
                                  <a:gs pos="30000">
                                    <a:schemeClr val="tx1"/>
                                  </a:gs>
                                </a:gsLst>
                                <a:lin ang="5400000" scaled="0"/>
                              </a:gradFill>
                              <a:latin typeface="Cambria Math" panose="02040503050406030204" pitchFamily="18" charset="0"/>
                            </a:rPr>
                          </m:ctrlPr>
                        </m:sSupPr>
                        <m:e>
                          <m:d>
                            <m:dPr>
                              <m:ctrlPr>
                                <a:rPr lang="en-US" sz="2000" i="1" smtClean="0">
                                  <a:gradFill>
                                    <a:gsLst>
                                      <a:gs pos="2917">
                                        <a:schemeClr val="tx1"/>
                                      </a:gs>
                                      <a:gs pos="30000">
                                        <a:schemeClr val="tx1"/>
                                      </a:gs>
                                    </a:gsLst>
                                    <a:lin ang="5400000" scaled="0"/>
                                  </a:gradFill>
                                  <a:latin typeface="Cambria Math" panose="02040503050406030204" pitchFamily="18" charset="0"/>
                                </a:rPr>
                              </m:ctrlPr>
                            </m:dPr>
                            <m:e>
                              <m:r>
                                <a:rPr lang="en-US" sz="2000" b="0" i="1" smtClean="0">
                                  <a:gradFill>
                                    <a:gsLst>
                                      <a:gs pos="2917">
                                        <a:schemeClr val="tx1"/>
                                      </a:gs>
                                      <a:gs pos="30000">
                                        <a:schemeClr val="tx1"/>
                                      </a:gs>
                                    </a:gsLst>
                                    <a:lin ang="5400000" scaled="0"/>
                                  </a:gradFill>
                                  <a:latin typeface="Cambria Math" panose="02040503050406030204" pitchFamily="18" charset="0"/>
                                </a:rPr>
                                <m:t>1+</m:t>
                              </m:r>
                              <m:f>
                                <m:fPr>
                                  <m:ctrlP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sSup>
                                    <m:sSupPr>
                                      <m:ctrlPr>
                                        <a:rPr lang="el-GR"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𝑧</m:t>
                                      </m:r>
                                    </m:e>
                                    <m:sup>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num>
                                <m:den>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den>
                              </m:f>
                            </m:e>
                          </m:d>
                        </m:e>
                        <m:sup>
                          <m:r>
                            <a:rPr lang="en-US" sz="2000" b="0" i="1" smtClean="0">
                              <a:gradFill>
                                <a:gsLst>
                                  <a:gs pos="2917">
                                    <a:schemeClr val="tx1"/>
                                  </a:gs>
                                  <a:gs pos="30000">
                                    <a:schemeClr val="tx1"/>
                                  </a:gs>
                                </a:gsLst>
                                <a:lin ang="5400000" scaled="0"/>
                              </a:gradFill>
                              <a:latin typeface="Cambria Math" panose="02040503050406030204" pitchFamily="18" charset="0"/>
                            </a:rPr>
                            <m:t>− </m:t>
                          </m:r>
                          <m:f>
                            <m:fPr>
                              <m:ctrlP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fPr>
                            <m:num>
                              <m:r>
                                <a:rPr lang="el-GR"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𝜈</m:t>
                              </m:r>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num>
                            <m:den>
                              <m:r>
                                <a:rPr lang="en-US"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den>
                          </m:f>
                        </m:sup>
                      </m:sSup>
                    </m:oMath>
                  </m:oMathPara>
                </a14:m>
                <a:endParaRPr lang="en-US" sz="2000" dirty="0">
                  <a:gradFill>
                    <a:gsLst>
                      <a:gs pos="2917">
                        <a:schemeClr val="tx1"/>
                      </a:gs>
                      <a:gs pos="30000">
                        <a:schemeClr val="tx1"/>
                      </a:gs>
                    </a:gsLst>
                    <a:lin ang="5400000" scaled="0"/>
                  </a:gradFill>
                </a:endParaRPr>
              </a:p>
            </p:txBody>
          </p:sp>
        </mc:Choice>
        <mc:Fallback xmlns="">
          <p:sp>
            <p:nvSpPr>
              <p:cNvPr id="18" name="TextBox 17">
                <a:extLst>
                  <a:ext uri="{FF2B5EF4-FFF2-40B4-BE49-F238E27FC236}">
                    <a16:creationId xmlns:a16="http://schemas.microsoft.com/office/drawing/2014/main" id="{B76F3268-8A7F-7D44-A189-215F85BA946E}"/>
                  </a:ext>
                </a:extLst>
              </p:cNvPr>
              <p:cNvSpPr txBox="1">
                <a:spLocks noRot="1" noChangeAspect="1" noMove="1" noResize="1" noEditPoints="1" noAdjustHandles="1" noChangeArrowheads="1" noChangeShapeType="1" noTextEdit="1"/>
              </p:cNvSpPr>
              <p:nvPr/>
            </p:nvSpPr>
            <p:spPr>
              <a:xfrm>
                <a:off x="10476911" y="5224090"/>
                <a:ext cx="2686633" cy="1134862"/>
              </a:xfrm>
              <a:prstGeom prst="rect">
                <a:avLst/>
              </a:prstGeom>
              <a:blipFill>
                <a:blip r:embed="rId7"/>
                <a:stretch>
                  <a:fillRect t="-2198"/>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98E1546-1A29-584D-9B76-535ABB49EA2A}"/>
              </a:ext>
            </a:extLst>
          </p:cNvPr>
          <p:cNvGrpSpPr/>
          <p:nvPr/>
        </p:nvGrpSpPr>
        <p:grpSpPr>
          <a:xfrm>
            <a:off x="7397217" y="4290320"/>
            <a:ext cx="6746601" cy="1606594"/>
            <a:chOff x="3156574" y="7081248"/>
            <a:chExt cx="6746601" cy="1606594"/>
          </a:xfrm>
        </p:grpSpPr>
        <p:sp>
          <p:nvSpPr>
            <p:cNvPr id="6" name="Rounded Rectangle 5">
              <a:extLst>
                <a:ext uri="{FF2B5EF4-FFF2-40B4-BE49-F238E27FC236}">
                  <a16:creationId xmlns:a16="http://schemas.microsoft.com/office/drawing/2014/main" id="{FC3F7564-FD5A-764F-A203-923397DDB432}"/>
                </a:ext>
              </a:extLst>
            </p:cNvPr>
            <p:cNvSpPr/>
            <p:nvPr/>
          </p:nvSpPr>
          <p:spPr bwMode="auto">
            <a:xfrm>
              <a:off x="3177839" y="7081248"/>
              <a:ext cx="6725336" cy="158959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CFDA0B6-E536-7B48-AC0D-E2AC1B57FC36}"/>
                    </a:ext>
                  </a:extLst>
                </p:cNvPr>
                <p:cNvSpPr txBox="1"/>
                <p:nvPr/>
              </p:nvSpPr>
              <p:spPr>
                <a:xfrm>
                  <a:off x="3156574" y="7081248"/>
                  <a:ext cx="6725336" cy="1606594"/>
                </a:xfrm>
                <a:prstGeom prst="rect">
                  <a:avLst/>
                </a:prstGeom>
                <a:noFill/>
              </p:spPr>
              <p:txBody>
                <a:bodyPr wrap="square" lIns="182880" tIns="146304" rIns="182880" bIns="146304" rtlCol="0">
                  <a:spAutoFit/>
                </a:bodyPr>
                <a:lstStyle/>
                <a:p>
                  <a:pPr algn="ctr">
                    <a:lnSpc>
                      <a:spcPct val="90000"/>
                    </a:lnSpc>
                    <a:spcAft>
                      <a:spcPts val="1800"/>
                    </a:spcAft>
                  </a:pPr>
                  <a14:m>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rPr>
                        <m:t>𝜇</m:t>
                      </m:r>
                    </m:oMath>
                  </a14:m>
                  <a:r>
                    <a:rPr lang="en-US" sz="2600" dirty="0">
                      <a:solidFill>
                        <a:schemeClr val="tx1"/>
                      </a:solidFill>
                    </a:rPr>
                    <a:t> </a:t>
                  </a:r>
                  <a:r>
                    <a:rPr lang="en-US" sz="2600" dirty="0">
                      <a:solidFill>
                        <a:schemeClr val="tx1"/>
                      </a:solidFill>
                      <a:latin typeface="+mj-lt"/>
                    </a:rPr>
                    <a:t>and</a:t>
                  </a:r>
                  <a:r>
                    <a:rPr lang="en-US" sz="2600" dirty="0">
                      <a:solidFill>
                        <a:schemeClr val="tx1"/>
                      </a:solidFill>
                    </a:rPr>
                    <a:t> </a:t>
                  </a:r>
                  <a14:m>
                    <m:oMath xmlns:m="http://schemas.openxmlformats.org/officeDocument/2006/math">
                      <m:r>
                        <a:rPr lang="en-US" sz="2600" i="1">
                          <a:solidFill>
                            <a:schemeClr val="tx1"/>
                          </a:solidFill>
                          <a:latin typeface="Cambria Math" panose="02040503050406030204" pitchFamily="18" charset="0"/>
                          <a:ea typeface="Cambria Math" panose="02040503050406030204" pitchFamily="18" charset="0"/>
                        </a:rPr>
                        <m:t>𝛼</m:t>
                      </m:r>
                    </m:oMath>
                  </a14:m>
                  <a:r>
                    <a:rPr lang="en-US" sz="2600" dirty="0">
                      <a:solidFill>
                        <a:schemeClr val="tx1"/>
                      </a:solidFill>
                    </a:rPr>
                    <a:t> </a:t>
                  </a:r>
                  <a:r>
                    <a:rPr lang="en-US" sz="2600" dirty="0">
                      <a:solidFill>
                        <a:schemeClr val="tx1"/>
                      </a:solidFill>
                      <a:latin typeface="+mj-lt"/>
                    </a:rPr>
                    <a:t>are both output of a dense layer with softplus activation</a:t>
                  </a:r>
                  <a:endParaRPr lang="en-US" sz="2600" i="1" dirty="0">
                    <a:solidFill>
                      <a:schemeClr val="tx1"/>
                    </a:solidFill>
                    <a:latin typeface="+mj-lt"/>
                    <a:ea typeface="Cambria Math" panose="02040503050406030204" pitchFamily="18" charset="0"/>
                  </a:endParaRPr>
                </a:p>
                <a:p>
                  <a:pPr algn="ctr">
                    <a:lnSpc>
                      <a:spcPct val="90000"/>
                    </a:lnSpc>
                    <a:spcAft>
                      <a:spcPts val="1800"/>
                    </a:spcAft>
                  </a:pPr>
                  <a14:m>
                    <m:oMath xmlns:m="http://schemas.openxmlformats.org/officeDocument/2006/math">
                      <m:r>
                        <a:rPr lang="en-US" sz="2600" i="1">
                          <a:solidFill>
                            <a:schemeClr val="tx1"/>
                          </a:solidFill>
                          <a:latin typeface="Cambria Math" panose="02040503050406030204" pitchFamily="18" charset="0"/>
                          <a:ea typeface="Cambria Math" panose="02040503050406030204" pitchFamily="18" charset="0"/>
                        </a:rPr>
                        <m:t>𝛼</m:t>
                      </m:r>
                    </m:oMath>
                  </a14:m>
                  <a:r>
                    <a:rPr lang="en-US" sz="2600" dirty="0">
                      <a:solidFill>
                        <a:schemeClr val="tx1"/>
                      </a:solidFill>
                    </a:rPr>
                    <a:t> </a:t>
                  </a:r>
                  <a:r>
                    <a:rPr lang="en-US" sz="2600" dirty="0">
                      <a:solidFill>
                        <a:schemeClr val="tx1"/>
                      </a:solidFill>
                      <a:latin typeface="+mj-lt"/>
                    </a:rPr>
                    <a:t>scales variance relative to the mean</a:t>
                  </a:r>
                </a:p>
              </p:txBody>
            </p:sp>
          </mc:Choice>
          <mc:Fallback xmlns="">
            <p:sp>
              <p:nvSpPr>
                <p:cNvPr id="3" name="TextBox 2">
                  <a:extLst>
                    <a:ext uri="{FF2B5EF4-FFF2-40B4-BE49-F238E27FC236}">
                      <a16:creationId xmlns:a16="http://schemas.microsoft.com/office/drawing/2014/main" id="{ECFDA0B6-E536-7B48-AC0D-E2AC1B57FC36}"/>
                    </a:ext>
                  </a:extLst>
                </p:cNvPr>
                <p:cNvSpPr txBox="1">
                  <a:spLocks noRot="1" noChangeAspect="1" noMove="1" noResize="1" noEditPoints="1" noAdjustHandles="1" noChangeArrowheads="1" noChangeShapeType="1" noTextEdit="1"/>
                </p:cNvSpPr>
                <p:nvPr/>
              </p:nvSpPr>
              <p:spPr>
                <a:xfrm>
                  <a:off x="3156574" y="7081248"/>
                  <a:ext cx="6725336" cy="1606594"/>
                </a:xfrm>
                <a:prstGeom prst="rect">
                  <a:avLst/>
                </a:prstGeom>
                <a:blipFill>
                  <a:blip r:embed="rId8"/>
                  <a:stretch>
                    <a:fillRect b="-2362"/>
                  </a:stretch>
                </a:blipFill>
              </p:spPr>
              <p:txBody>
                <a:bodyPr/>
                <a:lstStyle/>
                <a:p>
                  <a:r>
                    <a:rPr lang="en-US">
                      <a:noFill/>
                    </a:rPr>
                    <a:t> </a:t>
                  </a:r>
                </a:p>
              </p:txBody>
            </p:sp>
          </mc:Fallback>
        </mc:AlternateContent>
      </p:grpSp>
    </p:spTree>
    <p:extLst>
      <p:ext uri="{BB962C8B-B14F-4D97-AF65-F5344CB8AC3E}">
        <p14:creationId xmlns:p14="http://schemas.microsoft.com/office/powerpoint/2010/main" val="1496290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2 Topics</a:t>
            </a:r>
          </a:p>
        </p:txBody>
      </p:sp>
      <p:sp>
        <p:nvSpPr>
          <p:cNvPr id="2" name="Rectangle 1">
            <a:extLst>
              <a:ext uri="{FF2B5EF4-FFF2-40B4-BE49-F238E27FC236}">
                <a16:creationId xmlns:a16="http://schemas.microsoft.com/office/drawing/2014/main" id="{9C7E465C-63FD-AE4B-9517-420B88906EF6}"/>
              </a:ext>
            </a:extLst>
          </p:cNvPr>
          <p:cNvSpPr/>
          <p:nvPr/>
        </p:nvSpPr>
        <p:spPr bwMode="auto">
          <a:xfrm>
            <a:off x="7285220" y="0"/>
            <a:ext cx="7345180" cy="8229600"/>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BFF53193-3C4F-1041-A696-34182952A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9038" y="614785"/>
            <a:ext cx="6817543" cy="7001800"/>
          </a:xfrm>
          <a:prstGeom prst="rect">
            <a:avLst/>
          </a:prstGeom>
        </p:spPr>
      </p:pic>
      <p:sp>
        <p:nvSpPr>
          <p:cNvPr id="8" name="Text Placeholder 3">
            <a:extLst>
              <a:ext uri="{FF2B5EF4-FFF2-40B4-BE49-F238E27FC236}">
                <a16:creationId xmlns:a16="http://schemas.microsoft.com/office/drawing/2014/main" id="{EF3EDC77-06BF-114F-843B-2F3BFAF49686}"/>
              </a:ext>
            </a:extLst>
          </p:cNvPr>
          <p:cNvSpPr>
            <a:spLocks noGrp="1"/>
          </p:cNvSpPr>
          <p:nvPr>
            <p:ph type="body" idx="1"/>
          </p:nvPr>
        </p:nvSpPr>
        <p:spPr>
          <a:xfrm>
            <a:off x="323088" y="2432855"/>
            <a:ext cx="7125462" cy="2862322"/>
          </a:xfrm>
        </p:spPr>
        <p:txBody>
          <a:bodyPr/>
          <a:lstStyle/>
          <a:p>
            <a:pPr marL="457200" indent="-457200">
              <a:lnSpc>
                <a:spcPct val="100000"/>
              </a:lnSpc>
              <a:buFont typeface="Arial" panose="020B0604020202020204" pitchFamily="34" charset="0"/>
              <a:buChar char="•"/>
            </a:pPr>
            <a:r>
              <a:rPr lang="en-US" dirty="0">
                <a:solidFill>
                  <a:schemeClr val="bg1">
                    <a:lumMod val="50000"/>
                    <a:lumOff val="50000"/>
                  </a:schemeClr>
                </a:solidFill>
                <a:latin typeface="+mj-lt"/>
              </a:rPr>
              <a:t>Overview of Amazon SageMaker </a:t>
            </a:r>
          </a:p>
          <a:p>
            <a:pPr marL="457200" indent="-457200">
              <a:lnSpc>
                <a:spcPct val="100000"/>
              </a:lnSpc>
              <a:buFont typeface="Arial" panose="020B0604020202020204" pitchFamily="34" charset="0"/>
              <a:buChar char="•"/>
            </a:pPr>
            <a:r>
              <a:rPr lang="en-US" dirty="0">
                <a:solidFill>
                  <a:schemeClr val="bg1">
                    <a:lumMod val="50000"/>
                    <a:lumOff val="50000"/>
                  </a:schemeClr>
                </a:solidFill>
                <a:latin typeface="+mj-lt"/>
              </a:rPr>
              <a:t>Amazon SageMaker DeepAR</a:t>
            </a:r>
          </a:p>
          <a:p>
            <a:pPr marL="860588" lvl="1" indent="-457200">
              <a:lnSpc>
                <a:spcPct val="100000"/>
              </a:lnSpc>
              <a:buFont typeface="Arial" panose="020B0604020202020204" pitchFamily="34" charset="0"/>
              <a:buChar char="•"/>
            </a:pPr>
            <a:r>
              <a:rPr lang="en-US" dirty="0">
                <a:solidFill>
                  <a:schemeClr val="bg1">
                    <a:lumMod val="50000"/>
                    <a:lumOff val="50000"/>
                  </a:schemeClr>
                </a:solidFill>
                <a:latin typeface="+mj-lt"/>
              </a:rPr>
              <a:t>LSTM-parameterized Likelihood</a:t>
            </a:r>
          </a:p>
          <a:p>
            <a:pPr marL="860588" lvl="1" indent="-457200">
              <a:lnSpc>
                <a:spcPct val="100000"/>
              </a:lnSpc>
              <a:buFont typeface="Arial" panose="020B0604020202020204" pitchFamily="34" charset="0"/>
              <a:buChar char="•"/>
            </a:pPr>
            <a:r>
              <a:rPr lang="en-US" dirty="0">
                <a:solidFill>
                  <a:schemeClr val="bg1">
                    <a:lumMod val="50000"/>
                    <a:lumOff val="50000"/>
                  </a:schemeClr>
                </a:solidFill>
                <a:latin typeface="+mj-lt"/>
              </a:rPr>
              <a:t>Monte Carlo Simulation</a:t>
            </a:r>
          </a:p>
          <a:p>
            <a:pPr marL="457200" indent="-457200">
              <a:lnSpc>
                <a:spcPct val="100000"/>
              </a:lnSpc>
              <a:buFont typeface="Arial" panose="020B0604020202020204" pitchFamily="34" charset="0"/>
              <a:buChar char="•"/>
            </a:pPr>
            <a:r>
              <a:rPr lang="en-US" dirty="0">
                <a:latin typeface="+mj-lt"/>
              </a:rPr>
              <a:t>Lab: DeepAR for Forecasting</a:t>
            </a:r>
          </a:p>
        </p:txBody>
      </p:sp>
    </p:spTree>
    <p:extLst>
      <p:ext uri="{BB962C8B-B14F-4D97-AF65-F5344CB8AC3E}">
        <p14:creationId xmlns:p14="http://schemas.microsoft.com/office/powerpoint/2010/main" val="49148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FA72-BB99-FC4D-B4C4-45079AA12D83}"/>
              </a:ext>
            </a:extLst>
          </p:cNvPr>
          <p:cNvSpPr>
            <a:spLocks noGrp="1"/>
          </p:cNvSpPr>
          <p:nvPr>
            <p:ph type="title"/>
          </p:nvPr>
        </p:nvSpPr>
        <p:spPr/>
        <p:txBody>
          <a:bodyPr/>
          <a:lstStyle/>
          <a:p>
            <a:r>
              <a:rPr lang="en-US" dirty="0">
                <a:latin typeface="+mj-lt"/>
              </a:rPr>
              <a:t>Lab 2: Forecasting with DeepAR</a:t>
            </a:r>
          </a:p>
        </p:txBody>
      </p:sp>
      <p:sp>
        <p:nvSpPr>
          <p:cNvPr id="9" name="TextBox 8">
            <a:extLst>
              <a:ext uri="{FF2B5EF4-FFF2-40B4-BE49-F238E27FC236}">
                <a16:creationId xmlns:a16="http://schemas.microsoft.com/office/drawing/2014/main" id="{91991907-2FD3-C445-8A3E-B12253C28BE5}"/>
              </a:ext>
            </a:extLst>
          </p:cNvPr>
          <p:cNvSpPr txBox="1"/>
          <p:nvPr/>
        </p:nvSpPr>
        <p:spPr>
          <a:xfrm>
            <a:off x="9629289" y="3185616"/>
            <a:ext cx="4515918" cy="1375761"/>
          </a:xfrm>
          <a:prstGeom prst="rect">
            <a:avLst/>
          </a:prstGeom>
          <a:noFill/>
        </p:spPr>
        <p:txBody>
          <a:bodyPr wrap="square" lIns="182880" tIns="146304" rIns="182880" bIns="146304" rtlCol="0">
            <a:spAutoFit/>
          </a:bodyPr>
          <a:lstStyle/>
          <a:p>
            <a:pPr>
              <a:lnSpc>
                <a:spcPct val="90000"/>
              </a:lnSpc>
              <a:spcAft>
                <a:spcPts val="1800"/>
              </a:spcAft>
            </a:pPr>
            <a:r>
              <a:rPr lang="en-US" sz="2600" dirty="0">
                <a:gradFill>
                  <a:gsLst>
                    <a:gs pos="2917">
                      <a:schemeClr val="tx1"/>
                    </a:gs>
                    <a:gs pos="30000">
                      <a:schemeClr val="tx1"/>
                    </a:gs>
                  </a:gsLst>
                  <a:lin ang="5400000" scaled="0"/>
                </a:gradFill>
                <a:latin typeface="+mj-lt"/>
              </a:rPr>
              <a:t>You will be using the DeepAR algorithm to forecast twitter volume</a:t>
            </a:r>
          </a:p>
        </p:txBody>
      </p:sp>
      <p:grpSp>
        <p:nvGrpSpPr>
          <p:cNvPr id="26" name="Group 25">
            <a:extLst>
              <a:ext uri="{FF2B5EF4-FFF2-40B4-BE49-F238E27FC236}">
                <a16:creationId xmlns:a16="http://schemas.microsoft.com/office/drawing/2014/main" id="{E4D5AD99-76E0-4B4F-A01A-4463F9AF66F1}"/>
              </a:ext>
            </a:extLst>
          </p:cNvPr>
          <p:cNvGrpSpPr/>
          <p:nvPr/>
        </p:nvGrpSpPr>
        <p:grpSpPr>
          <a:xfrm>
            <a:off x="386883" y="1373460"/>
            <a:ext cx="4025406" cy="498734"/>
            <a:chOff x="1221152" y="2253421"/>
            <a:chExt cx="4025406" cy="498734"/>
          </a:xfrm>
        </p:grpSpPr>
        <p:sp>
          <p:nvSpPr>
            <p:cNvPr id="27" name="Rectangle 26">
              <a:extLst>
                <a:ext uri="{FF2B5EF4-FFF2-40B4-BE49-F238E27FC236}">
                  <a16:creationId xmlns:a16="http://schemas.microsoft.com/office/drawing/2014/main" id="{4BFE526E-84A7-EC4A-BFD0-CC7713F5CAB4}"/>
                </a:ext>
              </a:extLst>
            </p:cNvPr>
            <p:cNvSpPr/>
            <p:nvPr/>
          </p:nvSpPr>
          <p:spPr bwMode="auto">
            <a:xfrm>
              <a:off x="1221152" y="2253421"/>
              <a:ext cx="3770573" cy="4987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TextBox 27">
              <a:extLst>
                <a:ext uri="{FF2B5EF4-FFF2-40B4-BE49-F238E27FC236}">
                  <a16:creationId xmlns:a16="http://schemas.microsoft.com/office/drawing/2014/main" id="{4B9E8ED2-0747-3B4E-AC5F-B8B1377A3CA0}"/>
                </a:ext>
              </a:extLst>
            </p:cNvPr>
            <p:cNvSpPr txBox="1"/>
            <p:nvPr/>
          </p:nvSpPr>
          <p:spPr>
            <a:xfrm>
              <a:off x="1236144" y="2289040"/>
              <a:ext cx="4010414" cy="430887"/>
            </a:xfrm>
            <a:prstGeom prst="rect">
              <a:avLst/>
            </a:prstGeom>
            <a:noFill/>
          </p:spPr>
          <p:txBody>
            <a:bodyPr wrap="square" rtlCol="0">
              <a:spAutoFit/>
            </a:bodyPr>
            <a:lstStyle/>
            <a:p>
              <a:r>
                <a:rPr lang="en-US" sz="2200" dirty="0">
                  <a:latin typeface="+mj-lt"/>
                </a:rPr>
                <a:t>Multi-step Ahead Prediction</a:t>
              </a:r>
            </a:p>
          </p:txBody>
        </p:sp>
      </p:grpSp>
      <p:grpSp>
        <p:nvGrpSpPr>
          <p:cNvPr id="29" name="Group 28">
            <a:extLst>
              <a:ext uri="{FF2B5EF4-FFF2-40B4-BE49-F238E27FC236}">
                <a16:creationId xmlns:a16="http://schemas.microsoft.com/office/drawing/2014/main" id="{97556DEA-FED1-784E-B860-1CF30DEDF659}"/>
              </a:ext>
            </a:extLst>
          </p:cNvPr>
          <p:cNvGrpSpPr/>
          <p:nvPr/>
        </p:nvGrpSpPr>
        <p:grpSpPr>
          <a:xfrm>
            <a:off x="4279545" y="1377903"/>
            <a:ext cx="3648154" cy="498734"/>
            <a:chOff x="1221153" y="2253421"/>
            <a:chExt cx="3648154" cy="498734"/>
          </a:xfrm>
        </p:grpSpPr>
        <p:sp>
          <p:nvSpPr>
            <p:cNvPr id="30" name="Rectangle 29">
              <a:extLst>
                <a:ext uri="{FF2B5EF4-FFF2-40B4-BE49-F238E27FC236}">
                  <a16:creationId xmlns:a16="http://schemas.microsoft.com/office/drawing/2014/main" id="{BA6B1723-261E-7F40-9CED-FE7DAD3480E5}"/>
                </a:ext>
              </a:extLst>
            </p:cNvPr>
            <p:cNvSpPr/>
            <p:nvPr/>
          </p:nvSpPr>
          <p:spPr bwMode="auto">
            <a:xfrm>
              <a:off x="1221153" y="2253421"/>
              <a:ext cx="3648154" cy="49873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TextBox 30">
              <a:extLst>
                <a:ext uri="{FF2B5EF4-FFF2-40B4-BE49-F238E27FC236}">
                  <a16:creationId xmlns:a16="http://schemas.microsoft.com/office/drawing/2014/main" id="{6DC2379E-DB8F-9C4E-9CBF-294AC7E3E159}"/>
                </a:ext>
              </a:extLst>
            </p:cNvPr>
            <p:cNvSpPr txBox="1"/>
            <p:nvPr/>
          </p:nvSpPr>
          <p:spPr>
            <a:xfrm>
              <a:off x="1236144" y="2289040"/>
              <a:ext cx="3633162" cy="430887"/>
            </a:xfrm>
            <a:prstGeom prst="rect">
              <a:avLst/>
            </a:prstGeom>
            <a:noFill/>
          </p:spPr>
          <p:txBody>
            <a:bodyPr wrap="square" rtlCol="0">
              <a:spAutoFit/>
            </a:bodyPr>
            <a:lstStyle/>
            <a:p>
              <a:r>
                <a:rPr lang="en-US" sz="2200" dirty="0">
                  <a:latin typeface="+mj-lt"/>
                </a:rPr>
                <a:t>Autoregressive Forecasting</a:t>
              </a:r>
            </a:p>
          </p:txBody>
        </p:sp>
      </p:grpSp>
      <p:grpSp>
        <p:nvGrpSpPr>
          <p:cNvPr id="32" name="Group 31">
            <a:extLst>
              <a:ext uri="{FF2B5EF4-FFF2-40B4-BE49-F238E27FC236}">
                <a16:creationId xmlns:a16="http://schemas.microsoft.com/office/drawing/2014/main" id="{E089683C-57CF-5D45-BC8D-C514750F1E26}"/>
              </a:ext>
            </a:extLst>
          </p:cNvPr>
          <p:cNvGrpSpPr/>
          <p:nvPr/>
        </p:nvGrpSpPr>
        <p:grpSpPr>
          <a:xfrm>
            <a:off x="8049788" y="1373460"/>
            <a:ext cx="3481252" cy="498734"/>
            <a:chOff x="1221153" y="2253421"/>
            <a:chExt cx="3481252" cy="498734"/>
          </a:xfrm>
        </p:grpSpPr>
        <p:sp>
          <p:nvSpPr>
            <p:cNvPr id="33" name="Rectangle 32">
              <a:extLst>
                <a:ext uri="{FF2B5EF4-FFF2-40B4-BE49-F238E27FC236}">
                  <a16:creationId xmlns:a16="http://schemas.microsoft.com/office/drawing/2014/main" id="{E3072B0B-AC33-7941-895A-8ADE2FEBD993}"/>
                </a:ext>
              </a:extLst>
            </p:cNvPr>
            <p:cNvSpPr/>
            <p:nvPr/>
          </p:nvSpPr>
          <p:spPr bwMode="auto">
            <a:xfrm>
              <a:off x="1221153" y="2253421"/>
              <a:ext cx="3281526" cy="49873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4" name="TextBox 33">
              <a:extLst>
                <a:ext uri="{FF2B5EF4-FFF2-40B4-BE49-F238E27FC236}">
                  <a16:creationId xmlns:a16="http://schemas.microsoft.com/office/drawing/2014/main" id="{D5D75C73-DF2C-7F4C-AF4E-F7B842507B6F}"/>
                </a:ext>
              </a:extLst>
            </p:cNvPr>
            <p:cNvSpPr txBox="1"/>
            <p:nvPr/>
          </p:nvSpPr>
          <p:spPr>
            <a:xfrm>
              <a:off x="1236144" y="2289040"/>
              <a:ext cx="3466261" cy="430887"/>
            </a:xfrm>
            <a:prstGeom prst="rect">
              <a:avLst/>
            </a:prstGeom>
            <a:noFill/>
          </p:spPr>
          <p:txBody>
            <a:bodyPr wrap="square" rtlCol="0">
              <a:spAutoFit/>
            </a:bodyPr>
            <a:lstStyle/>
            <a:p>
              <a:r>
                <a:rPr lang="en-US" sz="2200" dirty="0">
                  <a:latin typeface="+mj-lt"/>
                </a:rPr>
                <a:t>Probabilistic Forecasting</a:t>
              </a:r>
            </a:p>
          </p:txBody>
        </p:sp>
      </p:grpSp>
      <p:grpSp>
        <p:nvGrpSpPr>
          <p:cNvPr id="35" name="Group 34">
            <a:extLst>
              <a:ext uri="{FF2B5EF4-FFF2-40B4-BE49-F238E27FC236}">
                <a16:creationId xmlns:a16="http://schemas.microsoft.com/office/drawing/2014/main" id="{30FBA108-2EEF-EC4A-9FAA-9D6CEEBEEA77}"/>
              </a:ext>
            </a:extLst>
          </p:cNvPr>
          <p:cNvGrpSpPr/>
          <p:nvPr/>
        </p:nvGrpSpPr>
        <p:grpSpPr>
          <a:xfrm>
            <a:off x="11453403" y="1373460"/>
            <a:ext cx="3571193" cy="498734"/>
            <a:chOff x="1221152" y="2253421"/>
            <a:chExt cx="3571193" cy="498734"/>
          </a:xfrm>
        </p:grpSpPr>
        <p:sp>
          <p:nvSpPr>
            <p:cNvPr id="36" name="Rectangle 35">
              <a:extLst>
                <a:ext uri="{FF2B5EF4-FFF2-40B4-BE49-F238E27FC236}">
                  <a16:creationId xmlns:a16="http://schemas.microsoft.com/office/drawing/2014/main" id="{01CD0B4D-50CD-F447-AEAC-84A7FADC1E66}"/>
                </a:ext>
              </a:extLst>
            </p:cNvPr>
            <p:cNvSpPr/>
            <p:nvPr/>
          </p:nvSpPr>
          <p:spPr bwMode="auto">
            <a:xfrm>
              <a:off x="1221153" y="2253421"/>
              <a:ext cx="2782619" cy="49873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TextBox 36">
              <a:extLst>
                <a:ext uri="{FF2B5EF4-FFF2-40B4-BE49-F238E27FC236}">
                  <a16:creationId xmlns:a16="http://schemas.microsoft.com/office/drawing/2014/main" id="{8A100B34-9122-E74C-BE73-1BF2D2632E23}"/>
                </a:ext>
              </a:extLst>
            </p:cNvPr>
            <p:cNvSpPr txBox="1"/>
            <p:nvPr/>
          </p:nvSpPr>
          <p:spPr>
            <a:xfrm>
              <a:off x="1221152" y="2288452"/>
              <a:ext cx="3571193" cy="430887"/>
            </a:xfrm>
            <a:prstGeom prst="rect">
              <a:avLst/>
            </a:prstGeom>
            <a:noFill/>
          </p:spPr>
          <p:txBody>
            <a:bodyPr wrap="square" rtlCol="0">
              <a:spAutoFit/>
            </a:bodyPr>
            <a:lstStyle/>
            <a:p>
              <a:r>
                <a:rPr lang="en-US" sz="2200" dirty="0">
                  <a:latin typeface="+mj-lt"/>
                </a:rPr>
                <a:t>Multiple Time Series</a:t>
              </a:r>
            </a:p>
          </p:txBody>
        </p:sp>
      </p:grpSp>
      <p:pic>
        <p:nvPicPr>
          <p:cNvPr id="20" name="Picture 19">
            <a:extLst>
              <a:ext uri="{FF2B5EF4-FFF2-40B4-BE49-F238E27FC236}">
                <a16:creationId xmlns:a16="http://schemas.microsoft.com/office/drawing/2014/main" id="{B84493F5-8EF1-F649-8A01-8C7A1A110D25}"/>
              </a:ext>
            </a:extLst>
          </p:cNvPr>
          <p:cNvPicPr>
            <a:picLocks noChangeAspect="1"/>
          </p:cNvPicPr>
          <p:nvPr/>
        </p:nvPicPr>
        <p:blipFill rotWithShape="1">
          <a:blip r:embed="rId3">
            <a:lum bright="70000" contrast="-70000"/>
          </a:blip>
          <a:srcRect b="30291"/>
          <a:stretch/>
        </p:blipFill>
        <p:spPr>
          <a:xfrm>
            <a:off x="0" y="347413"/>
            <a:ext cx="10313792" cy="7189592"/>
          </a:xfrm>
          <a:prstGeom prst="rect">
            <a:avLst/>
          </a:prstGeom>
        </p:spPr>
      </p:pic>
      <p:cxnSp>
        <p:nvCxnSpPr>
          <p:cNvPr id="21" name="Straight Connector 20">
            <a:extLst>
              <a:ext uri="{FF2B5EF4-FFF2-40B4-BE49-F238E27FC236}">
                <a16:creationId xmlns:a16="http://schemas.microsoft.com/office/drawing/2014/main" id="{75DE6FE6-35DD-EF4B-8209-060A18D220CE}"/>
              </a:ext>
            </a:extLst>
          </p:cNvPr>
          <p:cNvCxnSpPr>
            <a:cxnSpLocks/>
          </p:cNvCxnSpPr>
          <p:nvPr/>
        </p:nvCxnSpPr>
        <p:spPr>
          <a:xfrm>
            <a:off x="6787896" y="5281574"/>
            <a:ext cx="26096" cy="1458419"/>
          </a:xfrm>
          <a:prstGeom prst="line">
            <a:avLst/>
          </a:prstGeom>
          <a:ln w="76200">
            <a:solidFill>
              <a:srgbClr val="B772FF"/>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845D394-6D9C-CC43-8460-D8B648F50862}"/>
              </a:ext>
            </a:extLst>
          </p:cNvPr>
          <p:cNvSpPr txBox="1"/>
          <p:nvPr/>
        </p:nvSpPr>
        <p:spPr>
          <a:xfrm>
            <a:off x="3523533" y="4385722"/>
            <a:ext cx="3153874" cy="1625060"/>
          </a:xfrm>
          <a:prstGeom prst="rect">
            <a:avLst/>
          </a:prstGeom>
          <a:noFill/>
        </p:spPr>
        <p:txBody>
          <a:bodyPr wrap="square" lIns="182880" tIns="146304" rIns="182880" bIns="146304" rtlCol="0">
            <a:spAutoFit/>
          </a:bodyPr>
          <a:lstStyle/>
          <a:p>
            <a:pPr algn="ctr">
              <a:lnSpc>
                <a:spcPct val="90000"/>
              </a:lnSpc>
              <a:spcAft>
                <a:spcPts val="1800"/>
              </a:spcAft>
            </a:pPr>
            <a:r>
              <a:rPr lang="en-US" sz="2400" b="1" dirty="0">
                <a:solidFill>
                  <a:schemeClr val="accent3">
                    <a:lumMod val="60000"/>
                    <a:lumOff val="40000"/>
                  </a:schemeClr>
                </a:solidFill>
                <a:latin typeface="+mj-lt"/>
              </a:rPr>
              <a:t>80% confidence</a:t>
            </a:r>
            <a:br>
              <a:rPr lang="en-US" sz="2400" b="1" dirty="0">
                <a:solidFill>
                  <a:schemeClr val="accent3">
                    <a:lumMod val="60000"/>
                    <a:lumOff val="40000"/>
                  </a:schemeClr>
                </a:solidFill>
                <a:latin typeface="+mj-lt"/>
              </a:rPr>
            </a:br>
            <a:r>
              <a:rPr lang="en-US" sz="2400" b="1" dirty="0">
                <a:solidFill>
                  <a:schemeClr val="accent3">
                    <a:lumMod val="60000"/>
                    <a:lumOff val="40000"/>
                  </a:schemeClr>
                </a:solidFill>
                <a:latin typeface="+mj-lt"/>
              </a:rPr>
              <a:t>in this data range about the </a:t>
            </a:r>
            <a:r>
              <a:rPr lang="en-US" sz="2400" b="1" dirty="0">
                <a:solidFill>
                  <a:schemeClr val="accent1">
                    <a:lumMod val="60000"/>
                    <a:lumOff val="40000"/>
                  </a:schemeClr>
                </a:solidFill>
                <a:latin typeface="+mj-lt"/>
              </a:rPr>
              <a:t>point forecast</a:t>
            </a:r>
          </a:p>
        </p:txBody>
      </p:sp>
      <p:cxnSp>
        <p:nvCxnSpPr>
          <p:cNvPr id="23" name="Straight Connector 22">
            <a:extLst>
              <a:ext uri="{FF2B5EF4-FFF2-40B4-BE49-F238E27FC236}">
                <a16:creationId xmlns:a16="http://schemas.microsoft.com/office/drawing/2014/main" id="{20D3D702-3210-9D40-A4B8-D28F7A3AC18C}"/>
              </a:ext>
            </a:extLst>
          </p:cNvPr>
          <p:cNvCxnSpPr>
            <a:cxnSpLocks/>
          </p:cNvCxnSpPr>
          <p:nvPr/>
        </p:nvCxnSpPr>
        <p:spPr>
          <a:xfrm flipH="1">
            <a:off x="3465335" y="5284066"/>
            <a:ext cx="26096" cy="1453433"/>
          </a:xfrm>
          <a:prstGeom prst="line">
            <a:avLst/>
          </a:prstGeom>
          <a:ln w="76200">
            <a:solidFill>
              <a:srgbClr val="B772FF"/>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769A0E7-6646-F942-9937-D39B7D1B7F44}"/>
              </a:ext>
            </a:extLst>
          </p:cNvPr>
          <p:cNvCxnSpPr>
            <a:cxnSpLocks/>
          </p:cNvCxnSpPr>
          <p:nvPr/>
        </p:nvCxnSpPr>
        <p:spPr>
          <a:xfrm flipV="1">
            <a:off x="3704682" y="6331025"/>
            <a:ext cx="2857193" cy="1"/>
          </a:xfrm>
          <a:prstGeom prst="straightConnector1">
            <a:avLst/>
          </a:prstGeom>
          <a:ln>
            <a:solidFill>
              <a:srgbClr val="B772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84217CEC-FB8C-4942-BA5A-835501F7D4AD}"/>
              </a:ext>
            </a:extLst>
          </p:cNvPr>
          <p:cNvSpPr/>
          <p:nvPr/>
        </p:nvSpPr>
        <p:spPr bwMode="auto">
          <a:xfrm>
            <a:off x="4736969" y="6477111"/>
            <a:ext cx="727000" cy="7270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1899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82D2-1AE0-9440-9878-27E5514D0BE7}"/>
              </a:ext>
            </a:extLst>
          </p:cNvPr>
          <p:cNvSpPr>
            <a:spLocks noGrp="1"/>
          </p:cNvSpPr>
          <p:nvPr>
            <p:ph type="title"/>
          </p:nvPr>
        </p:nvSpPr>
        <p:spPr/>
        <p:txBody>
          <a:bodyPr/>
          <a:lstStyle/>
          <a:p>
            <a:r>
              <a:rPr lang="en-US" dirty="0">
                <a:latin typeface="+mj-lt"/>
              </a:rPr>
              <a:t>The Seminal Work on DeepAR</a:t>
            </a:r>
          </a:p>
        </p:txBody>
      </p:sp>
      <p:sp>
        <p:nvSpPr>
          <p:cNvPr id="4" name="TextBox 3">
            <a:extLst>
              <a:ext uri="{FF2B5EF4-FFF2-40B4-BE49-F238E27FC236}">
                <a16:creationId xmlns:a16="http://schemas.microsoft.com/office/drawing/2014/main" id="{1F971A50-7D6B-404E-9121-7C5E3B5E28F9}"/>
              </a:ext>
            </a:extLst>
          </p:cNvPr>
          <p:cNvSpPr txBox="1"/>
          <p:nvPr/>
        </p:nvSpPr>
        <p:spPr>
          <a:xfrm>
            <a:off x="859536" y="2212848"/>
            <a:ext cx="3317255" cy="738664"/>
          </a:xfrm>
          <a:prstGeom prst="rect">
            <a:avLst/>
          </a:prstGeom>
          <a:noFill/>
        </p:spPr>
        <p:txBody>
          <a:bodyPr wrap="none" lIns="182880" tIns="146304" rIns="182880" bIns="146304" rtlCol="0">
            <a:spAutoFit/>
          </a:bodyPr>
          <a:lstStyle/>
          <a:p>
            <a:pPr>
              <a:lnSpc>
                <a:spcPct val="90000"/>
              </a:lnSpc>
              <a:spcAft>
                <a:spcPts val="1800"/>
              </a:spcAft>
            </a:pPr>
            <a:r>
              <a:rPr lang="en-US" sz="3200" b="1" dirty="0">
                <a:gradFill>
                  <a:gsLst>
                    <a:gs pos="2917">
                      <a:schemeClr val="tx1"/>
                    </a:gs>
                    <a:gs pos="30000">
                      <a:schemeClr val="tx1"/>
                    </a:gs>
                  </a:gsLst>
                  <a:lin ang="5400000" scaled="0"/>
                </a:gradFill>
              </a:rPr>
              <a:t>Research Paper</a:t>
            </a:r>
          </a:p>
        </p:txBody>
      </p:sp>
      <p:sp>
        <p:nvSpPr>
          <p:cNvPr id="5" name="TextBox 4">
            <a:extLst>
              <a:ext uri="{FF2B5EF4-FFF2-40B4-BE49-F238E27FC236}">
                <a16:creationId xmlns:a16="http://schemas.microsoft.com/office/drawing/2014/main" id="{2378B0A8-1CCA-3D44-8973-195D9F154639}"/>
              </a:ext>
            </a:extLst>
          </p:cNvPr>
          <p:cNvSpPr txBox="1"/>
          <p:nvPr/>
        </p:nvSpPr>
        <p:spPr>
          <a:xfrm>
            <a:off x="859536" y="4102608"/>
            <a:ext cx="1895391" cy="738664"/>
          </a:xfrm>
          <a:prstGeom prst="rect">
            <a:avLst/>
          </a:prstGeom>
          <a:noFill/>
        </p:spPr>
        <p:txBody>
          <a:bodyPr wrap="none" lIns="182880" tIns="146304" rIns="182880" bIns="146304" rtlCol="0">
            <a:spAutoFit/>
          </a:bodyPr>
          <a:lstStyle/>
          <a:p>
            <a:pPr>
              <a:lnSpc>
                <a:spcPct val="90000"/>
              </a:lnSpc>
              <a:spcAft>
                <a:spcPts val="1800"/>
              </a:spcAft>
            </a:pPr>
            <a:r>
              <a:rPr lang="en-US" sz="3200" b="1" dirty="0">
                <a:gradFill>
                  <a:gsLst>
                    <a:gs pos="2917">
                      <a:schemeClr val="tx1"/>
                    </a:gs>
                    <a:gs pos="30000">
                      <a:schemeClr val="tx1"/>
                    </a:gs>
                  </a:gsLst>
                  <a:lin ang="5400000" scaled="0"/>
                </a:gradFill>
              </a:rPr>
              <a:t>Authors</a:t>
            </a:r>
          </a:p>
        </p:txBody>
      </p:sp>
      <p:sp>
        <p:nvSpPr>
          <p:cNvPr id="6" name="TextBox 5">
            <a:extLst>
              <a:ext uri="{FF2B5EF4-FFF2-40B4-BE49-F238E27FC236}">
                <a16:creationId xmlns:a16="http://schemas.microsoft.com/office/drawing/2014/main" id="{B7AF747F-E686-F74A-B5D3-57077FC34FE9}"/>
              </a:ext>
            </a:extLst>
          </p:cNvPr>
          <p:cNvSpPr txBox="1"/>
          <p:nvPr/>
        </p:nvSpPr>
        <p:spPr>
          <a:xfrm>
            <a:off x="4176791" y="2212848"/>
            <a:ext cx="9663543" cy="1181862"/>
          </a:xfrm>
          <a:prstGeom prst="rect">
            <a:avLst/>
          </a:prstGeom>
          <a:noFill/>
        </p:spPr>
        <p:txBody>
          <a:bodyPr wrap="none" lIns="182880" tIns="146304" rIns="182880" bIns="146304" rtlCol="0">
            <a:spAutoFit/>
          </a:bodyPr>
          <a:lstStyle/>
          <a:p>
            <a:pPr>
              <a:lnSpc>
                <a:spcPct val="90000"/>
              </a:lnSpc>
              <a:spcAft>
                <a:spcPts val="1800"/>
              </a:spcAft>
            </a:pPr>
            <a:r>
              <a:rPr lang="en-US" sz="3200" i="1" dirty="0">
                <a:gradFill>
                  <a:gsLst>
                    <a:gs pos="2917">
                      <a:schemeClr val="tx1"/>
                    </a:gs>
                    <a:gs pos="30000">
                      <a:schemeClr val="tx1"/>
                    </a:gs>
                  </a:gsLst>
                  <a:lin ang="5400000" scaled="0"/>
                </a:gradFill>
                <a:latin typeface="+mj-lt"/>
              </a:rPr>
              <a:t>DeepAR: Probabilistic Forecasting with Autoregressive</a:t>
            </a:r>
            <a:br>
              <a:rPr lang="en-US" sz="3200" i="1" dirty="0">
                <a:gradFill>
                  <a:gsLst>
                    <a:gs pos="2917">
                      <a:schemeClr val="tx1"/>
                    </a:gs>
                    <a:gs pos="30000">
                      <a:schemeClr val="tx1"/>
                    </a:gs>
                  </a:gsLst>
                  <a:lin ang="5400000" scaled="0"/>
                </a:gradFill>
                <a:latin typeface="+mj-lt"/>
              </a:rPr>
            </a:br>
            <a:r>
              <a:rPr lang="en-US" sz="3200" i="1" dirty="0">
                <a:gradFill>
                  <a:gsLst>
                    <a:gs pos="2917">
                      <a:schemeClr val="tx1"/>
                    </a:gs>
                    <a:gs pos="30000">
                      <a:schemeClr val="tx1"/>
                    </a:gs>
                  </a:gsLst>
                  <a:lin ang="5400000" scaled="0"/>
                </a:gradFill>
                <a:latin typeface="+mj-lt"/>
              </a:rPr>
              <a:t>Recurrent Networks</a:t>
            </a:r>
          </a:p>
        </p:txBody>
      </p:sp>
      <p:sp>
        <p:nvSpPr>
          <p:cNvPr id="7" name="TextBox 6">
            <a:extLst>
              <a:ext uri="{FF2B5EF4-FFF2-40B4-BE49-F238E27FC236}">
                <a16:creationId xmlns:a16="http://schemas.microsoft.com/office/drawing/2014/main" id="{44386219-38BA-9D44-85AD-7E2A1EC363DC}"/>
              </a:ext>
            </a:extLst>
          </p:cNvPr>
          <p:cNvSpPr txBox="1"/>
          <p:nvPr/>
        </p:nvSpPr>
        <p:spPr>
          <a:xfrm>
            <a:off x="4176791" y="4102608"/>
            <a:ext cx="9336530"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Valentin Flunkert, David Salinas, and Jan Gasthaus</a:t>
            </a:r>
          </a:p>
        </p:txBody>
      </p:sp>
    </p:spTree>
    <p:extLst>
      <p:ext uri="{BB962C8B-B14F-4D97-AF65-F5344CB8AC3E}">
        <p14:creationId xmlns:p14="http://schemas.microsoft.com/office/powerpoint/2010/main" val="1122503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FA72-BB99-FC4D-B4C4-45079AA12D83}"/>
              </a:ext>
            </a:extLst>
          </p:cNvPr>
          <p:cNvSpPr>
            <a:spLocks noGrp="1"/>
          </p:cNvSpPr>
          <p:nvPr>
            <p:ph type="title"/>
          </p:nvPr>
        </p:nvSpPr>
        <p:spPr/>
        <p:txBody>
          <a:bodyPr/>
          <a:lstStyle/>
          <a:p>
            <a:r>
              <a:rPr lang="en-US" dirty="0">
                <a:latin typeface="+mj-lt"/>
              </a:rPr>
              <a:t>Introduction to Amazon SageMaker DeepAR</a:t>
            </a:r>
          </a:p>
        </p:txBody>
      </p:sp>
      <p:pic>
        <p:nvPicPr>
          <p:cNvPr id="5" name="Picture 4">
            <a:extLst>
              <a:ext uri="{FF2B5EF4-FFF2-40B4-BE49-F238E27FC236}">
                <a16:creationId xmlns:a16="http://schemas.microsoft.com/office/drawing/2014/main" id="{29519592-A0EC-984F-9DD2-DBDFBA8A7C6D}"/>
              </a:ext>
            </a:extLst>
          </p:cNvPr>
          <p:cNvPicPr>
            <a:picLocks noChangeAspect="1"/>
          </p:cNvPicPr>
          <p:nvPr/>
        </p:nvPicPr>
        <p:blipFill>
          <a:blip r:embed="rId3"/>
          <a:stretch>
            <a:fillRect/>
          </a:stretch>
        </p:blipFill>
        <p:spPr>
          <a:xfrm>
            <a:off x="1063257" y="2377978"/>
            <a:ext cx="3706064" cy="3466933"/>
          </a:xfrm>
          <a:prstGeom prst="rect">
            <a:avLst/>
          </a:prstGeom>
        </p:spPr>
      </p:pic>
      <p:sp>
        <p:nvSpPr>
          <p:cNvPr id="3" name="TextBox 2">
            <a:extLst>
              <a:ext uri="{FF2B5EF4-FFF2-40B4-BE49-F238E27FC236}">
                <a16:creationId xmlns:a16="http://schemas.microsoft.com/office/drawing/2014/main" id="{F5831020-7AD9-E741-B51D-75111F427C75}"/>
              </a:ext>
            </a:extLst>
          </p:cNvPr>
          <p:cNvSpPr txBox="1"/>
          <p:nvPr/>
        </p:nvSpPr>
        <p:spPr>
          <a:xfrm>
            <a:off x="4994546" y="2377978"/>
            <a:ext cx="8554265" cy="2299091"/>
          </a:xfrm>
          <a:prstGeom prst="rect">
            <a:avLst/>
          </a:prstGeom>
          <a:noFill/>
        </p:spPr>
        <p:txBody>
          <a:bodyPr wrap="none" lIns="182880" tIns="146304" rIns="182880" bIns="146304" rtlCol="0">
            <a:spAutoFit/>
          </a:bodyPr>
          <a:lstStyle/>
          <a:p>
            <a:pPr>
              <a:lnSpc>
                <a:spcPct val="90000"/>
              </a:lnSpc>
              <a:spcAft>
                <a:spcPts val="1800"/>
              </a:spcAft>
            </a:pPr>
            <a:r>
              <a:rPr lang="en-US" sz="3200" dirty="0">
                <a:latin typeface="+mj-lt"/>
              </a:rPr>
              <a:t>Supervised learning algorithm based on </a:t>
            </a:r>
            <a:br>
              <a:rPr lang="en-US" sz="3200" dirty="0">
                <a:latin typeface="+mj-lt"/>
              </a:rPr>
            </a:br>
            <a:r>
              <a:rPr lang="en-US" sz="3200" dirty="0">
                <a:latin typeface="+mj-lt"/>
              </a:rPr>
              <a:t>autoregressive RNNs that can produce both </a:t>
            </a:r>
            <a:br>
              <a:rPr lang="en-US" sz="3200" dirty="0">
                <a:latin typeface="+mj-lt"/>
              </a:rPr>
            </a:br>
            <a:r>
              <a:rPr lang="en-US" sz="3200" dirty="0">
                <a:latin typeface="+mj-lt"/>
              </a:rPr>
              <a:t>point and probabilistic forecasts</a:t>
            </a:r>
          </a:p>
          <a:p>
            <a:pPr>
              <a:lnSpc>
                <a:spcPct val="90000"/>
              </a:lnSpc>
              <a:spcAft>
                <a:spcPts val="1800"/>
              </a:spcAft>
            </a:pPr>
            <a:endParaRPr lang="en-US" sz="3200" dirty="0">
              <a:gradFill>
                <a:gsLst>
                  <a:gs pos="2917">
                    <a:schemeClr val="tx1"/>
                  </a:gs>
                  <a:gs pos="30000">
                    <a:schemeClr val="tx1"/>
                  </a:gs>
                </a:gsLst>
                <a:lin ang="5400000" scaled="0"/>
              </a:gradFill>
              <a:latin typeface="+mj-lt"/>
            </a:endParaRPr>
          </a:p>
        </p:txBody>
      </p:sp>
      <p:sp>
        <p:nvSpPr>
          <p:cNvPr id="6" name="TextBox 5">
            <a:extLst>
              <a:ext uri="{FF2B5EF4-FFF2-40B4-BE49-F238E27FC236}">
                <a16:creationId xmlns:a16="http://schemas.microsoft.com/office/drawing/2014/main" id="{1EBE647F-0946-5142-9A21-C8896E1D5A3E}"/>
              </a:ext>
            </a:extLst>
          </p:cNvPr>
          <p:cNvSpPr txBox="1"/>
          <p:nvPr/>
        </p:nvSpPr>
        <p:spPr>
          <a:xfrm>
            <a:off x="4994546" y="4677069"/>
            <a:ext cx="7835629" cy="1181862"/>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Consists of </a:t>
            </a:r>
            <a:r>
              <a:rPr lang="en-US" sz="3200" b="1" dirty="0">
                <a:solidFill>
                  <a:schemeClr val="accent3">
                    <a:lumMod val="60000"/>
                    <a:lumOff val="40000"/>
                  </a:schemeClr>
                </a:solidFill>
                <a:latin typeface="+mj-lt"/>
              </a:rPr>
              <a:t>LSTM Networks </a:t>
            </a:r>
            <a:br>
              <a:rPr lang="en-US" sz="3200" b="1" dirty="0">
                <a:solidFill>
                  <a:schemeClr val="accent3">
                    <a:lumMod val="60000"/>
                    <a:lumOff val="40000"/>
                  </a:schemeClr>
                </a:solidFill>
                <a:latin typeface="+mj-lt"/>
              </a:rPr>
            </a:br>
            <a:r>
              <a:rPr lang="en-US" sz="3200" b="1" dirty="0">
                <a:solidFill>
                  <a:schemeClr val="accent3">
                    <a:lumMod val="60000"/>
                    <a:lumOff val="40000"/>
                  </a:schemeClr>
                </a:solidFill>
                <a:latin typeface="+mj-lt"/>
              </a:rPr>
              <a:t>            </a:t>
            </a:r>
            <a:r>
              <a:rPr lang="en-US" sz="3200" dirty="0">
                <a:gradFill>
                  <a:gsLst>
                    <a:gs pos="2917">
                      <a:schemeClr val="tx1"/>
                    </a:gs>
                    <a:gs pos="30000">
                      <a:schemeClr val="tx1"/>
                    </a:gs>
                  </a:gsLst>
                  <a:lin ang="5400000" scaled="0"/>
                </a:gradFill>
                <a:latin typeface="+mj-lt"/>
              </a:rPr>
              <a:t>and </a:t>
            </a:r>
            <a:r>
              <a:rPr lang="en-US" sz="3200" b="1" dirty="0">
                <a:solidFill>
                  <a:schemeClr val="accent3">
                    <a:lumMod val="60000"/>
                    <a:lumOff val="40000"/>
                  </a:schemeClr>
                </a:solidFill>
                <a:latin typeface="+mj-lt"/>
              </a:rPr>
              <a:t>Monte Carlo Simulation</a:t>
            </a:r>
          </a:p>
        </p:txBody>
      </p:sp>
    </p:spTree>
    <p:extLst>
      <p:ext uri="{BB962C8B-B14F-4D97-AF65-F5344CB8AC3E}">
        <p14:creationId xmlns:p14="http://schemas.microsoft.com/office/powerpoint/2010/main" val="723717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FA72-BB99-FC4D-B4C4-45079AA12D83}"/>
              </a:ext>
            </a:extLst>
          </p:cNvPr>
          <p:cNvSpPr>
            <a:spLocks noGrp="1"/>
          </p:cNvSpPr>
          <p:nvPr>
            <p:ph type="title"/>
          </p:nvPr>
        </p:nvSpPr>
        <p:spPr/>
        <p:txBody>
          <a:bodyPr/>
          <a:lstStyle/>
          <a:p>
            <a:r>
              <a:rPr lang="en-US" dirty="0">
                <a:latin typeface="+mj-lt"/>
              </a:rPr>
              <a:t>DeepAR: Feature Engineering, Missing Value Support</a:t>
            </a:r>
          </a:p>
        </p:txBody>
      </p:sp>
      <p:sp>
        <p:nvSpPr>
          <p:cNvPr id="6" name="Freeform 5">
            <a:extLst>
              <a:ext uri="{FF2B5EF4-FFF2-40B4-BE49-F238E27FC236}">
                <a16:creationId xmlns:a16="http://schemas.microsoft.com/office/drawing/2014/main" id="{E5588F8B-442C-E74F-97BA-CAE5A4DFE84E}"/>
              </a:ext>
            </a:extLst>
          </p:cNvPr>
          <p:cNvSpPr/>
          <p:nvPr/>
        </p:nvSpPr>
        <p:spPr bwMode="auto">
          <a:xfrm>
            <a:off x="685800" y="3696606"/>
            <a:ext cx="12674600" cy="2286618"/>
          </a:xfrm>
          <a:custGeom>
            <a:avLst/>
            <a:gdLst>
              <a:gd name="connsiteX0" fmla="*/ 0 w 12674600"/>
              <a:gd name="connsiteY0" fmla="*/ 1637394 h 2286618"/>
              <a:gd name="connsiteX1" fmla="*/ 101600 w 12674600"/>
              <a:gd name="connsiteY1" fmla="*/ 1764394 h 2286618"/>
              <a:gd name="connsiteX2" fmla="*/ 330200 w 12674600"/>
              <a:gd name="connsiteY2" fmla="*/ 2018394 h 2286618"/>
              <a:gd name="connsiteX3" fmla="*/ 457200 w 12674600"/>
              <a:gd name="connsiteY3" fmla="*/ 1840594 h 2286618"/>
              <a:gd name="connsiteX4" fmla="*/ 584200 w 12674600"/>
              <a:gd name="connsiteY4" fmla="*/ 1840594 h 2286618"/>
              <a:gd name="connsiteX5" fmla="*/ 762000 w 12674600"/>
              <a:gd name="connsiteY5" fmla="*/ 1662794 h 2286618"/>
              <a:gd name="connsiteX6" fmla="*/ 762000 w 12674600"/>
              <a:gd name="connsiteY6" fmla="*/ 1662794 h 2286618"/>
              <a:gd name="connsiteX7" fmla="*/ 990600 w 12674600"/>
              <a:gd name="connsiteY7" fmla="*/ 2170794 h 2286618"/>
              <a:gd name="connsiteX8" fmla="*/ 1092200 w 12674600"/>
              <a:gd name="connsiteY8" fmla="*/ 2170794 h 2286618"/>
              <a:gd name="connsiteX9" fmla="*/ 1524000 w 12674600"/>
              <a:gd name="connsiteY9" fmla="*/ 1510394 h 2286618"/>
              <a:gd name="connsiteX10" fmla="*/ 1600200 w 12674600"/>
              <a:gd name="connsiteY10" fmla="*/ 1611994 h 2286618"/>
              <a:gd name="connsiteX11" fmla="*/ 1727200 w 12674600"/>
              <a:gd name="connsiteY11" fmla="*/ 1586594 h 2286618"/>
              <a:gd name="connsiteX12" fmla="*/ 1930400 w 12674600"/>
              <a:gd name="connsiteY12" fmla="*/ 1586594 h 2286618"/>
              <a:gd name="connsiteX13" fmla="*/ 1905000 w 12674600"/>
              <a:gd name="connsiteY13" fmla="*/ 1256394 h 2286618"/>
              <a:gd name="connsiteX14" fmla="*/ 2133600 w 12674600"/>
              <a:gd name="connsiteY14" fmla="*/ 1180194 h 2286618"/>
              <a:gd name="connsiteX15" fmla="*/ 2336800 w 12674600"/>
              <a:gd name="connsiteY15" fmla="*/ 976994 h 2286618"/>
              <a:gd name="connsiteX16" fmla="*/ 2336800 w 12674600"/>
              <a:gd name="connsiteY16" fmla="*/ 976994 h 2286618"/>
              <a:gd name="connsiteX17" fmla="*/ 2540000 w 12674600"/>
              <a:gd name="connsiteY17" fmla="*/ 1510394 h 2286618"/>
              <a:gd name="connsiteX18" fmla="*/ 2870200 w 12674600"/>
              <a:gd name="connsiteY18" fmla="*/ 1713594 h 2286618"/>
              <a:gd name="connsiteX19" fmla="*/ 2895600 w 12674600"/>
              <a:gd name="connsiteY19" fmla="*/ 1891394 h 2286618"/>
              <a:gd name="connsiteX20" fmla="*/ 3175000 w 12674600"/>
              <a:gd name="connsiteY20" fmla="*/ 1967594 h 2286618"/>
              <a:gd name="connsiteX21" fmla="*/ 3175000 w 12674600"/>
              <a:gd name="connsiteY21" fmla="*/ 1967594 h 2286618"/>
              <a:gd name="connsiteX22" fmla="*/ 3530600 w 12674600"/>
              <a:gd name="connsiteY22" fmla="*/ 1967594 h 2286618"/>
              <a:gd name="connsiteX23" fmla="*/ 3708400 w 12674600"/>
              <a:gd name="connsiteY23" fmla="*/ 1510394 h 2286618"/>
              <a:gd name="connsiteX24" fmla="*/ 3860800 w 12674600"/>
              <a:gd name="connsiteY24" fmla="*/ 2145394 h 2286618"/>
              <a:gd name="connsiteX25" fmla="*/ 3911600 w 12674600"/>
              <a:gd name="connsiteY25" fmla="*/ 2145394 h 2286618"/>
              <a:gd name="connsiteX26" fmla="*/ 4343400 w 12674600"/>
              <a:gd name="connsiteY26" fmla="*/ 2170794 h 2286618"/>
              <a:gd name="connsiteX27" fmla="*/ 4419600 w 12674600"/>
              <a:gd name="connsiteY27" fmla="*/ 1916794 h 2286618"/>
              <a:gd name="connsiteX28" fmla="*/ 4648200 w 12674600"/>
              <a:gd name="connsiteY28" fmla="*/ 1738994 h 2286618"/>
              <a:gd name="connsiteX29" fmla="*/ 4699000 w 12674600"/>
              <a:gd name="connsiteY29" fmla="*/ 1535794 h 2286618"/>
              <a:gd name="connsiteX30" fmla="*/ 4699000 w 12674600"/>
              <a:gd name="connsiteY30" fmla="*/ 1535794 h 2286618"/>
              <a:gd name="connsiteX31" fmla="*/ 4775200 w 12674600"/>
              <a:gd name="connsiteY31" fmla="*/ 2119994 h 2286618"/>
              <a:gd name="connsiteX32" fmla="*/ 4775200 w 12674600"/>
              <a:gd name="connsiteY32" fmla="*/ 2119994 h 2286618"/>
              <a:gd name="connsiteX33" fmla="*/ 4927600 w 12674600"/>
              <a:gd name="connsiteY33" fmla="*/ 1840594 h 2286618"/>
              <a:gd name="connsiteX34" fmla="*/ 5003800 w 12674600"/>
              <a:gd name="connsiteY34" fmla="*/ 1992994 h 2286618"/>
              <a:gd name="connsiteX35" fmla="*/ 5207000 w 12674600"/>
              <a:gd name="connsiteY35" fmla="*/ 1103994 h 2286618"/>
              <a:gd name="connsiteX36" fmla="*/ 5283200 w 12674600"/>
              <a:gd name="connsiteY36" fmla="*/ 1332594 h 2286618"/>
              <a:gd name="connsiteX37" fmla="*/ 5486400 w 12674600"/>
              <a:gd name="connsiteY37" fmla="*/ 849994 h 2286618"/>
              <a:gd name="connsiteX38" fmla="*/ 5511800 w 12674600"/>
              <a:gd name="connsiteY38" fmla="*/ 1484994 h 2286618"/>
              <a:gd name="connsiteX39" fmla="*/ 5994400 w 12674600"/>
              <a:gd name="connsiteY39" fmla="*/ 1586594 h 2286618"/>
              <a:gd name="connsiteX40" fmla="*/ 6553200 w 12674600"/>
              <a:gd name="connsiteY40" fmla="*/ 1637394 h 2286618"/>
              <a:gd name="connsiteX41" fmla="*/ 6629400 w 12674600"/>
              <a:gd name="connsiteY41" fmla="*/ 1992994 h 2286618"/>
              <a:gd name="connsiteX42" fmla="*/ 6705600 w 12674600"/>
              <a:gd name="connsiteY42" fmla="*/ 2272394 h 2286618"/>
              <a:gd name="connsiteX43" fmla="*/ 6832600 w 12674600"/>
              <a:gd name="connsiteY43" fmla="*/ 1535794 h 2286618"/>
              <a:gd name="connsiteX44" fmla="*/ 7086600 w 12674600"/>
              <a:gd name="connsiteY44" fmla="*/ 1383394 h 2286618"/>
              <a:gd name="connsiteX45" fmla="*/ 7264400 w 12674600"/>
              <a:gd name="connsiteY45" fmla="*/ 1129394 h 2286618"/>
              <a:gd name="connsiteX46" fmla="*/ 7289800 w 12674600"/>
              <a:gd name="connsiteY46" fmla="*/ 1332594 h 2286618"/>
              <a:gd name="connsiteX47" fmla="*/ 7391400 w 12674600"/>
              <a:gd name="connsiteY47" fmla="*/ 1662794 h 2286618"/>
              <a:gd name="connsiteX48" fmla="*/ 7518400 w 12674600"/>
              <a:gd name="connsiteY48" fmla="*/ 1916794 h 2286618"/>
              <a:gd name="connsiteX49" fmla="*/ 7696200 w 12674600"/>
              <a:gd name="connsiteY49" fmla="*/ 2272394 h 2286618"/>
              <a:gd name="connsiteX50" fmla="*/ 7797800 w 12674600"/>
              <a:gd name="connsiteY50" fmla="*/ 1992994 h 2286618"/>
              <a:gd name="connsiteX51" fmla="*/ 7950200 w 12674600"/>
              <a:gd name="connsiteY51" fmla="*/ 1662794 h 2286618"/>
              <a:gd name="connsiteX52" fmla="*/ 7975600 w 12674600"/>
              <a:gd name="connsiteY52" fmla="*/ 1764394 h 2286618"/>
              <a:gd name="connsiteX53" fmla="*/ 8509000 w 12674600"/>
              <a:gd name="connsiteY53" fmla="*/ 1764394 h 2286618"/>
              <a:gd name="connsiteX54" fmla="*/ 8610600 w 12674600"/>
              <a:gd name="connsiteY54" fmla="*/ 1611994 h 2286618"/>
              <a:gd name="connsiteX55" fmla="*/ 8763000 w 12674600"/>
              <a:gd name="connsiteY55" fmla="*/ 1332594 h 2286618"/>
              <a:gd name="connsiteX56" fmla="*/ 8813800 w 12674600"/>
              <a:gd name="connsiteY56" fmla="*/ 1713594 h 2286618"/>
              <a:gd name="connsiteX57" fmla="*/ 8991600 w 12674600"/>
              <a:gd name="connsiteY57" fmla="*/ 1764394 h 2286618"/>
              <a:gd name="connsiteX58" fmla="*/ 9271000 w 12674600"/>
              <a:gd name="connsiteY58" fmla="*/ 1916794 h 2286618"/>
              <a:gd name="connsiteX59" fmla="*/ 9347200 w 12674600"/>
              <a:gd name="connsiteY59" fmla="*/ 1459594 h 2286618"/>
              <a:gd name="connsiteX60" fmla="*/ 9499600 w 12674600"/>
              <a:gd name="connsiteY60" fmla="*/ 1154794 h 2286618"/>
              <a:gd name="connsiteX61" fmla="*/ 9525000 w 12674600"/>
              <a:gd name="connsiteY61" fmla="*/ 875394 h 2286618"/>
              <a:gd name="connsiteX62" fmla="*/ 9728200 w 12674600"/>
              <a:gd name="connsiteY62" fmla="*/ 1484994 h 2286618"/>
              <a:gd name="connsiteX63" fmla="*/ 9728200 w 12674600"/>
              <a:gd name="connsiteY63" fmla="*/ 1891394 h 2286618"/>
              <a:gd name="connsiteX64" fmla="*/ 9956800 w 12674600"/>
              <a:gd name="connsiteY64" fmla="*/ 2043794 h 2286618"/>
              <a:gd name="connsiteX65" fmla="*/ 10287000 w 12674600"/>
              <a:gd name="connsiteY65" fmla="*/ 2119994 h 2286618"/>
              <a:gd name="connsiteX66" fmla="*/ 10363200 w 12674600"/>
              <a:gd name="connsiteY66" fmla="*/ 1713594 h 2286618"/>
              <a:gd name="connsiteX67" fmla="*/ 10464800 w 12674600"/>
              <a:gd name="connsiteY67" fmla="*/ 1230994 h 2286618"/>
              <a:gd name="connsiteX68" fmla="*/ 10591800 w 12674600"/>
              <a:gd name="connsiteY68" fmla="*/ 1586594 h 2286618"/>
              <a:gd name="connsiteX69" fmla="*/ 10617200 w 12674600"/>
              <a:gd name="connsiteY69" fmla="*/ 1916794 h 2286618"/>
              <a:gd name="connsiteX70" fmla="*/ 10617200 w 12674600"/>
              <a:gd name="connsiteY70" fmla="*/ 1916794 h 2286618"/>
              <a:gd name="connsiteX71" fmla="*/ 10795000 w 12674600"/>
              <a:gd name="connsiteY71" fmla="*/ 494394 h 2286618"/>
              <a:gd name="connsiteX72" fmla="*/ 10896600 w 12674600"/>
              <a:gd name="connsiteY72" fmla="*/ 621394 h 2286618"/>
              <a:gd name="connsiteX73" fmla="*/ 10947400 w 12674600"/>
              <a:gd name="connsiteY73" fmla="*/ 799194 h 2286618"/>
              <a:gd name="connsiteX74" fmla="*/ 11099800 w 12674600"/>
              <a:gd name="connsiteY74" fmla="*/ 291194 h 2286618"/>
              <a:gd name="connsiteX75" fmla="*/ 11125200 w 12674600"/>
              <a:gd name="connsiteY75" fmla="*/ 1129394 h 2286618"/>
              <a:gd name="connsiteX76" fmla="*/ 11303000 w 12674600"/>
              <a:gd name="connsiteY76" fmla="*/ 926194 h 2286618"/>
              <a:gd name="connsiteX77" fmla="*/ 11353800 w 12674600"/>
              <a:gd name="connsiteY77" fmla="*/ 697594 h 2286618"/>
              <a:gd name="connsiteX78" fmla="*/ 11582400 w 12674600"/>
              <a:gd name="connsiteY78" fmla="*/ 926194 h 2286618"/>
              <a:gd name="connsiteX79" fmla="*/ 11633200 w 12674600"/>
              <a:gd name="connsiteY79" fmla="*/ 11794 h 2286618"/>
              <a:gd name="connsiteX80" fmla="*/ 11988800 w 12674600"/>
              <a:gd name="connsiteY80" fmla="*/ 443594 h 2286618"/>
              <a:gd name="connsiteX81" fmla="*/ 12166600 w 12674600"/>
              <a:gd name="connsiteY81" fmla="*/ 570594 h 2286618"/>
              <a:gd name="connsiteX82" fmla="*/ 12268200 w 12674600"/>
              <a:gd name="connsiteY82" fmla="*/ 1180194 h 2286618"/>
              <a:gd name="connsiteX83" fmla="*/ 12471400 w 12674600"/>
              <a:gd name="connsiteY83" fmla="*/ 11794 h 2286618"/>
              <a:gd name="connsiteX84" fmla="*/ 12547600 w 12674600"/>
              <a:gd name="connsiteY84" fmla="*/ 2043794 h 2286618"/>
              <a:gd name="connsiteX85" fmla="*/ 12674600 w 12674600"/>
              <a:gd name="connsiteY85" fmla="*/ 1561194 h 2286618"/>
              <a:gd name="connsiteX86" fmla="*/ 12674600 w 12674600"/>
              <a:gd name="connsiteY86" fmla="*/ 1561194 h 228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674600" h="2286618">
                <a:moveTo>
                  <a:pt x="0" y="1637394"/>
                </a:moveTo>
                <a:cubicBezTo>
                  <a:pt x="23283" y="1669144"/>
                  <a:pt x="46567" y="1700894"/>
                  <a:pt x="101600" y="1764394"/>
                </a:cubicBezTo>
                <a:cubicBezTo>
                  <a:pt x="156633" y="1827894"/>
                  <a:pt x="270933" y="2005694"/>
                  <a:pt x="330200" y="2018394"/>
                </a:cubicBezTo>
                <a:cubicBezTo>
                  <a:pt x="389467" y="2031094"/>
                  <a:pt x="414867" y="1870227"/>
                  <a:pt x="457200" y="1840594"/>
                </a:cubicBezTo>
                <a:cubicBezTo>
                  <a:pt x="499533" y="1810961"/>
                  <a:pt x="533400" y="1870227"/>
                  <a:pt x="584200" y="1840594"/>
                </a:cubicBezTo>
                <a:cubicBezTo>
                  <a:pt x="635000" y="1810961"/>
                  <a:pt x="762000" y="1662794"/>
                  <a:pt x="762000" y="1662794"/>
                </a:cubicBezTo>
                <a:lnTo>
                  <a:pt x="762000" y="1662794"/>
                </a:lnTo>
                <a:lnTo>
                  <a:pt x="990600" y="2170794"/>
                </a:lnTo>
                <a:cubicBezTo>
                  <a:pt x="1045633" y="2255460"/>
                  <a:pt x="1003300" y="2280861"/>
                  <a:pt x="1092200" y="2170794"/>
                </a:cubicBezTo>
                <a:cubicBezTo>
                  <a:pt x="1181100" y="2060727"/>
                  <a:pt x="1524000" y="1510394"/>
                  <a:pt x="1524000" y="1510394"/>
                </a:cubicBezTo>
                <a:cubicBezTo>
                  <a:pt x="1608667" y="1417261"/>
                  <a:pt x="1566333" y="1599294"/>
                  <a:pt x="1600200" y="1611994"/>
                </a:cubicBezTo>
                <a:cubicBezTo>
                  <a:pt x="1634067" y="1624694"/>
                  <a:pt x="1672167" y="1590827"/>
                  <a:pt x="1727200" y="1586594"/>
                </a:cubicBezTo>
                <a:cubicBezTo>
                  <a:pt x="1782233" y="1582361"/>
                  <a:pt x="1900767" y="1641627"/>
                  <a:pt x="1930400" y="1586594"/>
                </a:cubicBezTo>
                <a:cubicBezTo>
                  <a:pt x="1960033" y="1531561"/>
                  <a:pt x="1871133" y="1324127"/>
                  <a:pt x="1905000" y="1256394"/>
                </a:cubicBezTo>
                <a:cubicBezTo>
                  <a:pt x="1938867" y="1188661"/>
                  <a:pt x="2061633" y="1226761"/>
                  <a:pt x="2133600" y="1180194"/>
                </a:cubicBezTo>
                <a:cubicBezTo>
                  <a:pt x="2205567" y="1133627"/>
                  <a:pt x="2336800" y="976994"/>
                  <a:pt x="2336800" y="976994"/>
                </a:cubicBezTo>
                <a:lnTo>
                  <a:pt x="2336800" y="976994"/>
                </a:lnTo>
                <a:cubicBezTo>
                  <a:pt x="2370667" y="1065894"/>
                  <a:pt x="2451100" y="1387627"/>
                  <a:pt x="2540000" y="1510394"/>
                </a:cubicBezTo>
                <a:cubicBezTo>
                  <a:pt x="2628900" y="1633161"/>
                  <a:pt x="2810933" y="1650094"/>
                  <a:pt x="2870200" y="1713594"/>
                </a:cubicBezTo>
                <a:cubicBezTo>
                  <a:pt x="2929467" y="1777094"/>
                  <a:pt x="2844800" y="1849061"/>
                  <a:pt x="2895600" y="1891394"/>
                </a:cubicBezTo>
                <a:cubicBezTo>
                  <a:pt x="2946400" y="1933727"/>
                  <a:pt x="3175000" y="1967594"/>
                  <a:pt x="3175000" y="1967594"/>
                </a:cubicBezTo>
                <a:lnTo>
                  <a:pt x="3175000" y="1967594"/>
                </a:lnTo>
                <a:cubicBezTo>
                  <a:pt x="3234267" y="1967594"/>
                  <a:pt x="3441700" y="2043794"/>
                  <a:pt x="3530600" y="1967594"/>
                </a:cubicBezTo>
                <a:cubicBezTo>
                  <a:pt x="3619500" y="1891394"/>
                  <a:pt x="3653367" y="1480761"/>
                  <a:pt x="3708400" y="1510394"/>
                </a:cubicBezTo>
                <a:cubicBezTo>
                  <a:pt x="3763433" y="1540027"/>
                  <a:pt x="3860800" y="2145394"/>
                  <a:pt x="3860800" y="2145394"/>
                </a:cubicBezTo>
                <a:cubicBezTo>
                  <a:pt x="3894667" y="2251227"/>
                  <a:pt x="3911600" y="2145394"/>
                  <a:pt x="3911600" y="2145394"/>
                </a:cubicBezTo>
                <a:cubicBezTo>
                  <a:pt x="3992033" y="2149627"/>
                  <a:pt x="4258733" y="2208894"/>
                  <a:pt x="4343400" y="2170794"/>
                </a:cubicBezTo>
                <a:cubicBezTo>
                  <a:pt x="4428067" y="2132694"/>
                  <a:pt x="4368800" y="1988761"/>
                  <a:pt x="4419600" y="1916794"/>
                </a:cubicBezTo>
                <a:cubicBezTo>
                  <a:pt x="4470400" y="1844827"/>
                  <a:pt x="4601633" y="1802494"/>
                  <a:pt x="4648200" y="1738994"/>
                </a:cubicBezTo>
                <a:cubicBezTo>
                  <a:pt x="4694767" y="1675494"/>
                  <a:pt x="4699000" y="1535794"/>
                  <a:pt x="4699000" y="1535794"/>
                </a:cubicBezTo>
                <a:lnTo>
                  <a:pt x="4699000" y="1535794"/>
                </a:lnTo>
                <a:lnTo>
                  <a:pt x="4775200" y="2119994"/>
                </a:lnTo>
                <a:lnTo>
                  <a:pt x="4775200" y="2119994"/>
                </a:lnTo>
                <a:cubicBezTo>
                  <a:pt x="4800600" y="2073427"/>
                  <a:pt x="4889500" y="1861761"/>
                  <a:pt x="4927600" y="1840594"/>
                </a:cubicBezTo>
                <a:cubicBezTo>
                  <a:pt x="4965700" y="1819427"/>
                  <a:pt x="4957233" y="2115761"/>
                  <a:pt x="5003800" y="1992994"/>
                </a:cubicBezTo>
                <a:cubicBezTo>
                  <a:pt x="5050367" y="1870227"/>
                  <a:pt x="5160433" y="1214061"/>
                  <a:pt x="5207000" y="1103994"/>
                </a:cubicBezTo>
                <a:cubicBezTo>
                  <a:pt x="5253567" y="993927"/>
                  <a:pt x="5236633" y="1374927"/>
                  <a:pt x="5283200" y="1332594"/>
                </a:cubicBezTo>
                <a:cubicBezTo>
                  <a:pt x="5329767" y="1290261"/>
                  <a:pt x="5448300" y="824594"/>
                  <a:pt x="5486400" y="849994"/>
                </a:cubicBezTo>
                <a:cubicBezTo>
                  <a:pt x="5524500" y="875394"/>
                  <a:pt x="5427133" y="1362227"/>
                  <a:pt x="5511800" y="1484994"/>
                </a:cubicBezTo>
                <a:cubicBezTo>
                  <a:pt x="5596467" y="1607761"/>
                  <a:pt x="5820833" y="1561194"/>
                  <a:pt x="5994400" y="1586594"/>
                </a:cubicBezTo>
                <a:cubicBezTo>
                  <a:pt x="6167967" y="1611994"/>
                  <a:pt x="6447367" y="1569661"/>
                  <a:pt x="6553200" y="1637394"/>
                </a:cubicBezTo>
                <a:cubicBezTo>
                  <a:pt x="6659033" y="1705127"/>
                  <a:pt x="6604000" y="1887161"/>
                  <a:pt x="6629400" y="1992994"/>
                </a:cubicBezTo>
                <a:cubicBezTo>
                  <a:pt x="6654800" y="2098827"/>
                  <a:pt x="6671733" y="2348594"/>
                  <a:pt x="6705600" y="2272394"/>
                </a:cubicBezTo>
                <a:cubicBezTo>
                  <a:pt x="6739467" y="2196194"/>
                  <a:pt x="6769100" y="1683961"/>
                  <a:pt x="6832600" y="1535794"/>
                </a:cubicBezTo>
                <a:cubicBezTo>
                  <a:pt x="6896100" y="1387627"/>
                  <a:pt x="7014633" y="1451127"/>
                  <a:pt x="7086600" y="1383394"/>
                </a:cubicBezTo>
                <a:cubicBezTo>
                  <a:pt x="7158567" y="1315661"/>
                  <a:pt x="7230533" y="1137861"/>
                  <a:pt x="7264400" y="1129394"/>
                </a:cubicBezTo>
                <a:cubicBezTo>
                  <a:pt x="7298267" y="1120927"/>
                  <a:pt x="7268633" y="1243694"/>
                  <a:pt x="7289800" y="1332594"/>
                </a:cubicBezTo>
                <a:cubicBezTo>
                  <a:pt x="7310967" y="1421494"/>
                  <a:pt x="7353300" y="1565427"/>
                  <a:pt x="7391400" y="1662794"/>
                </a:cubicBezTo>
                <a:cubicBezTo>
                  <a:pt x="7429500" y="1760161"/>
                  <a:pt x="7518400" y="1916794"/>
                  <a:pt x="7518400" y="1916794"/>
                </a:cubicBezTo>
                <a:cubicBezTo>
                  <a:pt x="7569200" y="2018394"/>
                  <a:pt x="7649633" y="2259694"/>
                  <a:pt x="7696200" y="2272394"/>
                </a:cubicBezTo>
                <a:cubicBezTo>
                  <a:pt x="7742767" y="2285094"/>
                  <a:pt x="7755467" y="2094594"/>
                  <a:pt x="7797800" y="1992994"/>
                </a:cubicBezTo>
                <a:cubicBezTo>
                  <a:pt x="7840133" y="1891394"/>
                  <a:pt x="7950200" y="1662794"/>
                  <a:pt x="7950200" y="1662794"/>
                </a:cubicBezTo>
                <a:cubicBezTo>
                  <a:pt x="7979833" y="1624694"/>
                  <a:pt x="7882467" y="1747461"/>
                  <a:pt x="7975600" y="1764394"/>
                </a:cubicBezTo>
                <a:cubicBezTo>
                  <a:pt x="8068733" y="1781327"/>
                  <a:pt x="8403167" y="1789794"/>
                  <a:pt x="8509000" y="1764394"/>
                </a:cubicBezTo>
                <a:cubicBezTo>
                  <a:pt x="8614833" y="1738994"/>
                  <a:pt x="8568267" y="1683961"/>
                  <a:pt x="8610600" y="1611994"/>
                </a:cubicBezTo>
                <a:cubicBezTo>
                  <a:pt x="8652933" y="1540027"/>
                  <a:pt x="8729133" y="1315661"/>
                  <a:pt x="8763000" y="1332594"/>
                </a:cubicBezTo>
                <a:cubicBezTo>
                  <a:pt x="8796867" y="1349527"/>
                  <a:pt x="8775700" y="1641627"/>
                  <a:pt x="8813800" y="1713594"/>
                </a:cubicBezTo>
                <a:cubicBezTo>
                  <a:pt x="8851900" y="1785561"/>
                  <a:pt x="8915400" y="1730527"/>
                  <a:pt x="8991600" y="1764394"/>
                </a:cubicBezTo>
                <a:cubicBezTo>
                  <a:pt x="9067800" y="1798261"/>
                  <a:pt x="9211733" y="1967594"/>
                  <a:pt x="9271000" y="1916794"/>
                </a:cubicBezTo>
                <a:cubicBezTo>
                  <a:pt x="9330267" y="1865994"/>
                  <a:pt x="9309100" y="1586594"/>
                  <a:pt x="9347200" y="1459594"/>
                </a:cubicBezTo>
                <a:cubicBezTo>
                  <a:pt x="9385300" y="1332594"/>
                  <a:pt x="9469967" y="1252161"/>
                  <a:pt x="9499600" y="1154794"/>
                </a:cubicBezTo>
                <a:cubicBezTo>
                  <a:pt x="9529233" y="1057427"/>
                  <a:pt x="9486900" y="820361"/>
                  <a:pt x="9525000" y="875394"/>
                </a:cubicBezTo>
                <a:cubicBezTo>
                  <a:pt x="9563100" y="930427"/>
                  <a:pt x="9694333" y="1315661"/>
                  <a:pt x="9728200" y="1484994"/>
                </a:cubicBezTo>
                <a:cubicBezTo>
                  <a:pt x="9762067" y="1654327"/>
                  <a:pt x="9690100" y="1798261"/>
                  <a:pt x="9728200" y="1891394"/>
                </a:cubicBezTo>
                <a:cubicBezTo>
                  <a:pt x="9766300" y="1984527"/>
                  <a:pt x="9863667" y="2005694"/>
                  <a:pt x="9956800" y="2043794"/>
                </a:cubicBezTo>
                <a:cubicBezTo>
                  <a:pt x="10049933" y="2081894"/>
                  <a:pt x="10219267" y="2175027"/>
                  <a:pt x="10287000" y="2119994"/>
                </a:cubicBezTo>
                <a:cubicBezTo>
                  <a:pt x="10354733" y="2064961"/>
                  <a:pt x="10333567" y="1861761"/>
                  <a:pt x="10363200" y="1713594"/>
                </a:cubicBezTo>
                <a:cubicBezTo>
                  <a:pt x="10392833" y="1565427"/>
                  <a:pt x="10426700" y="1252161"/>
                  <a:pt x="10464800" y="1230994"/>
                </a:cubicBezTo>
                <a:cubicBezTo>
                  <a:pt x="10502900" y="1209827"/>
                  <a:pt x="10566400" y="1472294"/>
                  <a:pt x="10591800" y="1586594"/>
                </a:cubicBezTo>
                <a:cubicBezTo>
                  <a:pt x="10617200" y="1700894"/>
                  <a:pt x="10617200" y="1916794"/>
                  <a:pt x="10617200" y="1916794"/>
                </a:cubicBezTo>
                <a:lnTo>
                  <a:pt x="10617200" y="1916794"/>
                </a:lnTo>
                <a:cubicBezTo>
                  <a:pt x="10646833" y="1679727"/>
                  <a:pt x="10748433" y="710294"/>
                  <a:pt x="10795000" y="494394"/>
                </a:cubicBezTo>
                <a:cubicBezTo>
                  <a:pt x="10841567" y="278494"/>
                  <a:pt x="10871200" y="570594"/>
                  <a:pt x="10896600" y="621394"/>
                </a:cubicBezTo>
                <a:cubicBezTo>
                  <a:pt x="10922000" y="672194"/>
                  <a:pt x="10913533" y="854227"/>
                  <a:pt x="10947400" y="799194"/>
                </a:cubicBezTo>
                <a:cubicBezTo>
                  <a:pt x="10981267" y="744161"/>
                  <a:pt x="11070167" y="236161"/>
                  <a:pt x="11099800" y="291194"/>
                </a:cubicBezTo>
                <a:cubicBezTo>
                  <a:pt x="11129433" y="346227"/>
                  <a:pt x="11091333" y="1023561"/>
                  <a:pt x="11125200" y="1129394"/>
                </a:cubicBezTo>
                <a:cubicBezTo>
                  <a:pt x="11159067" y="1235227"/>
                  <a:pt x="11264900" y="998161"/>
                  <a:pt x="11303000" y="926194"/>
                </a:cubicBezTo>
                <a:cubicBezTo>
                  <a:pt x="11341100" y="854227"/>
                  <a:pt x="11307233" y="697594"/>
                  <a:pt x="11353800" y="697594"/>
                </a:cubicBezTo>
                <a:cubicBezTo>
                  <a:pt x="11400367" y="697594"/>
                  <a:pt x="11535833" y="1040494"/>
                  <a:pt x="11582400" y="926194"/>
                </a:cubicBezTo>
                <a:cubicBezTo>
                  <a:pt x="11628967" y="811894"/>
                  <a:pt x="11565467" y="92227"/>
                  <a:pt x="11633200" y="11794"/>
                </a:cubicBezTo>
                <a:cubicBezTo>
                  <a:pt x="11700933" y="-68639"/>
                  <a:pt x="11899900" y="350461"/>
                  <a:pt x="11988800" y="443594"/>
                </a:cubicBezTo>
                <a:cubicBezTo>
                  <a:pt x="12077700" y="536727"/>
                  <a:pt x="12120033" y="447827"/>
                  <a:pt x="12166600" y="570594"/>
                </a:cubicBezTo>
                <a:cubicBezTo>
                  <a:pt x="12213167" y="693361"/>
                  <a:pt x="12217400" y="1273327"/>
                  <a:pt x="12268200" y="1180194"/>
                </a:cubicBezTo>
                <a:cubicBezTo>
                  <a:pt x="12319000" y="1087061"/>
                  <a:pt x="12424833" y="-132139"/>
                  <a:pt x="12471400" y="11794"/>
                </a:cubicBezTo>
                <a:cubicBezTo>
                  <a:pt x="12517967" y="155727"/>
                  <a:pt x="12513733" y="1785561"/>
                  <a:pt x="12547600" y="2043794"/>
                </a:cubicBezTo>
                <a:cubicBezTo>
                  <a:pt x="12581467" y="2302027"/>
                  <a:pt x="12674600" y="1561194"/>
                  <a:pt x="12674600" y="1561194"/>
                </a:cubicBezTo>
                <a:lnTo>
                  <a:pt x="12674600" y="1561194"/>
                </a:lnTo>
              </a:path>
            </a:pathLst>
          </a:cu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sp>
        <p:nvSpPr>
          <p:cNvPr id="7" name="Rectangle 6">
            <a:extLst>
              <a:ext uri="{FF2B5EF4-FFF2-40B4-BE49-F238E27FC236}">
                <a16:creationId xmlns:a16="http://schemas.microsoft.com/office/drawing/2014/main" id="{93557C55-A820-B84A-AC03-862E19DCFCF2}"/>
              </a:ext>
            </a:extLst>
          </p:cNvPr>
          <p:cNvSpPr/>
          <p:nvPr/>
        </p:nvSpPr>
        <p:spPr bwMode="auto">
          <a:xfrm>
            <a:off x="1346200" y="5065232"/>
            <a:ext cx="177800" cy="762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 name="Rectangle 7">
            <a:extLst>
              <a:ext uri="{FF2B5EF4-FFF2-40B4-BE49-F238E27FC236}">
                <a16:creationId xmlns:a16="http://schemas.microsoft.com/office/drawing/2014/main" id="{31D4CBFF-A5BA-2345-B42C-163B800F92F0}"/>
              </a:ext>
            </a:extLst>
          </p:cNvPr>
          <p:cNvSpPr/>
          <p:nvPr/>
        </p:nvSpPr>
        <p:spPr bwMode="auto">
          <a:xfrm>
            <a:off x="2006600" y="4875947"/>
            <a:ext cx="177800" cy="762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Rectangle 8">
            <a:extLst>
              <a:ext uri="{FF2B5EF4-FFF2-40B4-BE49-F238E27FC236}">
                <a16:creationId xmlns:a16="http://schemas.microsoft.com/office/drawing/2014/main" id="{62A18F5C-3F3F-D14A-B0FF-F2E8DA4F5726}"/>
              </a:ext>
            </a:extLst>
          </p:cNvPr>
          <p:cNvSpPr/>
          <p:nvPr/>
        </p:nvSpPr>
        <p:spPr bwMode="auto">
          <a:xfrm>
            <a:off x="3327400" y="4684232"/>
            <a:ext cx="177800" cy="762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 name="Rectangle 9">
            <a:extLst>
              <a:ext uri="{FF2B5EF4-FFF2-40B4-BE49-F238E27FC236}">
                <a16:creationId xmlns:a16="http://schemas.microsoft.com/office/drawing/2014/main" id="{77EFCF12-CC77-EB44-95F6-83FDEE9B21A5}"/>
              </a:ext>
            </a:extLst>
          </p:cNvPr>
          <p:cNvSpPr/>
          <p:nvPr/>
        </p:nvSpPr>
        <p:spPr bwMode="auto">
          <a:xfrm>
            <a:off x="4559300" y="5318379"/>
            <a:ext cx="177800" cy="762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E15A8640-1C74-F741-83E9-CBB83F4B4BEC}"/>
              </a:ext>
            </a:extLst>
          </p:cNvPr>
          <p:cNvSpPr/>
          <p:nvPr/>
        </p:nvSpPr>
        <p:spPr bwMode="auto">
          <a:xfrm>
            <a:off x="5842000" y="4678655"/>
            <a:ext cx="177800" cy="762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C3E23C7A-B246-B44A-9DEA-33CE3B77F403}"/>
              </a:ext>
            </a:extLst>
          </p:cNvPr>
          <p:cNvSpPr/>
          <p:nvPr/>
        </p:nvSpPr>
        <p:spPr bwMode="auto">
          <a:xfrm>
            <a:off x="7200900" y="4973411"/>
            <a:ext cx="177800" cy="762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5679EC33-DCCB-BC42-AE4C-729DE00DF7E9}"/>
              </a:ext>
            </a:extLst>
          </p:cNvPr>
          <p:cNvSpPr/>
          <p:nvPr/>
        </p:nvSpPr>
        <p:spPr bwMode="auto">
          <a:xfrm>
            <a:off x="8521700" y="5065232"/>
            <a:ext cx="177800" cy="762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819ABEA-C025-DC49-A31D-F446E88BDAAC}"/>
              </a:ext>
            </a:extLst>
          </p:cNvPr>
          <p:cNvSpPr/>
          <p:nvPr/>
        </p:nvSpPr>
        <p:spPr bwMode="auto">
          <a:xfrm>
            <a:off x="9935830" y="4827510"/>
            <a:ext cx="177800" cy="762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86833281-0B52-A945-9B56-5B9D662F1611}"/>
              </a:ext>
            </a:extLst>
          </p:cNvPr>
          <p:cNvSpPr/>
          <p:nvPr/>
        </p:nvSpPr>
        <p:spPr bwMode="auto">
          <a:xfrm>
            <a:off x="12522200" y="3696606"/>
            <a:ext cx="177800" cy="762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2C9EC399-1124-5F40-9EE9-235B151F97DD}"/>
              </a:ext>
            </a:extLst>
          </p:cNvPr>
          <p:cNvSpPr/>
          <p:nvPr/>
        </p:nvSpPr>
        <p:spPr bwMode="auto">
          <a:xfrm>
            <a:off x="13114670" y="4458606"/>
            <a:ext cx="177800" cy="762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 name="Oval 16">
            <a:extLst>
              <a:ext uri="{FF2B5EF4-FFF2-40B4-BE49-F238E27FC236}">
                <a16:creationId xmlns:a16="http://schemas.microsoft.com/office/drawing/2014/main" id="{0091ACCA-F906-3C4A-9CAA-B32A8EC48B7E}"/>
              </a:ext>
            </a:extLst>
          </p:cNvPr>
          <p:cNvSpPr/>
          <p:nvPr/>
        </p:nvSpPr>
        <p:spPr bwMode="auto">
          <a:xfrm>
            <a:off x="1792915" y="4988582"/>
            <a:ext cx="660400" cy="686109"/>
          </a:xfrm>
          <a:prstGeom prst="ellipse">
            <a:avLst/>
          </a:prstGeom>
          <a:noFill/>
          <a:ln w="762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 name="TextBox 17">
            <a:extLst>
              <a:ext uri="{FF2B5EF4-FFF2-40B4-BE49-F238E27FC236}">
                <a16:creationId xmlns:a16="http://schemas.microsoft.com/office/drawing/2014/main" id="{416459AE-62FB-4B44-8E43-EE55F366BC52}"/>
              </a:ext>
            </a:extLst>
          </p:cNvPr>
          <p:cNvSpPr txBox="1"/>
          <p:nvPr/>
        </p:nvSpPr>
        <p:spPr>
          <a:xfrm>
            <a:off x="1524060" y="3071631"/>
            <a:ext cx="2882840" cy="1181862"/>
          </a:xfrm>
          <a:prstGeom prst="rect">
            <a:avLst/>
          </a:prstGeom>
          <a:noFill/>
        </p:spPr>
        <p:txBody>
          <a:bodyPr wrap="none" lIns="182880" tIns="146304" rIns="182880" bIns="146304" rtlCol="0">
            <a:spAutoFit/>
          </a:bodyPr>
          <a:lstStyle/>
          <a:p>
            <a:pPr>
              <a:lnSpc>
                <a:spcPct val="90000"/>
              </a:lnSpc>
              <a:spcAft>
                <a:spcPts val="1800"/>
              </a:spcAft>
            </a:pPr>
            <a:r>
              <a:rPr lang="en-US" sz="3200" dirty="0">
                <a:latin typeface="+mj-lt"/>
              </a:rPr>
              <a:t>Example of</a:t>
            </a:r>
            <a:br>
              <a:rPr lang="en-US" sz="3200" dirty="0">
                <a:latin typeface="+mj-lt"/>
              </a:rPr>
            </a:br>
            <a:r>
              <a:rPr lang="en-US" sz="3200" dirty="0">
                <a:latin typeface="+mj-lt"/>
              </a:rPr>
              <a:t>missing value</a:t>
            </a:r>
          </a:p>
        </p:txBody>
      </p:sp>
      <p:cxnSp>
        <p:nvCxnSpPr>
          <p:cNvPr id="20" name="Straight Arrow Connector 19">
            <a:extLst>
              <a:ext uri="{FF2B5EF4-FFF2-40B4-BE49-F238E27FC236}">
                <a16:creationId xmlns:a16="http://schemas.microsoft.com/office/drawing/2014/main" id="{CAC79FE3-48DB-7749-B9BE-E9F13AC5ABB1}"/>
              </a:ext>
            </a:extLst>
          </p:cNvPr>
          <p:cNvCxnSpPr>
            <a:cxnSpLocks/>
          </p:cNvCxnSpPr>
          <p:nvPr/>
        </p:nvCxnSpPr>
        <p:spPr>
          <a:xfrm flipH="1">
            <a:off x="2203450" y="4053090"/>
            <a:ext cx="171450" cy="872287"/>
          </a:xfrm>
          <a:prstGeom prst="straightConnector1">
            <a:avLst/>
          </a:prstGeom>
          <a:ln w="762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C43F3C-16A4-D94F-B1F2-78E41A526E36}"/>
              </a:ext>
            </a:extLst>
          </p:cNvPr>
          <p:cNvCxnSpPr>
            <a:cxnSpLocks/>
          </p:cNvCxnSpPr>
          <p:nvPr/>
        </p:nvCxnSpPr>
        <p:spPr>
          <a:xfrm>
            <a:off x="660400" y="6352178"/>
            <a:ext cx="12928600" cy="0"/>
          </a:xfrm>
          <a:prstGeom prst="straightConnector1">
            <a:avLst/>
          </a:prstGeom>
          <a:ln w="762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D3D0D1D-6FCD-7A42-8484-BBB17C4B4CD7}"/>
              </a:ext>
            </a:extLst>
          </p:cNvPr>
          <p:cNvSpPr txBox="1"/>
          <p:nvPr/>
        </p:nvSpPr>
        <p:spPr>
          <a:xfrm>
            <a:off x="6376769" y="6351801"/>
            <a:ext cx="1292662"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Time</a:t>
            </a:r>
          </a:p>
        </p:txBody>
      </p:sp>
      <p:sp>
        <p:nvSpPr>
          <p:cNvPr id="25" name="Freeform 24">
            <a:extLst>
              <a:ext uri="{FF2B5EF4-FFF2-40B4-BE49-F238E27FC236}">
                <a16:creationId xmlns:a16="http://schemas.microsoft.com/office/drawing/2014/main" id="{A120440A-80FF-6340-9398-A5A4EF25F153}"/>
              </a:ext>
            </a:extLst>
          </p:cNvPr>
          <p:cNvSpPr/>
          <p:nvPr/>
        </p:nvSpPr>
        <p:spPr bwMode="auto">
          <a:xfrm>
            <a:off x="10261600" y="3344469"/>
            <a:ext cx="3403600" cy="2442036"/>
          </a:xfrm>
          <a:custGeom>
            <a:avLst/>
            <a:gdLst>
              <a:gd name="connsiteX0" fmla="*/ 0 w 3403600"/>
              <a:gd name="connsiteY0" fmla="*/ 1024331 h 2442036"/>
              <a:gd name="connsiteX1" fmla="*/ 355600 w 3403600"/>
              <a:gd name="connsiteY1" fmla="*/ 2192731 h 2442036"/>
              <a:gd name="connsiteX2" fmla="*/ 558800 w 3403600"/>
              <a:gd name="connsiteY2" fmla="*/ 2345131 h 2442036"/>
              <a:gd name="connsiteX3" fmla="*/ 635000 w 3403600"/>
              <a:gd name="connsiteY3" fmla="*/ 2370531 h 2442036"/>
              <a:gd name="connsiteX4" fmla="*/ 762000 w 3403600"/>
              <a:gd name="connsiteY4" fmla="*/ 1379931 h 2442036"/>
              <a:gd name="connsiteX5" fmla="*/ 812800 w 3403600"/>
              <a:gd name="connsiteY5" fmla="*/ 1379931 h 2442036"/>
              <a:gd name="connsiteX6" fmla="*/ 914400 w 3403600"/>
              <a:gd name="connsiteY6" fmla="*/ 1379931 h 2442036"/>
              <a:gd name="connsiteX7" fmla="*/ 1143000 w 3403600"/>
              <a:gd name="connsiteY7" fmla="*/ 338531 h 2442036"/>
              <a:gd name="connsiteX8" fmla="*/ 1193800 w 3403600"/>
              <a:gd name="connsiteY8" fmla="*/ 541731 h 2442036"/>
              <a:gd name="connsiteX9" fmla="*/ 1320800 w 3403600"/>
              <a:gd name="connsiteY9" fmla="*/ 617931 h 2442036"/>
              <a:gd name="connsiteX10" fmla="*/ 1473200 w 3403600"/>
              <a:gd name="connsiteY10" fmla="*/ 236931 h 2442036"/>
              <a:gd name="connsiteX11" fmla="*/ 1549400 w 3403600"/>
              <a:gd name="connsiteY11" fmla="*/ 33731 h 2442036"/>
              <a:gd name="connsiteX12" fmla="*/ 1676400 w 3403600"/>
              <a:gd name="connsiteY12" fmla="*/ 948131 h 2442036"/>
              <a:gd name="connsiteX13" fmla="*/ 1778000 w 3403600"/>
              <a:gd name="connsiteY13" fmla="*/ 643331 h 2442036"/>
              <a:gd name="connsiteX14" fmla="*/ 1778000 w 3403600"/>
              <a:gd name="connsiteY14" fmla="*/ 643331 h 2442036"/>
              <a:gd name="connsiteX15" fmla="*/ 1854200 w 3403600"/>
              <a:gd name="connsiteY15" fmla="*/ 922731 h 2442036"/>
              <a:gd name="connsiteX16" fmla="*/ 1981200 w 3403600"/>
              <a:gd name="connsiteY16" fmla="*/ 109931 h 2442036"/>
              <a:gd name="connsiteX17" fmla="*/ 2463800 w 3403600"/>
              <a:gd name="connsiteY17" fmla="*/ 617931 h 2442036"/>
              <a:gd name="connsiteX18" fmla="*/ 2692400 w 3403600"/>
              <a:gd name="connsiteY18" fmla="*/ 871931 h 2442036"/>
              <a:gd name="connsiteX19" fmla="*/ 2768600 w 3403600"/>
              <a:gd name="connsiteY19" fmla="*/ 262331 h 2442036"/>
              <a:gd name="connsiteX20" fmla="*/ 2895600 w 3403600"/>
              <a:gd name="connsiteY20" fmla="*/ 84531 h 2442036"/>
              <a:gd name="connsiteX21" fmla="*/ 2971800 w 3403600"/>
              <a:gd name="connsiteY21" fmla="*/ 84531 h 2442036"/>
              <a:gd name="connsiteX22" fmla="*/ 3073400 w 3403600"/>
              <a:gd name="connsiteY22" fmla="*/ 668731 h 2442036"/>
              <a:gd name="connsiteX23" fmla="*/ 3276600 w 3403600"/>
              <a:gd name="connsiteY23" fmla="*/ 2243531 h 2442036"/>
              <a:gd name="connsiteX24" fmla="*/ 3403600 w 3403600"/>
              <a:gd name="connsiteY24" fmla="*/ 1811731 h 2442036"/>
              <a:gd name="connsiteX25" fmla="*/ 3403600 w 3403600"/>
              <a:gd name="connsiteY25" fmla="*/ 1811731 h 244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03600" h="2442036">
                <a:moveTo>
                  <a:pt x="0" y="1024331"/>
                </a:moveTo>
                <a:cubicBezTo>
                  <a:pt x="131233" y="1498464"/>
                  <a:pt x="262467" y="1972598"/>
                  <a:pt x="355600" y="2192731"/>
                </a:cubicBezTo>
                <a:cubicBezTo>
                  <a:pt x="448733" y="2412864"/>
                  <a:pt x="558800" y="2345131"/>
                  <a:pt x="558800" y="2345131"/>
                </a:cubicBezTo>
                <a:cubicBezTo>
                  <a:pt x="605367" y="2374764"/>
                  <a:pt x="601133" y="2531398"/>
                  <a:pt x="635000" y="2370531"/>
                </a:cubicBezTo>
                <a:cubicBezTo>
                  <a:pt x="668867" y="2209664"/>
                  <a:pt x="762000" y="1379931"/>
                  <a:pt x="762000" y="1379931"/>
                </a:cubicBezTo>
                <a:cubicBezTo>
                  <a:pt x="791633" y="1214831"/>
                  <a:pt x="812800" y="1379931"/>
                  <a:pt x="812800" y="1379931"/>
                </a:cubicBezTo>
                <a:cubicBezTo>
                  <a:pt x="838200" y="1379931"/>
                  <a:pt x="859367" y="1553498"/>
                  <a:pt x="914400" y="1379931"/>
                </a:cubicBezTo>
                <a:cubicBezTo>
                  <a:pt x="969433" y="1206364"/>
                  <a:pt x="1096433" y="478231"/>
                  <a:pt x="1143000" y="338531"/>
                </a:cubicBezTo>
                <a:cubicBezTo>
                  <a:pt x="1189567" y="198831"/>
                  <a:pt x="1164167" y="495164"/>
                  <a:pt x="1193800" y="541731"/>
                </a:cubicBezTo>
                <a:cubicBezTo>
                  <a:pt x="1223433" y="588298"/>
                  <a:pt x="1274233" y="668731"/>
                  <a:pt x="1320800" y="617931"/>
                </a:cubicBezTo>
                <a:cubicBezTo>
                  <a:pt x="1367367" y="567131"/>
                  <a:pt x="1435100" y="334298"/>
                  <a:pt x="1473200" y="236931"/>
                </a:cubicBezTo>
                <a:cubicBezTo>
                  <a:pt x="1511300" y="139564"/>
                  <a:pt x="1515533" y="-84802"/>
                  <a:pt x="1549400" y="33731"/>
                </a:cubicBezTo>
                <a:cubicBezTo>
                  <a:pt x="1583267" y="152264"/>
                  <a:pt x="1638300" y="846531"/>
                  <a:pt x="1676400" y="948131"/>
                </a:cubicBezTo>
                <a:cubicBezTo>
                  <a:pt x="1714500" y="1049731"/>
                  <a:pt x="1778000" y="643331"/>
                  <a:pt x="1778000" y="643331"/>
                </a:cubicBezTo>
                <a:lnTo>
                  <a:pt x="1778000" y="643331"/>
                </a:lnTo>
                <a:cubicBezTo>
                  <a:pt x="1790700" y="689898"/>
                  <a:pt x="1820333" y="1011631"/>
                  <a:pt x="1854200" y="922731"/>
                </a:cubicBezTo>
                <a:cubicBezTo>
                  <a:pt x="1888067" y="833831"/>
                  <a:pt x="1879600" y="160731"/>
                  <a:pt x="1981200" y="109931"/>
                </a:cubicBezTo>
                <a:cubicBezTo>
                  <a:pt x="2082800" y="59131"/>
                  <a:pt x="2345267" y="490931"/>
                  <a:pt x="2463800" y="617931"/>
                </a:cubicBezTo>
                <a:cubicBezTo>
                  <a:pt x="2582333" y="744931"/>
                  <a:pt x="2641600" y="931198"/>
                  <a:pt x="2692400" y="871931"/>
                </a:cubicBezTo>
                <a:cubicBezTo>
                  <a:pt x="2743200" y="812664"/>
                  <a:pt x="2734733" y="393564"/>
                  <a:pt x="2768600" y="262331"/>
                </a:cubicBezTo>
                <a:cubicBezTo>
                  <a:pt x="2802467" y="131098"/>
                  <a:pt x="2895600" y="84531"/>
                  <a:pt x="2895600" y="84531"/>
                </a:cubicBezTo>
                <a:cubicBezTo>
                  <a:pt x="2929467" y="54898"/>
                  <a:pt x="2942167" y="-12836"/>
                  <a:pt x="2971800" y="84531"/>
                </a:cubicBezTo>
                <a:cubicBezTo>
                  <a:pt x="3001433" y="181898"/>
                  <a:pt x="3022600" y="308898"/>
                  <a:pt x="3073400" y="668731"/>
                </a:cubicBezTo>
                <a:cubicBezTo>
                  <a:pt x="3124200" y="1028564"/>
                  <a:pt x="3221567" y="2053031"/>
                  <a:pt x="3276600" y="2243531"/>
                </a:cubicBezTo>
                <a:cubicBezTo>
                  <a:pt x="3331633" y="2434031"/>
                  <a:pt x="3403600" y="1811731"/>
                  <a:pt x="3403600" y="1811731"/>
                </a:cubicBezTo>
                <a:lnTo>
                  <a:pt x="3403600" y="1811731"/>
                </a:lnTo>
              </a:path>
            </a:pathLst>
          </a:cu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cxnSp>
        <p:nvCxnSpPr>
          <p:cNvPr id="26" name="Straight Connector 25">
            <a:extLst>
              <a:ext uri="{FF2B5EF4-FFF2-40B4-BE49-F238E27FC236}">
                <a16:creationId xmlns:a16="http://schemas.microsoft.com/office/drawing/2014/main" id="{86EEF9AC-7A26-824D-846A-285A4C9288C4}"/>
              </a:ext>
            </a:extLst>
          </p:cNvPr>
          <p:cNvCxnSpPr>
            <a:cxnSpLocks/>
          </p:cNvCxnSpPr>
          <p:nvPr/>
        </p:nvCxnSpPr>
        <p:spPr>
          <a:xfrm>
            <a:off x="10275130" y="2514600"/>
            <a:ext cx="0" cy="3858343"/>
          </a:xfrm>
          <a:prstGeom prst="line">
            <a:avLst/>
          </a:prstGeom>
          <a:ln w="762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4CC25A-316F-4E47-8B4B-7676AD293CC9}"/>
              </a:ext>
            </a:extLst>
          </p:cNvPr>
          <p:cNvCxnSpPr>
            <a:cxnSpLocks/>
          </p:cNvCxnSpPr>
          <p:nvPr/>
        </p:nvCxnSpPr>
        <p:spPr>
          <a:xfrm>
            <a:off x="685800" y="2514600"/>
            <a:ext cx="0" cy="385064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94F331E-071A-454B-A5DE-D8966E7F2B93}"/>
              </a:ext>
            </a:extLst>
          </p:cNvPr>
          <p:cNvSpPr txBox="1"/>
          <p:nvPr/>
        </p:nvSpPr>
        <p:spPr>
          <a:xfrm>
            <a:off x="11777587" y="1392479"/>
            <a:ext cx="2419573" cy="627864"/>
          </a:xfrm>
          <a:prstGeom prst="rect">
            <a:avLst/>
          </a:prstGeom>
          <a:noFill/>
        </p:spPr>
        <p:txBody>
          <a:bodyPr wrap="non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latin typeface="+mj-lt"/>
              </a:rPr>
              <a:t>Historical Data</a:t>
            </a:r>
          </a:p>
        </p:txBody>
      </p:sp>
      <p:sp>
        <p:nvSpPr>
          <p:cNvPr id="32" name="TextBox 31">
            <a:extLst>
              <a:ext uri="{FF2B5EF4-FFF2-40B4-BE49-F238E27FC236}">
                <a16:creationId xmlns:a16="http://schemas.microsoft.com/office/drawing/2014/main" id="{A22FCAFF-8BE5-D544-A690-8F1DFA9812B5}"/>
              </a:ext>
            </a:extLst>
          </p:cNvPr>
          <p:cNvSpPr txBox="1"/>
          <p:nvPr/>
        </p:nvSpPr>
        <p:spPr>
          <a:xfrm>
            <a:off x="11777587" y="1800281"/>
            <a:ext cx="2278509" cy="627864"/>
          </a:xfrm>
          <a:prstGeom prst="rect">
            <a:avLst/>
          </a:prstGeom>
          <a:noFill/>
        </p:spPr>
        <p:txBody>
          <a:bodyPr wrap="non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latin typeface="+mj-lt"/>
              </a:rPr>
              <a:t>Forecast Data</a:t>
            </a:r>
          </a:p>
        </p:txBody>
      </p:sp>
      <p:cxnSp>
        <p:nvCxnSpPr>
          <p:cNvPr id="33" name="Straight Connector 32">
            <a:extLst>
              <a:ext uri="{FF2B5EF4-FFF2-40B4-BE49-F238E27FC236}">
                <a16:creationId xmlns:a16="http://schemas.microsoft.com/office/drawing/2014/main" id="{6B661A19-9FD4-BE48-A80F-96D46228B9F5}"/>
              </a:ext>
            </a:extLst>
          </p:cNvPr>
          <p:cNvCxnSpPr/>
          <p:nvPr/>
        </p:nvCxnSpPr>
        <p:spPr>
          <a:xfrm>
            <a:off x="10784826" y="1706411"/>
            <a:ext cx="1026174"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BFD8CF7-D805-3F46-9401-A22ABF9C10D7}"/>
              </a:ext>
            </a:extLst>
          </p:cNvPr>
          <p:cNvCxnSpPr/>
          <p:nvPr/>
        </p:nvCxnSpPr>
        <p:spPr>
          <a:xfrm>
            <a:off x="10784826" y="2138211"/>
            <a:ext cx="1026174"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7317F6D-538B-0547-A841-3FA4099319A2}"/>
              </a:ext>
            </a:extLst>
          </p:cNvPr>
          <p:cNvSpPr/>
          <p:nvPr/>
        </p:nvSpPr>
        <p:spPr bwMode="auto">
          <a:xfrm>
            <a:off x="10507912" y="1341679"/>
            <a:ext cx="3716088" cy="1090938"/>
          </a:xfrm>
          <a:prstGeom prst="rect">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4220067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FA72-BB99-FC4D-B4C4-45079AA12D83}"/>
              </a:ext>
            </a:extLst>
          </p:cNvPr>
          <p:cNvSpPr>
            <a:spLocks noGrp="1"/>
          </p:cNvSpPr>
          <p:nvPr>
            <p:ph type="title"/>
          </p:nvPr>
        </p:nvSpPr>
        <p:spPr/>
        <p:txBody>
          <a:bodyPr/>
          <a:lstStyle/>
          <a:p>
            <a:r>
              <a:rPr lang="en-US" dirty="0">
                <a:latin typeface="+mj-lt"/>
              </a:rPr>
              <a:t>DeepAR: Feature Engineering, Custom Feature</a:t>
            </a:r>
          </a:p>
        </p:txBody>
      </p:sp>
      <p:cxnSp>
        <p:nvCxnSpPr>
          <p:cNvPr id="6" name="Straight Arrow Connector 5">
            <a:extLst>
              <a:ext uri="{FF2B5EF4-FFF2-40B4-BE49-F238E27FC236}">
                <a16:creationId xmlns:a16="http://schemas.microsoft.com/office/drawing/2014/main" id="{4C17C4E8-8357-774E-9449-578171257342}"/>
              </a:ext>
            </a:extLst>
          </p:cNvPr>
          <p:cNvCxnSpPr>
            <a:cxnSpLocks/>
          </p:cNvCxnSpPr>
          <p:nvPr/>
        </p:nvCxnSpPr>
        <p:spPr>
          <a:xfrm>
            <a:off x="660400" y="6631578"/>
            <a:ext cx="12928600" cy="0"/>
          </a:xfrm>
          <a:prstGeom prst="straightConnector1">
            <a:avLst/>
          </a:prstGeom>
          <a:ln w="762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9820D2-DAC9-9743-86E1-614FACD5C519}"/>
              </a:ext>
            </a:extLst>
          </p:cNvPr>
          <p:cNvSpPr txBox="1"/>
          <p:nvPr/>
        </p:nvSpPr>
        <p:spPr>
          <a:xfrm>
            <a:off x="6376769" y="6631201"/>
            <a:ext cx="1292662"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Time</a:t>
            </a:r>
          </a:p>
        </p:txBody>
      </p:sp>
      <p:cxnSp>
        <p:nvCxnSpPr>
          <p:cNvPr id="9" name="Straight Connector 8">
            <a:extLst>
              <a:ext uri="{FF2B5EF4-FFF2-40B4-BE49-F238E27FC236}">
                <a16:creationId xmlns:a16="http://schemas.microsoft.com/office/drawing/2014/main" id="{D2120A84-46AC-CE41-8508-5062960ECB9C}"/>
              </a:ext>
            </a:extLst>
          </p:cNvPr>
          <p:cNvCxnSpPr>
            <a:cxnSpLocks/>
          </p:cNvCxnSpPr>
          <p:nvPr/>
        </p:nvCxnSpPr>
        <p:spPr>
          <a:xfrm>
            <a:off x="685800" y="2590971"/>
            <a:ext cx="0" cy="4053673"/>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8ACFED-9458-CF43-8480-B300B8DAC085}"/>
              </a:ext>
            </a:extLst>
          </p:cNvPr>
          <p:cNvSpPr txBox="1"/>
          <p:nvPr/>
        </p:nvSpPr>
        <p:spPr>
          <a:xfrm>
            <a:off x="2184075" y="1555305"/>
            <a:ext cx="2419573" cy="627864"/>
          </a:xfrm>
          <a:prstGeom prst="rect">
            <a:avLst/>
          </a:prstGeom>
          <a:noFill/>
        </p:spPr>
        <p:txBody>
          <a:bodyPr wrap="non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latin typeface="+mj-lt"/>
              </a:rPr>
              <a:t>Historical Data</a:t>
            </a:r>
          </a:p>
        </p:txBody>
      </p:sp>
      <p:sp>
        <p:nvSpPr>
          <p:cNvPr id="11" name="TextBox 10">
            <a:extLst>
              <a:ext uri="{FF2B5EF4-FFF2-40B4-BE49-F238E27FC236}">
                <a16:creationId xmlns:a16="http://schemas.microsoft.com/office/drawing/2014/main" id="{45985D6A-17AC-914A-814C-14A0B7880F47}"/>
              </a:ext>
            </a:extLst>
          </p:cNvPr>
          <p:cNvSpPr txBox="1"/>
          <p:nvPr/>
        </p:nvSpPr>
        <p:spPr>
          <a:xfrm>
            <a:off x="2184075" y="1963107"/>
            <a:ext cx="2278509" cy="627864"/>
          </a:xfrm>
          <a:prstGeom prst="rect">
            <a:avLst/>
          </a:prstGeom>
          <a:noFill/>
        </p:spPr>
        <p:txBody>
          <a:bodyPr wrap="non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latin typeface="+mj-lt"/>
              </a:rPr>
              <a:t>Forecast Data</a:t>
            </a:r>
          </a:p>
        </p:txBody>
      </p:sp>
      <p:cxnSp>
        <p:nvCxnSpPr>
          <p:cNvPr id="12" name="Straight Connector 11">
            <a:extLst>
              <a:ext uri="{FF2B5EF4-FFF2-40B4-BE49-F238E27FC236}">
                <a16:creationId xmlns:a16="http://schemas.microsoft.com/office/drawing/2014/main" id="{F34C9C9E-3167-E648-9DE6-73D480493069}"/>
              </a:ext>
            </a:extLst>
          </p:cNvPr>
          <p:cNvCxnSpPr/>
          <p:nvPr/>
        </p:nvCxnSpPr>
        <p:spPr>
          <a:xfrm>
            <a:off x="1191314" y="1869237"/>
            <a:ext cx="1026174" cy="0"/>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3AA4F6C-63DC-D24D-8178-D33C6E5BC98B}"/>
              </a:ext>
            </a:extLst>
          </p:cNvPr>
          <p:cNvCxnSpPr/>
          <p:nvPr/>
        </p:nvCxnSpPr>
        <p:spPr>
          <a:xfrm>
            <a:off x="1191314" y="2288337"/>
            <a:ext cx="1026174"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F4D6D66-3919-094A-A84D-C5E2CE203EB2}"/>
              </a:ext>
            </a:extLst>
          </p:cNvPr>
          <p:cNvSpPr/>
          <p:nvPr/>
        </p:nvSpPr>
        <p:spPr bwMode="auto">
          <a:xfrm>
            <a:off x="914400" y="1504504"/>
            <a:ext cx="3716088" cy="1518267"/>
          </a:xfrm>
          <a:prstGeom prst="rect">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AB219C16-8F43-AA46-B20D-77F57808F27D}"/>
              </a:ext>
            </a:extLst>
          </p:cNvPr>
          <p:cNvCxnSpPr/>
          <p:nvPr/>
        </p:nvCxnSpPr>
        <p:spPr>
          <a:xfrm>
            <a:off x="1191314" y="2707437"/>
            <a:ext cx="1026174" cy="0"/>
          </a:xfrm>
          <a:prstGeom prst="line">
            <a:avLst/>
          </a:prstGeom>
          <a:ln w="76200">
            <a:solidFill>
              <a:schemeClr val="accent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A17AF2-B797-9244-8FDC-EC6F4EA96031}"/>
              </a:ext>
            </a:extLst>
          </p:cNvPr>
          <p:cNvSpPr txBox="1"/>
          <p:nvPr/>
        </p:nvSpPr>
        <p:spPr>
          <a:xfrm>
            <a:off x="2184075" y="2394907"/>
            <a:ext cx="1430520" cy="627864"/>
          </a:xfrm>
          <a:prstGeom prst="rect">
            <a:avLst/>
          </a:prstGeom>
          <a:noFill/>
        </p:spPr>
        <p:txBody>
          <a:bodyPr wrap="non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latin typeface="+mj-lt"/>
              </a:rPr>
              <a:t>Feature</a:t>
            </a:r>
          </a:p>
        </p:txBody>
      </p:sp>
      <p:sp>
        <p:nvSpPr>
          <p:cNvPr id="19" name="Freeform 18">
            <a:extLst>
              <a:ext uri="{FF2B5EF4-FFF2-40B4-BE49-F238E27FC236}">
                <a16:creationId xmlns:a16="http://schemas.microsoft.com/office/drawing/2014/main" id="{C8B2DDB7-FEE4-E74A-9894-547EB45B1954}"/>
              </a:ext>
            </a:extLst>
          </p:cNvPr>
          <p:cNvSpPr/>
          <p:nvPr/>
        </p:nvSpPr>
        <p:spPr bwMode="auto">
          <a:xfrm>
            <a:off x="939800" y="2883244"/>
            <a:ext cx="9271000" cy="3703822"/>
          </a:xfrm>
          <a:custGeom>
            <a:avLst/>
            <a:gdLst>
              <a:gd name="connsiteX0" fmla="*/ 0 w 9271000"/>
              <a:gd name="connsiteY0" fmla="*/ 3060356 h 3703822"/>
              <a:gd name="connsiteX1" fmla="*/ 177800 w 9271000"/>
              <a:gd name="connsiteY1" fmla="*/ 3339756 h 3703822"/>
              <a:gd name="connsiteX2" fmla="*/ 355600 w 9271000"/>
              <a:gd name="connsiteY2" fmla="*/ 3466756 h 3703822"/>
              <a:gd name="connsiteX3" fmla="*/ 558800 w 9271000"/>
              <a:gd name="connsiteY3" fmla="*/ 3492156 h 3703822"/>
              <a:gd name="connsiteX4" fmla="*/ 889000 w 9271000"/>
              <a:gd name="connsiteY4" fmla="*/ 3492156 h 3703822"/>
              <a:gd name="connsiteX5" fmla="*/ 914400 w 9271000"/>
              <a:gd name="connsiteY5" fmla="*/ 3390556 h 3703822"/>
              <a:gd name="connsiteX6" fmla="*/ 1041400 w 9271000"/>
              <a:gd name="connsiteY6" fmla="*/ 2653956 h 3703822"/>
              <a:gd name="connsiteX7" fmla="*/ 1219200 w 9271000"/>
              <a:gd name="connsiteY7" fmla="*/ 2120556 h 3703822"/>
              <a:gd name="connsiteX8" fmla="*/ 1371600 w 9271000"/>
              <a:gd name="connsiteY8" fmla="*/ 2069756 h 3703822"/>
              <a:gd name="connsiteX9" fmla="*/ 1752600 w 9271000"/>
              <a:gd name="connsiteY9" fmla="*/ 2095156 h 3703822"/>
              <a:gd name="connsiteX10" fmla="*/ 2184400 w 9271000"/>
              <a:gd name="connsiteY10" fmla="*/ 2196756 h 3703822"/>
              <a:gd name="connsiteX11" fmla="*/ 2184400 w 9271000"/>
              <a:gd name="connsiteY11" fmla="*/ 2247556 h 3703822"/>
              <a:gd name="connsiteX12" fmla="*/ 2209800 w 9271000"/>
              <a:gd name="connsiteY12" fmla="*/ 2704756 h 3703822"/>
              <a:gd name="connsiteX13" fmla="*/ 2235200 w 9271000"/>
              <a:gd name="connsiteY13" fmla="*/ 3136556 h 3703822"/>
              <a:gd name="connsiteX14" fmla="*/ 2286000 w 9271000"/>
              <a:gd name="connsiteY14" fmla="*/ 3187356 h 3703822"/>
              <a:gd name="connsiteX15" fmla="*/ 2540000 w 9271000"/>
              <a:gd name="connsiteY15" fmla="*/ 3314356 h 3703822"/>
              <a:gd name="connsiteX16" fmla="*/ 2768600 w 9271000"/>
              <a:gd name="connsiteY16" fmla="*/ 3415956 h 3703822"/>
              <a:gd name="connsiteX17" fmla="*/ 2794000 w 9271000"/>
              <a:gd name="connsiteY17" fmla="*/ 3314356 h 3703822"/>
              <a:gd name="connsiteX18" fmla="*/ 2895600 w 9271000"/>
              <a:gd name="connsiteY18" fmla="*/ 2425356 h 3703822"/>
              <a:gd name="connsiteX19" fmla="*/ 3048000 w 9271000"/>
              <a:gd name="connsiteY19" fmla="*/ 2095156 h 3703822"/>
              <a:gd name="connsiteX20" fmla="*/ 3149600 w 9271000"/>
              <a:gd name="connsiteY20" fmla="*/ 1993556 h 3703822"/>
              <a:gd name="connsiteX21" fmla="*/ 3429000 w 9271000"/>
              <a:gd name="connsiteY21" fmla="*/ 1917356 h 3703822"/>
              <a:gd name="connsiteX22" fmla="*/ 3530600 w 9271000"/>
              <a:gd name="connsiteY22" fmla="*/ 2044356 h 3703822"/>
              <a:gd name="connsiteX23" fmla="*/ 3733800 w 9271000"/>
              <a:gd name="connsiteY23" fmla="*/ 2095156 h 3703822"/>
              <a:gd name="connsiteX24" fmla="*/ 4064000 w 9271000"/>
              <a:gd name="connsiteY24" fmla="*/ 1942756 h 3703822"/>
              <a:gd name="connsiteX25" fmla="*/ 4089400 w 9271000"/>
              <a:gd name="connsiteY25" fmla="*/ 2120556 h 3703822"/>
              <a:gd name="connsiteX26" fmla="*/ 4216400 w 9271000"/>
              <a:gd name="connsiteY26" fmla="*/ 3238156 h 3703822"/>
              <a:gd name="connsiteX27" fmla="*/ 4318000 w 9271000"/>
              <a:gd name="connsiteY27" fmla="*/ 3365156 h 3703822"/>
              <a:gd name="connsiteX28" fmla="*/ 4521200 w 9271000"/>
              <a:gd name="connsiteY28" fmla="*/ 3415956 h 3703822"/>
              <a:gd name="connsiteX29" fmla="*/ 4648200 w 9271000"/>
              <a:gd name="connsiteY29" fmla="*/ 1561756 h 3703822"/>
              <a:gd name="connsiteX30" fmla="*/ 4673600 w 9271000"/>
              <a:gd name="connsiteY30" fmla="*/ 1079156 h 3703822"/>
              <a:gd name="connsiteX31" fmla="*/ 4826000 w 9271000"/>
              <a:gd name="connsiteY31" fmla="*/ 977556 h 3703822"/>
              <a:gd name="connsiteX32" fmla="*/ 5003800 w 9271000"/>
              <a:gd name="connsiteY32" fmla="*/ 875956 h 3703822"/>
              <a:gd name="connsiteX33" fmla="*/ 5029200 w 9271000"/>
              <a:gd name="connsiteY33" fmla="*/ 774356 h 3703822"/>
              <a:gd name="connsiteX34" fmla="*/ 5080000 w 9271000"/>
              <a:gd name="connsiteY34" fmla="*/ 571156 h 3703822"/>
              <a:gd name="connsiteX35" fmla="*/ 5435600 w 9271000"/>
              <a:gd name="connsiteY35" fmla="*/ 571156 h 3703822"/>
              <a:gd name="connsiteX36" fmla="*/ 5715000 w 9271000"/>
              <a:gd name="connsiteY36" fmla="*/ 748956 h 3703822"/>
              <a:gd name="connsiteX37" fmla="*/ 5740400 w 9271000"/>
              <a:gd name="connsiteY37" fmla="*/ 901356 h 3703822"/>
              <a:gd name="connsiteX38" fmla="*/ 5816600 w 9271000"/>
              <a:gd name="connsiteY38" fmla="*/ 1256956 h 3703822"/>
              <a:gd name="connsiteX39" fmla="*/ 5842000 w 9271000"/>
              <a:gd name="connsiteY39" fmla="*/ 1663356 h 3703822"/>
              <a:gd name="connsiteX40" fmla="*/ 5969000 w 9271000"/>
              <a:gd name="connsiteY40" fmla="*/ 3339756 h 3703822"/>
              <a:gd name="connsiteX41" fmla="*/ 6045200 w 9271000"/>
              <a:gd name="connsiteY41" fmla="*/ 3390556 h 3703822"/>
              <a:gd name="connsiteX42" fmla="*/ 6273800 w 9271000"/>
              <a:gd name="connsiteY42" fmla="*/ 3466756 h 3703822"/>
              <a:gd name="connsiteX43" fmla="*/ 6527800 w 9271000"/>
              <a:gd name="connsiteY43" fmla="*/ 3365156 h 3703822"/>
              <a:gd name="connsiteX44" fmla="*/ 6578600 w 9271000"/>
              <a:gd name="connsiteY44" fmla="*/ 3034956 h 3703822"/>
              <a:gd name="connsiteX45" fmla="*/ 6578600 w 9271000"/>
              <a:gd name="connsiteY45" fmla="*/ 2526956 h 3703822"/>
              <a:gd name="connsiteX46" fmla="*/ 6680200 w 9271000"/>
              <a:gd name="connsiteY46" fmla="*/ 2425356 h 3703822"/>
              <a:gd name="connsiteX47" fmla="*/ 6807200 w 9271000"/>
              <a:gd name="connsiteY47" fmla="*/ 2222156 h 3703822"/>
              <a:gd name="connsiteX48" fmla="*/ 6985000 w 9271000"/>
              <a:gd name="connsiteY48" fmla="*/ 2222156 h 3703822"/>
              <a:gd name="connsiteX49" fmla="*/ 7315200 w 9271000"/>
              <a:gd name="connsiteY49" fmla="*/ 2196756 h 3703822"/>
              <a:gd name="connsiteX50" fmla="*/ 7391400 w 9271000"/>
              <a:gd name="connsiteY50" fmla="*/ 2577756 h 3703822"/>
              <a:gd name="connsiteX51" fmla="*/ 7518400 w 9271000"/>
              <a:gd name="connsiteY51" fmla="*/ 3085756 h 3703822"/>
              <a:gd name="connsiteX52" fmla="*/ 7721600 w 9271000"/>
              <a:gd name="connsiteY52" fmla="*/ 3339756 h 3703822"/>
              <a:gd name="connsiteX53" fmla="*/ 7874000 w 9271000"/>
              <a:gd name="connsiteY53" fmla="*/ 3365156 h 3703822"/>
              <a:gd name="connsiteX54" fmla="*/ 8077200 w 9271000"/>
              <a:gd name="connsiteY54" fmla="*/ 3441356 h 3703822"/>
              <a:gd name="connsiteX55" fmla="*/ 8077200 w 9271000"/>
              <a:gd name="connsiteY55" fmla="*/ 3441356 h 3703822"/>
              <a:gd name="connsiteX56" fmla="*/ 8229600 w 9271000"/>
              <a:gd name="connsiteY56" fmla="*/ 317156 h 3703822"/>
              <a:gd name="connsiteX57" fmla="*/ 8229600 w 9271000"/>
              <a:gd name="connsiteY57" fmla="*/ 317156 h 3703822"/>
              <a:gd name="connsiteX58" fmla="*/ 8839200 w 9271000"/>
              <a:gd name="connsiteY58" fmla="*/ 190156 h 3703822"/>
              <a:gd name="connsiteX59" fmla="*/ 8966200 w 9271000"/>
              <a:gd name="connsiteY59" fmla="*/ 266356 h 3703822"/>
              <a:gd name="connsiteX60" fmla="*/ 9169400 w 9271000"/>
              <a:gd name="connsiteY60" fmla="*/ 3466756 h 3703822"/>
              <a:gd name="connsiteX61" fmla="*/ 9271000 w 9271000"/>
              <a:gd name="connsiteY61" fmla="*/ 3466756 h 3703822"/>
              <a:gd name="connsiteX62" fmla="*/ 9271000 w 9271000"/>
              <a:gd name="connsiteY62" fmla="*/ 3466756 h 370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271000" h="3703822">
                <a:moveTo>
                  <a:pt x="0" y="3060356"/>
                </a:moveTo>
                <a:cubicBezTo>
                  <a:pt x="59266" y="3166189"/>
                  <a:pt x="118533" y="3272023"/>
                  <a:pt x="177800" y="3339756"/>
                </a:cubicBezTo>
                <a:cubicBezTo>
                  <a:pt x="237067" y="3407489"/>
                  <a:pt x="292100" y="3441356"/>
                  <a:pt x="355600" y="3466756"/>
                </a:cubicBezTo>
                <a:cubicBezTo>
                  <a:pt x="419100" y="3492156"/>
                  <a:pt x="469900" y="3487923"/>
                  <a:pt x="558800" y="3492156"/>
                </a:cubicBezTo>
                <a:cubicBezTo>
                  <a:pt x="647700" y="3496389"/>
                  <a:pt x="889000" y="3492156"/>
                  <a:pt x="889000" y="3492156"/>
                </a:cubicBezTo>
                <a:cubicBezTo>
                  <a:pt x="948267" y="3475223"/>
                  <a:pt x="889000" y="3530256"/>
                  <a:pt x="914400" y="3390556"/>
                </a:cubicBezTo>
                <a:cubicBezTo>
                  <a:pt x="939800" y="3250856"/>
                  <a:pt x="990600" y="2865623"/>
                  <a:pt x="1041400" y="2653956"/>
                </a:cubicBezTo>
                <a:cubicBezTo>
                  <a:pt x="1092200" y="2442289"/>
                  <a:pt x="1164167" y="2217923"/>
                  <a:pt x="1219200" y="2120556"/>
                </a:cubicBezTo>
                <a:cubicBezTo>
                  <a:pt x="1274233" y="2023189"/>
                  <a:pt x="1282700" y="2073989"/>
                  <a:pt x="1371600" y="2069756"/>
                </a:cubicBezTo>
                <a:cubicBezTo>
                  <a:pt x="1460500" y="2065523"/>
                  <a:pt x="1617133" y="2073989"/>
                  <a:pt x="1752600" y="2095156"/>
                </a:cubicBezTo>
                <a:cubicBezTo>
                  <a:pt x="1888067" y="2116323"/>
                  <a:pt x="2184400" y="2196756"/>
                  <a:pt x="2184400" y="2196756"/>
                </a:cubicBezTo>
                <a:cubicBezTo>
                  <a:pt x="2256367" y="2222156"/>
                  <a:pt x="2180167" y="2162889"/>
                  <a:pt x="2184400" y="2247556"/>
                </a:cubicBezTo>
                <a:cubicBezTo>
                  <a:pt x="2188633" y="2332223"/>
                  <a:pt x="2201333" y="2556589"/>
                  <a:pt x="2209800" y="2704756"/>
                </a:cubicBezTo>
                <a:cubicBezTo>
                  <a:pt x="2218267" y="2852923"/>
                  <a:pt x="2235200" y="3136556"/>
                  <a:pt x="2235200" y="3136556"/>
                </a:cubicBezTo>
                <a:cubicBezTo>
                  <a:pt x="2247900" y="3216989"/>
                  <a:pt x="2235200" y="3157723"/>
                  <a:pt x="2286000" y="3187356"/>
                </a:cubicBezTo>
                <a:cubicBezTo>
                  <a:pt x="2336800" y="3216989"/>
                  <a:pt x="2459567" y="3276256"/>
                  <a:pt x="2540000" y="3314356"/>
                </a:cubicBezTo>
                <a:cubicBezTo>
                  <a:pt x="2620433" y="3352456"/>
                  <a:pt x="2768600" y="3415956"/>
                  <a:pt x="2768600" y="3415956"/>
                </a:cubicBezTo>
                <a:cubicBezTo>
                  <a:pt x="2810933" y="3415956"/>
                  <a:pt x="2772833" y="3479456"/>
                  <a:pt x="2794000" y="3314356"/>
                </a:cubicBezTo>
                <a:cubicBezTo>
                  <a:pt x="2815167" y="3149256"/>
                  <a:pt x="2853267" y="2628556"/>
                  <a:pt x="2895600" y="2425356"/>
                </a:cubicBezTo>
                <a:cubicBezTo>
                  <a:pt x="2937933" y="2222156"/>
                  <a:pt x="3048000" y="2095156"/>
                  <a:pt x="3048000" y="2095156"/>
                </a:cubicBezTo>
                <a:cubicBezTo>
                  <a:pt x="3090333" y="2023189"/>
                  <a:pt x="3086100" y="2023189"/>
                  <a:pt x="3149600" y="1993556"/>
                </a:cubicBezTo>
                <a:cubicBezTo>
                  <a:pt x="3213100" y="1963923"/>
                  <a:pt x="3365500" y="1908889"/>
                  <a:pt x="3429000" y="1917356"/>
                </a:cubicBezTo>
                <a:cubicBezTo>
                  <a:pt x="3492500" y="1925823"/>
                  <a:pt x="3479800" y="2014723"/>
                  <a:pt x="3530600" y="2044356"/>
                </a:cubicBezTo>
                <a:cubicBezTo>
                  <a:pt x="3581400" y="2073989"/>
                  <a:pt x="3644900" y="2112089"/>
                  <a:pt x="3733800" y="2095156"/>
                </a:cubicBezTo>
                <a:cubicBezTo>
                  <a:pt x="3822700" y="2078223"/>
                  <a:pt x="4004733" y="1938523"/>
                  <a:pt x="4064000" y="1942756"/>
                </a:cubicBezTo>
                <a:cubicBezTo>
                  <a:pt x="4123267" y="1946989"/>
                  <a:pt x="4064000" y="1904656"/>
                  <a:pt x="4089400" y="2120556"/>
                </a:cubicBezTo>
                <a:cubicBezTo>
                  <a:pt x="4114800" y="2336456"/>
                  <a:pt x="4178300" y="3030723"/>
                  <a:pt x="4216400" y="3238156"/>
                </a:cubicBezTo>
                <a:cubicBezTo>
                  <a:pt x="4254500" y="3445589"/>
                  <a:pt x="4267200" y="3335523"/>
                  <a:pt x="4318000" y="3365156"/>
                </a:cubicBezTo>
                <a:cubicBezTo>
                  <a:pt x="4368800" y="3394789"/>
                  <a:pt x="4466167" y="3716523"/>
                  <a:pt x="4521200" y="3415956"/>
                </a:cubicBezTo>
                <a:cubicBezTo>
                  <a:pt x="4576233" y="3115389"/>
                  <a:pt x="4622800" y="1951223"/>
                  <a:pt x="4648200" y="1561756"/>
                </a:cubicBezTo>
                <a:cubicBezTo>
                  <a:pt x="4673600" y="1172289"/>
                  <a:pt x="4643967" y="1176523"/>
                  <a:pt x="4673600" y="1079156"/>
                </a:cubicBezTo>
                <a:cubicBezTo>
                  <a:pt x="4703233" y="981789"/>
                  <a:pt x="4770967" y="1011423"/>
                  <a:pt x="4826000" y="977556"/>
                </a:cubicBezTo>
                <a:cubicBezTo>
                  <a:pt x="4881033" y="943689"/>
                  <a:pt x="5003800" y="875956"/>
                  <a:pt x="5003800" y="875956"/>
                </a:cubicBezTo>
                <a:cubicBezTo>
                  <a:pt x="5037667" y="842089"/>
                  <a:pt x="5029200" y="774356"/>
                  <a:pt x="5029200" y="774356"/>
                </a:cubicBezTo>
                <a:cubicBezTo>
                  <a:pt x="5041900" y="723556"/>
                  <a:pt x="5012267" y="605023"/>
                  <a:pt x="5080000" y="571156"/>
                </a:cubicBezTo>
                <a:cubicBezTo>
                  <a:pt x="5147733" y="537289"/>
                  <a:pt x="5329767" y="541523"/>
                  <a:pt x="5435600" y="571156"/>
                </a:cubicBezTo>
                <a:cubicBezTo>
                  <a:pt x="5541433" y="600789"/>
                  <a:pt x="5664200" y="693923"/>
                  <a:pt x="5715000" y="748956"/>
                </a:cubicBezTo>
                <a:cubicBezTo>
                  <a:pt x="5765800" y="803989"/>
                  <a:pt x="5723467" y="816689"/>
                  <a:pt x="5740400" y="901356"/>
                </a:cubicBezTo>
                <a:cubicBezTo>
                  <a:pt x="5757333" y="986023"/>
                  <a:pt x="5799667" y="1129956"/>
                  <a:pt x="5816600" y="1256956"/>
                </a:cubicBezTo>
                <a:cubicBezTo>
                  <a:pt x="5833533" y="1383956"/>
                  <a:pt x="5816600" y="1316223"/>
                  <a:pt x="5842000" y="1663356"/>
                </a:cubicBezTo>
                <a:cubicBezTo>
                  <a:pt x="5867400" y="2010489"/>
                  <a:pt x="5969000" y="3339756"/>
                  <a:pt x="5969000" y="3339756"/>
                </a:cubicBezTo>
                <a:cubicBezTo>
                  <a:pt x="6002867" y="3627623"/>
                  <a:pt x="5994400" y="3369389"/>
                  <a:pt x="6045200" y="3390556"/>
                </a:cubicBezTo>
                <a:cubicBezTo>
                  <a:pt x="6096000" y="3411723"/>
                  <a:pt x="6193367" y="3470989"/>
                  <a:pt x="6273800" y="3466756"/>
                </a:cubicBezTo>
                <a:cubicBezTo>
                  <a:pt x="6354233" y="3462523"/>
                  <a:pt x="6477000" y="3437123"/>
                  <a:pt x="6527800" y="3365156"/>
                </a:cubicBezTo>
                <a:cubicBezTo>
                  <a:pt x="6578600" y="3293189"/>
                  <a:pt x="6570133" y="3174656"/>
                  <a:pt x="6578600" y="3034956"/>
                </a:cubicBezTo>
                <a:cubicBezTo>
                  <a:pt x="6587067" y="2895256"/>
                  <a:pt x="6578600" y="2526956"/>
                  <a:pt x="6578600" y="2526956"/>
                </a:cubicBezTo>
                <a:cubicBezTo>
                  <a:pt x="6595533" y="2425356"/>
                  <a:pt x="6642100" y="2476156"/>
                  <a:pt x="6680200" y="2425356"/>
                </a:cubicBezTo>
                <a:cubicBezTo>
                  <a:pt x="6718300" y="2374556"/>
                  <a:pt x="6756400" y="2256023"/>
                  <a:pt x="6807200" y="2222156"/>
                </a:cubicBezTo>
                <a:cubicBezTo>
                  <a:pt x="6858000" y="2188289"/>
                  <a:pt x="6900333" y="2226389"/>
                  <a:pt x="6985000" y="2222156"/>
                </a:cubicBezTo>
                <a:cubicBezTo>
                  <a:pt x="7069667" y="2217923"/>
                  <a:pt x="7247467" y="2137489"/>
                  <a:pt x="7315200" y="2196756"/>
                </a:cubicBezTo>
                <a:cubicBezTo>
                  <a:pt x="7382933" y="2256023"/>
                  <a:pt x="7357533" y="2429589"/>
                  <a:pt x="7391400" y="2577756"/>
                </a:cubicBezTo>
                <a:cubicBezTo>
                  <a:pt x="7425267" y="2725923"/>
                  <a:pt x="7463367" y="2958756"/>
                  <a:pt x="7518400" y="3085756"/>
                </a:cubicBezTo>
                <a:cubicBezTo>
                  <a:pt x="7573433" y="3212756"/>
                  <a:pt x="7662333" y="3293189"/>
                  <a:pt x="7721600" y="3339756"/>
                </a:cubicBezTo>
                <a:cubicBezTo>
                  <a:pt x="7780867" y="3386323"/>
                  <a:pt x="7814733" y="3348223"/>
                  <a:pt x="7874000" y="3365156"/>
                </a:cubicBezTo>
                <a:cubicBezTo>
                  <a:pt x="7933267" y="3382089"/>
                  <a:pt x="8077200" y="3441356"/>
                  <a:pt x="8077200" y="3441356"/>
                </a:cubicBezTo>
                <a:lnTo>
                  <a:pt x="8077200" y="3441356"/>
                </a:lnTo>
                <a:lnTo>
                  <a:pt x="8229600" y="317156"/>
                </a:lnTo>
                <a:lnTo>
                  <a:pt x="8229600" y="317156"/>
                </a:lnTo>
                <a:cubicBezTo>
                  <a:pt x="8331200" y="295989"/>
                  <a:pt x="8716433" y="198623"/>
                  <a:pt x="8839200" y="190156"/>
                </a:cubicBezTo>
                <a:cubicBezTo>
                  <a:pt x="8961967" y="181689"/>
                  <a:pt x="8911167" y="-279744"/>
                  <a:pt x="8966200" y="266356"/>
                </a:cubicBezTo>
                <a:cubicBezTo>
                  <a:pt x="9021233" y="812456"/>
                  <a:pt x="9169400" y="3466756"/>
                  <a:pt x="9169400" y="3466756"/>
                </a:cubicBezTo>
                <a:cubicBezTo>
                  <a:pt x="9220200" y="4000156"/>
                  <a:pt x="9271000" y="3466756"/>
                  <a:pt x="9271000" y="3466756"/>
                </a:cubicBezTo>
                <a:lnTo>
                  <a:pt x="9271000" y="3466756"/>
                </a:lnTo>
              </a:path>
            </a:pathLst>
          </a:cu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grpSp>
        <p:nvGrpSpPr>
          <p:cNvPr id="27" name="Group 26">
            <a:extLst>
              <a:ext uri="{FF2B5EF4-FFF2-40B4-BE49-F238E27FC236}">
                <a16:creationId xmlns:a16="http://schemas.microsoft.com/office/drawing/2014/main" id="{5F58910D-A71C-CB44-B6AA-74C763478746}"/>
              </a:ext>
            </a:extLst>
          </p:cNvPr>
          <p:cNvGrpSpPr/>
          <p:nvPr/>
        </p:nvGrpSpPr>
        <p:grpSpPr>
          <a:xfrm>
            <a:off x="5384800" y="2590971"/>
            <a:ext cx="1625600" cy="4021495"/>
            <a:chOff x="5384800" y="2590971"/>
            <a:chExt cx="1625600" cy="4021495"/>
          </a:xfrm>
        </p:grpSpPr>
        <p:cxnSp>
          <p:nvCxnSpPr>
            <p:cNvPr id="23" name="Straight Connector 22">
              <a:extLst>
                <a:ext uri="{FF2B5EF4-FFF2-40B4-BE49-F238E27FC236}">
                  <a16:creationId xmlns:a16="http://schemas.microsoft.com/office/drawing/2014/main" id="{4943F8B1-8856-7F49-98B4-2B35704C8124}"/>
                </a:ext>
              </a:extLst>
            </p:cNvPr>
            <p:cNvCxnSpPr/>
            <p:nvPr/>
          </p:nvCxnSpPr>
          <p:spPr>
            <a:xfrm flipV="1">
              <a:off x="5384800" y="2590971"/>
              <a:ext cx="0" cy="3996095"/>
            </a:xfrm>
            <a:prstGeom prst="line">
              <a:avLst/>
            </a:prstGeom>
            <a:ln w="76200">
              <a:solidFill>
                <a:schemeClr val="accent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C70460-7B34-8C4E-A411-BA668B88B1AC}"/>
                </a:ext>
              </a:extLst>
            </p:cNvPr>
            <p:cNvCxnSpPr/>
            <p:nvPr/>
          </p:nvCxnSpPr>
          <p:spPr>
            <a:xfrm flipV="1">
              <a:off x="7010400" y="2616371"/>
              <a:ext cx="0" cy="3996095"/>
            </a:xfrm>
            <a:prstGeom prst="line">
              <a:avLst/>
            </a:prstGeom>
            <a:ln w="76200">
              <a:solidFill>
                <a:schemeClr val="accent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2C33A1-DDF9-6947-855C-063C6F09CFE5}"/>
                </a:ext>
              </a:extLst>
            </p:cNvPr>
            <p:cNvCxnSpPr/>
            <p:nvPr/>
          </p:nvCxnSpPr>
          <p:spPr>
            <a:xfrm>
              <a:off x="5384800" y="2590971"/>
              <a:ext cx="1625600" cy="0"/>
            </a:xfrm>
            <a:prstGeom prst="line">
              <a:avLst/>
            </a:prstGeom>
            <a:ln w="76200">
              <a:solidFill>
                <a:schemeClr val="accent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Freeform 20">
            <a:extLst>
              <a:ext uri="{FF2B5EF4-FFF2-40B4-BE49-F238E27FC236}">
                <a16:creationId xmlns:a16="http://schemas.microsoft.com/office/drawing/2014/main" id="{8828B399-9F89-3D4F-97DA-4FE60A29DF3B}"/>
              </a:ext>
            </a:extLst>
          </p:cNvPr>
          <p:cNvSpPr/>
          <p:nvPr/>
        </p:nvSpPr>
        <p:spPr bwMode="auto">
          <a:xfrm>
            <a:off x="10261600" y="3242067"/>
            <a:ext cx="3200400" cy="3299662"/>
          </a:xfrm>
          <a:custGeom>
            <a:avLst/>
            <a:gdLst>
              <a:gd name="connsiteX0" fmla="*/ 0 w 3200400"/>
              <a:gd name="connsiteY0" fmla="*/ 3158733 h 3299662"/>
              <a:gd name="connsiteX1" fmla="*/ 127000 w 3200400"/>
              <a:gd name="connsiteY1" fmla="*/ 3031733 h 3299662"/>
              <a:gd name="connsiteX2" fmla="*/ 254000 w 3200400"/>
              <a:gd name="connsiteY2" fmla="*/ 2879333 h 3299662"/>
              <a:gd name="connsiteX3" fmla="*/ 330200 w 3200400"/>
              <a:gd name="connsiteY3" fmla="*/ 2396733 h 3299662"/>
              <a:gd name="connsiteX4" fmla="*/ 330200 w 3200400"/>
              <a:gd name="connsiteY4" fmla="*/ 2168133 h 3299662"/>
              <a:gd name="connsiteX5" fmla="*/ 508000 w 3200400"/>
              <a:gd name="connsiteY5" fmla="*/ 2015733 h 3299662"/>
              <a:gd name="connsiteX6" fmla="*/ 736600 w 3200400"/>
              <a:gd name="connsiteY6" fmla="*/ 1990333 h 3299662"/>
              <a:gd name="connsiteX7" fmla="*/ 787400 w 3200400"/>
              <a:gd name="connsiteY7" fmla="*/ 1863333 h 3299662"/>
              <a:gd name="connsiteX8" fmla="*/ 914400 w 3200400"/>
              <a:gd name="connsiteY8" fmla="*/ 1863333 h 3299662"/>
              <a:gd name="connsiteX9" fmla="*/ 1143000 w 3200400"/>
              <a:gd name="connsiteY9" fmla="*/ 2091933 h 3299662"/>
              <a:gd name="connsiteX10" fmla="*/ 1143000 w 3200400"/>
              <a:gd name="connsiteY10" fmla="*/ 2549133 h 3299662"/>
              <a:gd name="connsiteX11" fmla="*/ 1244600 w 3200400"/>
              <a:gd name="connsiteY11" fmla="*/ 3107933 h 3299662"/>
              <a:gd name="connsiteX12" fmla="*/ 1447800 w 3200400"/>
              <a:gd name="connsiteY12" fmla="*/ 3234933 h 3299662"/>
              <a:gd name="connsiteX13" fmla="*/ 1752600 w 3200400"/>
              <a:gd name="connsiteY13" fmla="*/ 3234933 h 3299662"/>
              <a:gd name="connsiteX14" fmla="*/ 1828800 w 3200400"/>
              <a:gd name="connsiteY14" fmla="*/ 3133333 h 3299662"/>
              <a:gd name="connsiteX15" fmla="*/ 2082800 w 3200400"/>
              <a:gd name="connsiteY15" fmla="*/ 1355333 h 3299662"/>
              <a:gd name="connsiteX16" fmla="*/ 2184400 w 3200400"/>
              <a:gd name="connsiteY16" fmla="*/ 313933 h 3299662"/>
              <a:gd name="connsiteX17" fmla="*/ 2362200 w 3200400"/>
              <a:gd name="connsiteY17" fmla="*/ 186933 h 3299662"/>
              <a:gd name="connsiteX18" fmla="*/ 2514600 w 3200400"/>
              <a:gd name="connsiteY18" fmla="*/ 9133 h 3299662"/>
              <a:gd name="connsiteX19" fmla="*/ 2717800 w 3200400"/>
              <a:gd name="connsiteY19" fmla="*/ 34533 h 3299662"/>
              <a:gd name="connsiteX20" fmla="*/ 2971800 w 3200400"/>
              <a:gd name="connsiteY20" fmla="*/ 110733 h 3299662"/>
              <a:gd name="connsiteX21" fmla="*/ 3073400 w 3200400"/>
              <a:gd name="connsiteY21" fmla="*/ 415533 h 3299662"/>
              <a:gd name="connsiteX22" fmla="*/ 3098800 w 3200400"/>
              <a:gd name="connsiteY22" fmla="*/ 1329933 h 3299662"/>
              <a:gd name="connsiteX23" fmla="*/ 3200400 w 3200400"/>
              <a:gd name="connsiteY23" fmla="*/ 3209533 h 32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00400" h="3299662">
                <a:moveTo>
                  <a:pt x="0" y="3158733"/>
                </a:moveTo>
                <a:cubicBezTo>
                  <a:pt x="42333" y="3118516"/>
                  <a:pt x="84667" y="3078300"/>
                  <a:pt x="127000" y="3031733"/>
                </a:cubicBezTo>
                <a:cubicBezTo>
                  <a:pt x="169333" y="2985166"/>
                  <a:pt x="220133" y="2985166"/>
                  <a:pt x="254000" y="2879333"/>
                </a:cubicBezTo>
                <a:cubicBezTo>
                  <a:pt x="287867" y="2773500"/>
                  <a:pt x="317500" y="2515266"/>
                  <a:pt x="330200" y="2396733"/>
                </a:cubicBezTo>
                <a:cubicBezTo>
                  <a:pt x="342900" y="2278200"/>
                  <a:pt x="300567" y="2231633"/>
                  <a:pt x="330200" y="2168133"/>
                </a:cubicBezTo>
                <a:cubicBezTo>
                  <a:pt x="359833" y="2104633"/>
                  <a:pt x="440267" y="2045366"/>
                  <a:pt x="508000" y="2015733"/>
                </a:cubicBezTo>
                <a:cubicBezTo>
                  <a:pt x="575733" y="1986100"/>
                  <a:pt x="690033" y="2015733"/>
                  <a:pt x="736600" y="1990333"/>
                </a:cubicBezTo>
                <a:cubicBezTo>
                  <a:pt x="783167" y="1964933"/>
                  <a:pt x="757767" y="1884500"/>
                  <a:pt x="787400" y="1863333"/>
                </a:cubicBezTo>
                <a:cubicBezTo>
                  <a:pt x="817033" y="1842166"/>
                  <a:pt x="855133" y="1825233"/>
                  <a:pt x="914400" y="1863333"/>
                </a:cubicBezTo>
                <a:cubicBezTo>
                  <a:pt x="973667" y="1901433"/>
                  <a:pt x="1104900" y="1977633"/>
                  <a:pt x="1143000" y="2091933"/>
                </a:cubicBezTo>
                <a:cubicBezTo>
                  <a:pt x="1181100" y="2206233"/>
                  <a:pt x="1126067" y="2379800"/>
                  <a:pt x="1143000" y="2549133"/>
                </a:cubicBezTo>
                <a:cubicBezTo>
                  <a:pt x="1159933" y="2718466"/>
                  <a:pt x="1193800" y="2993633"/>
                  <a:pt x="1244600" y="3107933"/>
                </a:cubicBezTo>
                <a:cubicBezTo>
                  <a:pt x="1295400" y="3222233"/>
                  <a:pt x="1363133" y="3213766"/>
                  <a:pt x="1447800" y="3234933"/>
                </a:cubicBezTo>
                <a:cubicBezTo>
                  <a:pt x="1532467" y="3256100"/>
                  <a:pt x="1752600" y="3234933"/>
                  <a:pt x="1752600" y="3234933"/>
                </a:cubicBezTo>
                <a:cubicBezTo>
                  <a:pt x="1816100" y="3218000"/>
                  <a:pt x="1773767" y="3446600"/>
                  <a:pt x="1828800" y="3133333"/>
                </a:cubicBezTo>
                <a:cubicBezTo>
                  <a:pt x="1883833" y="2820066"/>
                  <a:pt x="2023533" y="1825233"/>
                  <a:pt x="2082800" y="1355333"/>
                </a:cubicBezTo>
                <a:cubicBezTo>
                  <a:pt x="2142067" y="885433"/>
                  <a:pt x="2137833" y="508666"/>
                  <a:pt x="2184400" y="313933"/>
                </a:cubicBezTo>
                <a:cubicBezTo>
                  <a:pt x="2230967" y="119200"/>
                  <a:pt x="2307167" y="237733"/>
                  <a:pt x="2362200" y="186933"/>
                </a:cubicBezTo>
                <a:cubicBezTo>
                  <a:pt x="2417233" y="136133"/>
                  <a:pt x="2455333" y="34533"/>
                  <a:pt x="2514600" y="9133"/>
                </a:cubicBezTo>
                <a:cubicBezTo>
                  <a:pt x="2573867" y="-16267"/>
                  <a:pt x="2641600" y="17600"/>
                  <a:pt x="2717800" y="34533"/>
                </a:cubicBezTo>
                <a:cubicBezTo>
                  <a:pt x="2794000" y="51466"/>
                  <a:pt x="2912533" y="47233"/>
                  <a:pt x="2971800" y="110733"/>
                </a:cubicBezTo>
                <a:cubicBezTo>
                  <a:pt x="3031067" y="174233"/>
                  <a:pt x="3052233" y="212333"/>
                  <a:pt x="3073400" y="415533"/>
                </a:cubicBezTo>
                <a:cubicBezTo>
                  <a:pt x="3094567" y="618733"/>
                  <a:pt x="3077633" y="864266"/>
                  <a:pt x="3098800" y="1329933"/>
                </a:cubicBezTo>
                <a:cubicBezTo>
                  <a:pt x="3119967" y="1795600"/>
                  <a:pt x="3160183" y="2502566"/>
                  <a:pt x="3200400" y="3209533"/>
                </a:cubicBezTo>
              </a:path>
            </a:pathLst>
          </a:cu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E6D91E5B-6FAF-D44E-B1F3-5780D58E1E80}"/>
              </a:ext>
            </a:extLst>
          </p:cNvPr>
          <p:cNvGrpSpPr/>
          <p:nvPr/>
        </p:nvGrpSpPr>
        <p:grpSpPr>
          <a:xfrm>
            <a:off x="8839200" y="2590971"/>
            <a:ext cx="1625600" cy="4021495"/>
            <a:chOff x="5384800" y="2590971"/>
            <a:chExt cx="1625600" cy="4021495"/>
          </a:xfrm>
        </p:grpSpPr>
        <p:cxnSp>
          <p:nvCxnSpPr>
            <p:cNvPr id="29" name="Straight Connector 28">
              <a:extLst>
                <a:ext uri="{FF2B5EF4-FFF2-40B4-BE49-F238E27FC236}">
                  <a16:creationId xmlns:a16="http://schemas.microsoft.com/office/drawing/2014/main" id="{CB4A3A4E-5AFA-0C48-B637-C743A4413627}"/>
                </a:ext>
              </a:extLst>
            </p:cNvPr>
            <p:cNvCxnSpPr/>
            <p:nvPr/>
          </p:nvCxnSpPr>
          <p:spPr>
            <a:xfrm flipV="1">
              <a:off x="5384800" y="2590971"/>
              <a:ext cx="0" cy="3996095"/>
            </a:xfrm>
            <a:prstGeom prst="line">
              <a:avLst/>
            </a:prstGeom>
            <a:ln w="76200">
              <a:solidFill>
                <a:schemeClr val="accent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BF74D2B-63C4-AE4D-A2D7-3A4DB8B72906}"/>
                </a:ext>
              </a:extLst>
            </p:cNvPr>
            <p:cNvCxnSpPr/>
            <p:nvPr/>
          </p:nvCxnSpPr>
          <p:spPr>
            <a:xfrm flipV="1">
              <a:off x="7010400" y="2616371"/>
              <a:ext cx="0" cy="3996095"/>
            </a:xfrm>
            <a:prstGeom prst="line">
              <a:avLst/>
            </a:prstGeom>
            <a:ln w="76200">
              <a:solidFill>
                <a:schemeClr val="accent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0E0A0F-0FC6-EC40-B379-BD5164623A7C}"/>
                </a:ext>
              </a:extLst>
            </p:cNvPr>
            <p:cNvCxnSpPr/>
            <p:nvPr/>
          </p:nvCxnSpPr>
          <p:spPr>
            <a:xfrm>
              <a:off x="5384800" y="2590971"/>
              <a:ext cx="1625600" cy="0"/>
            </a:xfrm>
            <a:prstGeom prst="line">
              <a:avLst/>
            </a:prstGeom>
            <a:ln w="76200">
              <a:solidFill>
                <a:schemeClr val="accent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3A56B3A-49ED-1746-8DE3-E717C5228904}"/>
              </a:ext>
            </a:extLst>
          </p:cNvPr>
          <p:cNvGrpSpPr/>
          <p:nvPr/>
        </p:nvGrpSpPr>
        <p:grpSpPr>
          <a:xfrm>
            <a:off x="11963400" y="2590971"/>
            <a:ext cx="1625600" cy="4021495"/>
            <a:chOff x="5384800" y="2590971"/>
            <a:chExt cx="1625600" cy="4021495"/>
          </a:xfrm>
        </p:grpSpPr>
        <p:cxnSp>
          <p:nvCxnSpPr>
            <p:cNvPr id="33" name="Straight Connector 32">
              <a:extLst>
                <a:ext uri="{FF2B5EF4-FFF2-40B4-BE49-F238E27FC236}">
                  <a16:creationId xmlns:a16="http://schemas.microsoft.com/office/drawing/2014/main" id="{7594A1B4-3834-C745-97FB-E79C25FC813C}"/>
                </a:ext>
              </a:extLst>
            </p:cNvPr>
            <p:cNvCxnSpPr/>
            <p:nvPr/>
          </p:nvCxnSpPr>
          <p:spPr>
            <a:xfrm flipV="1">
              <a:off x="5384800" y="2590971"/>
              <a:ext cx="0" cy="3996095"/>
            </a:xfrm>
            <a:prstGeom prst="line">
              <a:avLst/>
            </a:prstGeom>
            <a:ln w="76200">
              <a:solidFill>
                <a:schemeClr val="accent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5E78A2-3A6C-8945-BFB7-66DA8DA15E56}"/>
                </a:ext>
              </a:extLst>
            </p:cNvPr>
            <p:cNvCxnSpPr/>
            <p:nvPr/>
          </p:nvCxnSpPr>
          <p:spPr>
            <a:xfrm flipV="1">
              <a:off x="7010400" y="2616371"/>
              <a:ext cx="0" cy="3996095"/>
            </a:xfrm>
            <a:prstGeom prst="line">
              <a:avLst/>
            </a:prstGeom>
            <a:ln w="76200">
              <a:solidFill>
                <a:schemeClr val="accent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6441FD0-8F50-484C-809B-AF1659611517}"/>
                </a:ext>
              </a:extLst>
            </p:cNvPr>
            <p:cNvCxnSpPr/>
            <p:nvPr/>
          </p:nvCxnSpPr>
          <p:spPr>
            <a:xfrm>
              <a:off x="5384800" y="2590971"/>
              <a:ext cx="1625600" cy="0"/>
            </a:xfrm>
            <a:prstGeom prst="line">
              <a:avLst/>
            </a:prstGeom>
            <a:ln w="76200">
              <a:solidFill>
                <a:schemeClr val="accent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462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FA72-BB99-FC4D-B4C4-45079AA12D83}"/>
              </a:ext>
            </a:extLst>
          </p:cNvPr>
          <p:cNvSpPr>
            <a:spLocks noGrp="1"/>
          </p:cNvSpPr>
          <p:nvPr>
            <p:ph type="title"/>
          </p:nvPr>
        </p:nvSpPr>
        <p:spPr/>
        <p:txBody>
          <a:bodyPr/>
          <a:lstStyle/>
          <a:p>
            <a:r>
              <a:rPr lang="en-US" dirty="0">
                <a:latin typeface="+mj-lt"/>
              </a:rPr>
              <a:t>DeepAR: Feature Engineering, Multiple Categories</a:t>
            </a:r>
          </a:p>
        </p:txBody>
      </p:sp>
      <p:sp>
        <p:nvSpPr>
          <p:cNvPr id="6" name="TextBox 5">
            <a:extLst>
              <a:ext uri="{FF2B5EF4-FFF2-40B4-BE49-F238E27FC236}">
                <a16:creationId xmlns:a16="http://schemas.microsoft.com/office/drawing/2014/main" id="{046A478F-A5D5-9C47-BDCB-333905DB876E}"/>
              </a:ext>
            </a:extLst>
          </p:cNvPr>
          <p:cNvSpPr txBox="1"/>
          <p:nvPr/>
        </p:nvSpPr>
        <p:spPr>
          <a:xfrm>
            <a:off x="2454575" y="1549400"/>
            <a:ext cx="9721251" cy="738664"/>
          </a:xfrm>
          <a:prstGeom prst="rect">
            <a:avLst/>
          </a:prstGeom>
          <a:noFill/>
        </p:spPr>
        <p:txBody>
          <a:bodyPr wrap="none" lIns="182880" tIns="146304" rIns="182880" bIns="146304" rtlCol="0">
            <a:spAutoFit/>
          </a:bodyPr>
          <a:lstStyle/>
          <a:p>
            <a:pPr>
              <a:lnSpc>
                <a:spcPct val="90000"/>
              </a:lnSpc>
              <a:spcAft>
                <a:spcPts val="1800"/>
              </a:spcAft>
            </a:pPr>
            <a:r>
              <a:rPr lang="en-US" sz="3200" b="1" dirty="0">
                <a:solidFill>
                  <a:schemeClr val="accent1">
                    <a:lumMod val="60000"/>
                    <a:lumOff val="40000"/>
                  </a:schemeClr>
                </a:solidFill>
                <a:latin typeface="+mj-lt"/>
              </a:rPr>
              <a:t>Associate your time series with multiple groupings</a:t>
            </a:r>
          </a:p>
        </p:txBody>
      </p:sp>
      <p:sp>
        <p:nvSpPr>
          <p:cNvPr id="8" name="Freeform 7">
            <a:extLst>
              <a:ext uri="{FF2B5EF4-FFF2-40B4-BE49-F238E27FC236}">
                <a16:creationId xmlns:a16="http://schemas.microsoft.com/office/drawing/2014/main" id="{75F10217-584D-0C43-BF2C-E6F93059854E}"/>
              </a:ext>
            </a:extLst>
          </p:cNvPr>
          <p:cNvSpPr/>
          <p:nvPr/>
        </p:nvSpPr>
        <p:spPr bwMode="auto">
          <a:xfrm>
            <a:off x="2795607" y="3297683"/>
            <a:ext cx="4089400" cy="2286000"/>
          </a:xfrm>
          <a:custGeom>
            <a:avLst/>
            <a:gdLst>
              <a:gd name="connsiteX0" fmla="*/ 0 w 4089400"/>
              <a:gd name="connsiteY0" fmla="*/ 1422400 h 2286000"/>
              <a:gd name="connsiteX1" fmla="*/ 431800 w 4089400"/>
              <a:gd name="connsiteY1" fmla="*/ 2082800 h 2286000"/>
              <a:gd name="connsiteX2" fmla="*/ 431800 w 4089400"/>
              <a:gd name="connsiteY2" fmla="*/ 2082800 h 2286000"/>
              <a:gd name="connsiteX3" fmla="*/ 635000 w 4089400"/>
              <a:gd name="connsiteY3" fmla="*/ 1041400 h 2286000"/>
              <a:gd name="connsiteX4" fmla="*/ 635000 w 4089400"/>
              <a:gd name="connsiteY4" fmla="*/ 1041400 h 2286000"/>
              <a:gd name="connsiteX5" fmla="*/ 812800 w 4089400"/>
              <a:gd name="connsiteY5" fmla="*/ 1752600 h 2286000"/>
              <a:gd name="connsiteX6" fmla="*/ 812800 w 4089400"/>
              <a:gd name="connsiteY6" fmla="*/ 1752600 h 2286000"/>
              <a:gd name="connsiteX7" fmla="*/ 1066800 w 4089400"/>
              <a:gd name="connsiteY7" fmla="*/ 203200 h 2286000"/>
              <a:gd name="connsiteX8" fmla="*/ 1066800 w 4089400"/>
              <a:gd name="connsiteY8" fmla="*/ 203200 h 2286000"/>
              <a:gd name="connsiteX9" fmla="*/ 1117600 w 4089400"/>
              <a:gd name="connsiteY9" fmla="*/ 812800 h 2286000"/>
              <a:gd name="connsiteX10" fmla="*/ 1117600 w 4089400"/>
              <a:gd name="connsiteY10" fmla="*/ 812800 h 2286000"/>
              <a:gd name="connsiteX11" fmla="*/ 1244600 w 4089400"/>
              <a:gd name="connsiteY11" fmla="*/ 0 h 2286000"/>
              <a:gd name="connsiteX12" fmla="*/ 1244600 w 4089400"/>
              <a:gd name="connsiteY12" fmla="*/ 0 h 2286000"/>
              <a:gd name="connsiteX13" fmla="*/ 1524000 w 4089400"/>
              <a:gd name="connsiteY13" fmla="*/ 2108200 h 2286000"/>
              <a:gd name="connsiteX14" fmla="*/ 1524000 w 4089400"/>
              <a:gd name="connsiteY14" fmla="*/ 2108200 h 2286000"/>
              <a:gd name="connsiteX15" fmla="*/ 1651000 w 4089400"/>
              <a:gd name="connsiteY15" fmla="*/ 1828800 h 2286000"/>
              <a:gd name="connsiteX16" fmla="*/ 1651000 w 4089400"/>
              <a:gd name="connsiteY16" fmla="*/ 1828800 h 2286000"/>
              <a:gd name="connsiteX17" fmla="*/ 1778000 w 4089400"/>
              <a:gd name="connsiteY17" fmla="*/ 2133600 h 2286000"/>
              <a:gd name="connsiteX18" fmla="*/ 1778000 w 4089400"/>
              <a:gd name="connsiteY18" fmla="*/ 2133600 h 2286000"/>
              <a:gd name="connsiteX19" fmla="*/ 2006600 w 4089400"/>
              <a:gd name="connsiteY19" fmla="*/ 1549400 h 2286000"/>
              <a:gd name="connsiteX20" fmla="*/ 2006600 w 4089400"/>
              <a:gd name="connsiteY20" fmla="*/ 1549400 h 2286000"/>
              <a:gd name="connsiteX21" fmla="*/ 2209800 w 4089400"/>
              <a:gd name="connsiteY21" fmla="*/ 2184400 h 2286000"/>
              <a:gd name="connsiteX22" fmla="*/ 2209800 w 4089400"/>
              <a:gd name="connsiteY22" fmla="*/ 2184400 h 2286000"/>
              <a:gd name="connsiteX23" fmla="*/ 2463800 w 4089400"/>
              <a:gd name="connsiteY23" fmla="*/ 1651000 h 2286000"/>
              <a:gd name="connsiteX24" fmla="*/ 2463800 w 4089400"/>
              <a:gd name="connsiteY24" fmla="*/ 1651000 h 2286000"/>
              <a:gd name="connsiteX25" fmla="*/ 2590800 w 4089400"/>
              <a:gd name="connsiteY25" fmla="*/ 1651000 h 2286000"/>
              <a:gd name="connsiteX26" fmla="*/ 2590800 w 4089400"/>
              <a:gd name="connsiteY26" fmla="*/ 1651000 h 2286000"/>
              <a:gd name="connsiteX27" fmla="*/ 2870200 w 4089400"/>
              <a:gd name="connsiteY27" fmla="*/ 2184400 h 2286000"/>
              <a:gd name="connsiteX28" fmla="*/ 2870200 w 4089400"/>
              <a:gd name="connsiteY28" fmla="*/ 2184400 h 2286000"/>
              <a:gd name="connsiteX29" fmla="*/ 3073400 w 4089400"/>
              <a:gd name="connsiteY29" fmla="*/ 1346200 h 2286000"/>
              <a:gd name="connsiteX30" fmla="*/ 3073400 w 4089400"/>
              <a:gd name="connsiteY30" fmla="*/ 1346200 h 2286000"/>
              <a:gd name="connsiteX31" fmla="*/ 3302000 w 4089400"/>
              <a:gd name="connsiteY31" fmla="*/ 1854200 h 2286000"/>
              <a:gd name="connsiteX32" fmla="*/ 3302000 w 4089400"/>
              <a:gd name="connsiteY32" fmla="*/ 1854200 h 2286000"/>
              <a:gd name="connsiteX33" fmla="*/ 3479800 w 4089400"/>
              <a:gd name="connsiteY33" fmla="*/ 1854200 h 2286000"/>
              <a:gd name="connsiteX34" fmla="*/ 3479800 w 4089400"/>
              <a:gd name="connsiteY34" fmla="*/ 1854200 h 2286000"/>
              <a:gd name="connsiteX35" fmla="*/ 3683000 w 4089400"/>
              <a:gd name="connsiteY35" fmla="*/ 889000 h 2286000"/>
              <a:gd name="connsiteX36" fmla="*/ 3683000 w 4089400"/>
              <a:gd name="connsiteY36" fmla="*/ 889000 h 2286000"/>
              <a:gd name="connsiteX37" fmla="*/ 4089400 w 4089400"/>
              <a:gd name="connsiteY37"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89400" h="2286000">
                <a:moveTo>
                  <a:pt x="0" y="1422400"/>
                </a:moveTo>
                <a:lnTo>
                  <a:pt x="431800" y="2082800"/>
                </a:lnTo>
                <a:lnTo>
                  <a:pt x="431800" y="2082800"/>
                </a:lnTo>
                <a:lnTo>
                  <a:pt x="635000" y="1041400"/>
                </a:lnTo>
                <a:lnTo>
                  <a:pt x="635000" y="1041400"/>
                </a:lnTo>
                <a:lnTo>
                  <a:pt x="812800" y="1752600"/>
                </a:lnTo>
                <a:lnTo>
                  <a:pt x="812800" y="1752600"/>
                </a:lnTo>
                <a:lnTo>
                  <a:pt x="1066800" y="203200"/>
                </a:lnTo>
                <a:lnTo>
                  <a:pt x="1066800" y="203200"/>
                </a:lnTo>
                <a:lnTo>
                  <a:pt x="1117600" y="812800"/>
                </a:lnTo>
                <a:lnTo>
                  <a:pt x="1117600" y="812800"/>
                </a:lnTo>
                <a:lnTo>
                  <a:pt x="1244600" y="0"/>
                </a:lnTo>
                <a:lnTo>
                  <a:pt x="1244600" y="0"/>
                </a:lnTo>
                <a:lnTo>
                  <a:pt x="1524000" y="2108200"/>
                </a:lnTo>
                <a:lnTo>
                  <a:pt x="1524000" y="2108200"/>
                </a:lnTo>
                <a:lnTo>
                  <a:pt x="1651000" y="1828800"/>
                </a:lnTo>
                <a:lnTo>
                  <a:pt x="1651000" y="1828800"/>
                </a:lnTo>
                <a:lnTo>
                  <a:pt x="1778000" y="2133600"/>
                </a:lnTo>
                <a:lnTo>
                  <a:pt x="1778000" y="2133600"/>
                </a:lnTo>
                <a:lnTo>
                  <a:pt x="2006600" y="1549400"/>
                </a:lnTo>
                <a:lnTo>
                  <a:pt x="2006600" y="1549400"/>
                </a:lnTo>
                <a:lnTo>
                  <a:pt x="2209800" y="2184400"/>
                </a:lnTo>
                <a:lnTo>
                  <a:pt x="2209800" y="2184400"/>
                </a:lnTo>
                <a:lnTo>
                  <a:pt x="2463800" y="1651000"/>
                </a:lnTo>
                <a:lnTo>
                  <a:pt x="2463800" y="1651000"/>
                </a:lnTo>
                <a:lnTo>
                  <a:pt x="2590800" y="1651000"/>
                </a:lnTo>
                <a:lnTo>
                  <a:pt x="2590800" y="1651000"/>
                </a:lnTo>
                <a:lnTo>
                  <a:pt x="2870200" y="2184400"/>
                </a:lnTo>
                <a:lnTo>
                  <a:pt x="2870200" y="2184400"/>
                </a:lnTo>
                <a:lnTo>
                  <a:pt x="3073400" y="1346200"/>
                </a:lnTo>
                <a:lnTo>
                  <a:pt x="3073400" y="1346200"/>
                </a:lnTo>
                <a:lnTo>
                  <a:pt x="3302000" y="1854200"/>
                </a:lnTo>
                <a:lnTo>
                  <a:pt x="3302000" y="1854200"/>
                </a:lnTo>
                <a:lnTo>
                  <a:pt x="3479800" y="1854200"/>
                </a:lnTo>
                <a:lnTo>
                  <a:pt x="3479800" y="1854200"/>
                </a:lnTo>
                <a:lnTo>
                  <a:pt x="3683000" y="889000"/>
                </a:lnTo>
                <a:lnTo>
                  <a:pt x="3683000" y="889000"/>
                </a:lnTo>
                <a:lnTo>
                  <a:pt x="4089400" y="2286000"/>
                </a:lnTo>
              </a:path>
            </a:pathLst>
          </a:cu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cxnSp>
        <p:nvCxnSpPr>
          <p:cNvPr id="10" name="Straight Arrow Connector 9">
            <a:extLst>
              <a:ext uri="{FF2B5EF4-FFF2-40B4-BE49-F238E27FC236}">
                <a16:creationId xmlns:a16="http://schemas.microsoft.com/office/drawing/2014/main" id="{B1200791-7C50-6E4D-8E78-54957F6D1944}"/>
              </a:ext>
            </a:extLst>
          </p:cNvPr>
          <p:cNvCxnSpPr>
            <a:cxnSpLocks/>
          </p:cNvCxnSpPr>
          <p:nvPr/>
        </p:nvCxnSpPr>
        <p:spPr>
          <a:xfrm>
            <a:off x="2635157" y="5842091"/>
            <a:ext cx="4503634" cy="0"/>
          </a:xfrm>
          <a:prstGeom prst="straightConnector1">
            <a:avLst/>
          </a:prstGeom>
          <a:ln w="762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2C650D-6EFD-CD40-86E2-8DE59F7D4802}"/>
              </a:ext>
            </a:extLst>
          </p:cNvPr>
          <p:cNvCxnSpPr>
            <a:cxnSpLocks/>
          </p:cNvCxnSpPr>
          <p:nvPr/>
        </p:nvCxnSpPr>
        <p:spPr>
          <a:xfrm>
            <a:off x="2635157" y="2839017"/>
            <a:ext cx="0" cy="302847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68D2EA-C476-5649-BC36-D461398FC8DF}"/>
              </a:ext>
            </a:extLst>
          </p:cNvPr>
          <p:cNvSpPr txBox="1"/>
          <p:nvPr/>
        </p:nvSpPr>
        <p:spPr>
          <a:xfrm>
            <a:off x="4240643" y="5867491"/>
            <a:ext cx="1292662"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Time</a:t>
            </a:r>
          </a:p>
        </p:txBody>
      </p:sp>
      <p:sp>
        <p:nvSpPr>
          <p:cNvPr id="15" name="TextBox 14">
            <a:extLst>
              <a:ext uri="{FF2B5EF4-FFF2-40B4-BE49-F238E27FC236}">
                <a16:creationId xmlns:a16="http://schemas.microsoft.com/office/drawing/2014/main" id="{6826DE5C-3E78-2646-9486-BE312C28E267}"/>
              </a:ext>
            </a:extLst>
          </p:cNvPr>
          <p:cNvSpPr txBox="1"/>
          <p:nvPr/>
        </p:nvSpPr>
        <p:spPr>
          <a:xfrm>
            <a:off x="266880" y="3983922"/>
            <a:ext cx="2368277"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Shoe Sales</a:t>
            </a:r>
          </a:p>
        </p:txBody>
      </p:sp>
      <p:sp>
        <p:nvSpPr>
          <p:cNvPr id="16" name="TextBox 15">
            <a:extLst>
              <a:ext uri="{FF2B5EF4-FFF2-40B4-BE49-F238E27FC236}">
                <a16:creationId xmlns:a16="http://schemas.microsoft.com/office/drawing/2014/main" id="{9C6AD878-04A2-1341-A188-2826F4064D15}"/>
              </a:ext>
            </a:extLst>
          </p:cNvPr>
          <p:cNvSpPr txBox="1"/>
          <p:nvPr/>
        </p:nvSpPr>
        <p:spPr>
          <a:xfrm>
            <a:off x="7366000" y="3234029"/>
            <a:ext cx="5531001"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1. High-level group: </a:t>
            </a:r>
            <a:r>
              <a:rPr lang="en-US" sz="3200" b="1" dirty="0">
                <a:gradFill>
                  <a:gsLst>
                    <a:gs pos="2917">
                      <a:schemeClr val="tx1"/>
                    </a:gs>
                    <a:gs pos="30000">
                      <a:schemeClr val="tx1"/>
                    </a:gs>
                  </a:gsLst>
                  <a:lin ang="5400000" scaled="0"/>
                </a:gradFill>
                <a:latin typeface="+mj-lt"/>
              </a:rPr>
              <a:t>Clothing</a:t>
            </a:r>
          </a:p>
        </p:txBody>
      </p:sp>
      <p:sp>
        <p:nvSpPr>
          <p:cNvPr id="17" name="TextBox 16">
            <a:extLst>
              <a:ext uri="{FF2B5EF4-FFF2-40B4-BE49-F238E27FC236}">
                <a16:creationId xmlns:a16="http://schemas.microsoft.com/office/drawing/2014/main" id="{2C3D9656-CD06-C34E-950E-7358CF831AC9}"/>
              </a:ext>
            </a:extLst>
          </p:cNvPr>
          <p:cNvSpPr txBox="1"/>
          <p:nvPr/>
        </p:nvSpPr>
        <p:spPr>
          <a:xfrm>
            <a:off x="7366000" y="4016407"/>
            <a:ext cx="5152693"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2. Low-level group: </a:t>
            </a:r>
            <a:r>
              <a:rPr lang="en-US" sz="3200" b="1" dirty="0">
                <a:gradFill>
                  <a:gsLst>
                    <a:gs pos="2917">
                      <a:schemeClr val="tx1"/>
                    </a:gs>
                    <a:gs pos="30000">
                      <a:schemeClr val="tx1"/>
                    </a:gs>
                  </a:gsLst>
                  <a:lin ang="5400000" scaled="0"/>
                </a:gradFill>
                <a:latin typeface="+mj-lt"/>
              </a:rPr>
              <a:t>Shoes</a:t>
            </a:r>
          </a:p>
        </p:txBody>
      </p:sp>
      <p:sp>
        <p:nvSpPr>
          <p:cNvPr id="18" name="TextBox 17">
            <a:extLst>
              <a:ext uri="{FF2B5EF4-FFF2-40B4-BE49-F238E27FC236}">
                <a16:creationId xmlns:a16="http://schemas.microsoft.com/office/drawing/2014/main" id="{641FB377-B712-5D42-B91B-1F6BD8A8DF31}"/>
              </a:ext>
            </a:extLst>
          </p:cNvPr>
          <p:cNvSpPr txBox="1"/>
          <p:nvPr/>
        </p:nvSpPr>
        <p:spPr>
          <a:xfrm>
            <a:off x="7366000" y="4798786"/>
            <a:ext cx="6750887"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latin typeface="+mj-lt"/>
              </a:rPr>
              <a:t>3. Low-level group: </a:t>
            </a:r>
            <a:r>
              <a:rPr lang="en-US" sz="3200" b="1" dirty="0">
                <a:gradFill>
                  <a:gsLst>
                    <a:gs pos="2917">
                      <a:schemeClr val="tx1"/>
                    </a:gs>
                    <a:gs pos="30000">
                      <a:schemeClr val="tx1"/>
                    </a:gs>
                  </a:gsLst>
                  <a:lin ang="5400000" scaled="0"/>
                </a:gradFill>
                <a:latin typeface="+mj-lt"/>
              </a:rPr>
              <a:t>[Brand of Shoe]</a:t>
            </a:r>
          </a:p>
        </p:txBody>
      </p:sp>
    </p:spTree>
    <p:extLst>
      <p:ext uri="{BB962C8B-B14F-4D97-AF65-F5344CB8AC3E}">
        <p14:creationId xmlns:p14="http://schemas.microsoft.com/office/powerpoint/2010/main" val="3311016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AAA49-D729-FF46-8F70-2BC8C5890103}"/>
              </a:ext>
            </a:extLst>
          </p:cNvPr>
          <p:cNvSpPr>
            <a:spLocks noGrp="1"/>
          </p:cNvSpPr>
          <p:nvPr>
            <p:ph type="title"/>
          </p:nvPr>
        </p:nvSpPr>
        <p:spPr>
          <a:xfrm>
            <a:off x="323088" y="347413"/>
            <a:ext cx="13987008" cy="1079598"/>
          </a:xfrm>
        </p:spPr>
        <p:txBody>
          <a:bodyPr/>
          <a:lstStyle/>
          <a:p>
            <a:r>
              <a:rPr lang="en-US" dirty="0">
                <a:latin typeface="+mj-lt"/>
              </a:rPr>
              <a:t>DeepAR: Feature Engineering,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6CE0B3-06C7-2147-9839-DFA80A2A025E}"/>
                  </a:ext>
                </a:extLst>
              </p:cNvPr>
              <p:cNvSpPr>
                <a:spLocks noGrp="1"/>
              </p:cNvSpPr>
              <p:nvPr>
                <p:ph idx="1"/>
              </p:nvPr>
            </p:nvSpPr>
            <p:spPr>
              <a:xfrm>
                <a:off x="323089" y="1427015"/>
                <a:ext cx="13984225" cy="2099036"/>
              </a:xfrm>
            </p:spPr>
            <p:txBody>
              <a:bodyPr/>
              <a:lstStyle/>
              <a:p>
                <a:r>
                  <a:rPr lang="en-US" dirty="0">
                    <a:latin typeface="+mj-lt"/>
                  </a:rPr>
                  <a:t>Non-linearity and sample imbalances result in loss of scale</a:t>
                </a:r>
              </a:p>
              <a:p>
                <a:r>
                  <a:rPr lang="en-US" dirty="0">
                    <a:latin typeface="+mj-lt"/>
                  </a:rPr>
                  <a:t>Solution:</a:t>
                </a:r>
              </a:p>
              <a:p>
                <a:pPr lvl="1"/>
                <a:r>
                  <a:rPr lang="en-US" dirty="0">
                    <a:latin typeface="+mj-lt"/>
                  </a:rPr>
                  <a:t>Divide AR inputs by item-dependent scale factor </a:t>
                </a:r>
                <a14:m>
                  <m:oMath xmlns:m="http://schemas.openxmlformats.org/officeDocument/2006/math">
                    <m:sSub>
                      <m:sSubPr>
                        <m:ctrlPr>
                          <a:rPr lang="en-US" i="1">
                            <a:gradFill>
                              <a:gsLst>
                                <a:gs pos="2917">
                                  <a:schemeClr val="tx1"/>
                                </a:gs>
                                <a:gs pos="30000">
                                  <a:schemeClr val="tx1"/>
                                </a:gs>
                              </a:gsLst>
                              <a:lin ang="5400000" scaled="0"/>
                            </a:gradFill>
                            <a:latin typeface="Cambria Math" panose="02040503050406030204" pitchFamily="18" charset="0"/>
                          </a:rPr>
                        </m:ctrlPr>
                      </m:sSubPr>
                      <m:e>
                        <m:r>
                          <a:rPr lang="en-US" i="1">
                            <a:gradFill>
                              <a:gsLst>
                                <a:gs pos="2917">
                                  <a:schemeClr val="tx1"/>
                                </a:gs>
                                <a:gs pos="30000">
                                  <a:schemeClr val="tx1"/>
                                </a:gs>
                              </a:gsLst>
                              <a:lin ang="5400000" scaled="0"/>
                            </a:gradFill>
                            <a:latin typeface="Cambria Math" panose="02040503050406030204" pitchFamily="18" charset="0"/>
                          </a:rPr>
                          <m:t>𝑣</m:t>
                        </m:r>
                      </m:e>
                      <m:sub>
                        <m:r>
                          <a:rPr lang="en-US" i="1">
                            <a:gradFill>
                              <a:gsLst>
                                <a:gs pos="2917">
                                  <a:schemeClr val="tx1"/>
                                </a:gs>
                                <a:gs pos="30000">
                                  <a:schemeClr val="tx1"/>
                                </a:gs>
                              </a:gsLst>
                              <a:lin ang="5400000" scaled="0"/>
                            </a:gradFill>
                            <a:latin typeface="Cambria Math" panose="02040503050406030204" pitchFamily="18" charset="0"/>
                          </a:rPr>
                          <m:t>𝑖</m:t>
                        </m:r>
                      </m:sub>
                    </m:sSub>
                  </m:oMath>
                </a14:m>
                <a:endParaRPr lang="en-US" dirty="0">
                  <a:latin typeface="+mj-lt"/>
                </a:endParaRPr>
              </a:p>
              <a:p>
                <a:pPr lvl="1"/>
                <a:r>
                  <a:rPr lang="en-US" dirty="0">
                    <a:latin typeface="+mj-lt"/>
                  </a:rPr>
                  <a:t>Multiple scale-dependent likelihood by the same factor</a:t>
                </a:r>
              </a:p>
            </p:txBody>
          </p:sp>
        </mc:Choice>
        <mc:Fallback xmlns="">
          <p:sp>
            <p:nvSpPr>
              <p:cNvPr id="3" name="Content Placeholder 2">
                <a:extLst>
                  <a:ext uri="{FF2B5EF4-FFF2-40B4-BE49-F238E27FC236}">
                    <a16:creationId xmlns:a16="http://schemas.microsoft.com/office/drawing/2014/main" id="{C06CE0B3-06C7-2147-9839-DFA80A2A025E}"/>
                  </a:ext>
                </a:extLst>
              </p:cNvPr>
              <p:cNvSpPr>
                <a:spLocks noGrp="1" noRot="1" noChangeAspect="1" noMove="1" noResize="1" noEditPoints="1" noAdjustHandles="1" noChangeArrowheads="1" noChangeShapeType="1" noTextEdit="1"/>
              </p:cNvSpPr>
              <p:nvPr>
                <p:ph idx="1"/>
              </p:nvPr>
            </p:nvSpPr>
            <p:spPr>
              <a:xfrm>
                <a:off x="323089" y="1427015"/>
                <a:ext cx="13984225" cy="2099036"/>
              </a:xfrm>
              <a:blipFill>
                <a:blip r:embed="rId3"/>
                <a:stretch>
                  <a:fillRect l="-91" t="-119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F59480EE-309C-FD49-8E61-CC238AF0E958}"/>
              </a:ext>
            </a:extLst>
          </p:cNvPr>
          <p:cNvGrpSpPr/>
          <p:nvPr/>
        </p:nvGrpSpPr>
        <p:grpSpPr>
          <a:xfrm>
            <a:off x="8281507" y="4360803"/>
            <a:ext cx="4578243" cy="1909255"/>
            <a:chOff x="5036019" y="3895198"/>
            <a:chExt cx="4578243" cy="190925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183F090-3ABD-5F49-A408-F4A893BDD5F6}"/>
                    </a:ext>
                  </a:extLst>
                </p:cNvPr>
                <p:cNvSpPr txBox="1"/>
                <p:nvPr/>
              </p:nvSpPr>
              <p:spPr>
                <a:xfrm>
                  <a:off x="5036019" y="4134679"/>
                  <a:ext cx="4558364" cy="1560748"/>
                </a:xfrm>
                <a:prstGeom prst="rect">
                  <a:avLst/>
                </a:prstGeom>
                <a:noFill/>
              </p:spPr>
              <p:txBody>
                <a:bodyPr wrap="none" lIns="182880" tIns="146304" rIns="182880" bIns="146304"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3600" i="1" smtClean="0">
                                <a:gradFill>
                                  <a:gsLst>
                                    <a:gs pos="2917">
                                      <a:schemeClr val="tx1"/>
                                    </a:gs>
                                    <a:gs pos="30000">
                                      <a:schemeClr val="tx1"/>
                                    </a:gs>
                                  </a:gsLst>
                                  <a:lin ang="5400000" scaled="0"/>
                                </a:gradFill>
                                <a:latin typeface="Cambria Math" panose="02040503050406030204" pitchFamily="18" charset="0"/>
                              </a:rPr>
                            </m:ctrlPr>
                          </m:sSubPr>
                          <m:e>
                            <m:r>
                              <a:rPr lang="en-US" sz="3600" b="0" i="1" smtClean="0">
                                <a:gradFill>
                                  <a:gsLst>
                                    <a:gs pos="2917">
                                      <a:schemeClr val="tx1"/>
                                    </a:gs>
                                    <a:gs pos="30000">
                                      <a:schemeClr val="tx1"/>
                                    </a:gs>
                                  </a:gsLst>
                                  <a:lin ang="5400000" scaled="0"/>
                                </a:gradFill>
                                <a:latin typeface="Cambria Math" panose="02040503050406030204" pitchFamily="18" charset="0"/>
                              </a:rPr>
                              <m:t>𝑣</m:t>
                            </m:r>
                          </m:e>
                          <m:sub>
                            <m:r>
                              <a:rPr lang="en-US" sz="3600" b="0" i="1" smtClean="0">
                                <a:gradFill>
                                  <a:gsLst>
                                    <a:gs pos="2917">
                                      <a:schemeClr val="tx1"/>
                                    </a:gs>
                                    <a:gs pos="30000">
                                      <a:schemeClr val="tx1"/>
                                    </a:gs>
                                  </a:gsLst>
                                  <a:lin ang="5400000" scaled="0"/>
                                </a:gradFill>
                                <a:latin typeface="Cambria Math" panose="02040503050406030204" pitchFamily="18" charset="0"/>
                              </a:rPr>
                              <m:t>𝑖</m:t>
                            </m:r>
                          </m:sub>
                        </m:sSub>
                        <m:r>
                          <a:rPr lang="en-US" sz="3600" b="0" i="1" smtClean="0">
                            <a:gradFill>
                              <a:gsLst>
                                <a:gs pos="2917">
                                  <a:schemeClr val="tx1"/>
                                </a:gs>
                                <a:gs pos="30000">
                                  <a:schemeClr val="tx1"/>
                                </a:gs>
                              </a:gsLst>
                              <a:lin ang="5400000" scaled="0"/>
                            </a:gradFill>
                            <a:latin typeface="Cambria Math" panose="02040503050406030204" pitchFamily="18" charset="0"/>
                          </a:rPr>
                          <m:t>=1+</m:t>
                        </m:r>
                        <m:f>
                          <m:fPr>
                            <m:ctrlPr>
                              <a:rPr lang="en-US" sz="3600" b="0" i="1" smtClean="0">
                                <a:gradFill>
                                  <a:gsLst>
                                    <a:gs pos="2917">
                                      <a:schemeClr val="tx1"/>
                                    </a:gs>
                                    <a:gs pos="30000">
                                      <a:schemeClr val="tx1"/>
                                    </a:gs>
                                  </a:gsLst>
                                  <a:lin ang="5400000" scaled="0"/>
                                </a:gradFill>
                                <a:latin typeface="Cambria Math" panose="02040503050406030204" pitchFamily="18" charset="0"/>
                              </a:rPr>
                            </m:ctrlPr>
                          </m:fPr>
                          <m:num>
                            <m:r>
                              <a:rPr lang="en-US" sz="3600" b="0" i="1" smtClean="0">
                                <a:gradFill>
                                  <a:gsLst>
                                    <a:gs pos="2917">
                                      <a:schemeClr val="tx1"/>
                                    </a:gs>
                                    <a:gs pos="30000">
                                      <a:schemeClr val="tx1"/>
                                    </a:gs>
                                  </a:gsLst>
                                  <a:lin ang="5400000" scaled="0"/>
                                </a:gradFill>
                                <a:latin typeface="Cambria Math" panose="02040503050406030204" pitchFamily="18" charset="0"/>
                              </a:rPr>
                              <m:t>1</m:t>
                            </m:r>
                          </m:num>
                          <m:den>
                            <m:sSub>
                              <m:sSubPr>
                                <m:ctrlPr>
                                  <a:rPr lang="en-US" sz="3600" b="0" i="1" smtClean="0">
                                    <a:gradFill>
                                      <a:gsLst>
                                        <a:gs pos="2917">
                                          <a:schemeClr val="tx1"/>
                                        </a:gs>
                                        <a:gs pos="30000">
                                          <a:schemeClr val="tx1"/>
                                        </a:gs>
                                      </a:gsLst>
                                      <a:lin ang="5400000" scaled="0"/>
                                    </a:gradFill>
                                    <a:latin typeface="Cambria Math" panose="02040503050406030204" pitchFamily="18" charset="0"/>
                                  </a:rPr>
                                </m:ctrlPr>
                              </m:sSubPr>
                              <m:e>
                                <m:r>
                                  <a:rPr lang="en-US" sz="3600" b="0" i="1" smtClean="0">
                                    <a:gradFill>
                                      <a:gsLst>
                                        <a:gs pos="2917">
                                          <a:schemeClr val="tx1"/>
                                        </a:gs>
                                        <a:gs pos="30000">
                                          <a:schemeClr val="tx1"/>
                                        </a:gs>
                                      </a:gsLst>
                                      <a:lin ang="5400000" scaled="0"/>
                                    </a:gradFill>
                                    <a:latin typeface="Cambria Math" panose="02040503050406030204" pitchFamily="18" charset="0"/>
                                  </a:rPr>
                                  <m:t>𝑡</m:t>
                                </m:r>
                              </m:e>
                              <m:sub>
                                <m:r>
                                  <a:rPr lang="en-US" sz="3600" b="0" i="1" smtClean="0">
                                    <a:gradFill>
                                      <a:gsLst>
                                        <a:gs pos="2917">
                                          <a:schemeClr val="tx1"/>
                                        </a:gs>
                                        <a:gs pos="30000">
                                          <a:schemeClr val="tx1"/>
                                        </a:gs>
                                      </a:gsLst>
                                      <a:lin ang="5400000" scaled="0"/>
                                    </a:gradFill>
                                    <a:latin typeface="Cambria Math" panose="02040503050406030204" pitchFamily="18" charset="0"/>
                                  </a:rPr>
                                  <m:t>0</m:t>
                                </m:r>
                              </m:sub>
                            </m:sSub>
                          </m:den>
                        </m:f>
                        <m:nary>
                          <m:naryPr>
                            <m:chr m:val="∑"/>
                            <m:limLoc m:val="subSup"/>
                            <m:ctrlPr>
                              <a:rPr lang="en-US" sz="3600" b="0" i="1" smtClean="0">
                                <a:gradFill>
                                  <a:gsLst>
                                    <a:gs pos="2917">
                                      <a:schemeClr val="tx1"/>
                                    </a:gs>
                                    <a:gs pos="30000">
                                      <a:schemeClr val="tx1"/>
                                    </a:gs>
                                  </a:gsLst>
                                  <a:lin ang="5400000" scaled="0"/>
                                </a:gradFill>
                                <a:latin typeface="Cambria Math" panose="02040503050406030204" pitchFamily="18" charset="0"/>
                              </a:rPr>
                            </m:ctrlPr>
                          </m:naryPr>
                          <m:sub>
                            <m:r>
                              <m:rPr>
                                <m:brk m:alnAt="25"/>
                              </m:rPr>
                              <a:rPr lang="en-US" sz="3600" b="0" i="1" smtClean="0">
                                <a:gradFill>
                                  <a:gsLst>
                                    <a:gs pos="2917">
                                      <a:schemeClr val="tx1"/>
                                    </a:gs>
                                    <a:gs pos="30000">
                                      <a:schemeClr val="tx1"/>
                                    </a:gs>
                                  </a:gsLst>
                                  <a:lin ang="5400000" scaled="0"/>
                                </a:gradFill>
                                <a:latin typeface="Cambria Math" panose="02040503050406030204" pitchFamily="18" charset="0"/>
                              </a:rPr>
                              <m:t>𝑡</m:t>
                            </m:r>
                            <m:r>
                              <a:rPr lang="en-US" sz="3600" b="0" i="1" smtClean="0">
                                <a:gradFill>
                                  <a:gsLst>
                                    <a:gs pos="2917">
                                      <a:schemeClr val="tx1"/>
                                    </a:gs>
                                    <a:gs pos="30000">
                                      <a:schemeClr val="tx1"/>
                                    </a:gs>
                                  </a:gsLst>
                                  <a:lin ang="5400000" scaled="0"/>
                                </a:gradFill>
                                <a:latin typeface="Cambria Math" panose="02040503050406030204" pitchFamily="18" charset="0"/>
                              </a:rPr>
                              <m:t>=1</m:t>
                            </m:r>
                          </m:sub>
                          <m:sup>
                            <m:sSub>
                              <m:sSubPr>
                                <m:ctrlPr>
                                  <a:rPr lang="en-US" sz="3600" b="0" i="1" smtClean="0">
                                    <a:gradFill>
                                      <a:gsLst>
                                        <a:gs pos="2917">
                                          <a:schemeClr val="tx1"/>
                                        </a:gs>
                                        <a:gs pos="30000">
                                          <a:schemeClr val="tx1"/>
                                        </a:gs>
                                      </a:gsLst>
                                      <a:lin ang="5400000" scaled="0"/>
                                    </a:gradFill>
                                    <a:latin typeface="Cambria Math" panose="02040503050406030204" pitchFamily="18" charset="0"/>
                                  </a:rPr>
                                </m:ctrlPr>
                              </m:sSubPr>
                              <m:e>
                                <m:r>
                                  <a:rPr lang="en-US" sz="3600" b="0" i="1" smtClean="0">
                                    <a:gradFill>
                                      <a:gsLst>
                                        <a:gs pos="2917">
                                          <a:schemeClr val="tx1"/>
                                        </a:gs>
                                        <a:gs pos="30000">
                                          <a:schemeClr val="tx1"/>
                                        </a:gs>
                                      </a:gsLst>
                                      <a:lin ang="5400000" scaled="0"/>
                                    </a:gradFill>
                                    <a:latin typeface="Cambria Math" panose="02040503050406030204" pitchFamily="18" charset="0"/>
                                  </a:rPr>
                                  <m:t>𝑡</m:t>
                                </m:r>
                              </m:e>
                              <m:sub>
                                <m:r>
                                  <a:rPr lang="en-US" sz="3600" b="0" i="1" smtClean="0">
                                    <a:gradFill>
                                      <a:gsLst>
                                        <a:gs pos="2917">
                                          <a:schemeClr val="tx1"/>
                                        </a:gs>
                                        <a:gs pos="30000">
                                          <a:schemeClr val="tx1"/>
                                        </a:gs>
                                      </a:gsLst>
                                      <a:lin ang="5400000" scaled="0"/>
                                    </a:gradFill>
                                    <a:latin typeface="Cambria Math" panose="02040503050406030204" pitchFamily="18" charset="0"/>
                                  </a:rPr>
                                  <m:t>0</m:t>
                                </m:r>
                              </m:sub>
                            </m:sSub>
                          </m:sup>
                          <m:e>
                            <m:sSub>
                              <m:sSubPr>
                                <m:ctrlPr>
                                  <a:rPr lang="en-US" sz="3600" b="0" i="1" smtClean="0">
                                    <a:gradFill>
                                      <a:gsLst>
                                        <a:gs pos="2917">
                                          <a:schemeClr val="tx1"/>
                                        </a:gs>
                                        <a:gs pos="30000">
                                          <a:schemeClr val="tx1"/>
                                        </a:gs>
                                      </a:gsLst>
                                      <a:lin ang="5400000" scaled="0"/>
                                    </a:gradFill>
                                    <a:latin typeface="Cambria Math" panose="02040503050406030204" pitchFamily="18" charset="0"/>
                                  </a:rPr>
                                </m:ctrlPr>
                              </m:sSubPr>
                              <m:e>
                                <m:r>
                                  <a:rPr lang="en-US" sz="3600" b="0" i="1" smtClean="0">
                                    <a:gradFill>
                                      <a:gsLst>
                                        <a:gs pos="2917">
                                          <a:schemeClr val="tx1"/>
                                        </a:gs>
                                        <a:gs pos="30000">
                                          <a:schemeClr val="tx1"/>
                                        </a:gs>
                                      </a:gsLst>
                                      <a:lin ang="5400000" scaled="0"/>
                                    </a:gradFill>
                                    <a:latin typeface="Cambria Math" panose="02040503050406030204" pitchFamily="18" charset="0"/>
                                  </a:rPr>
                                  <m:t>𝑧</m:t>
                                </m:r>
                              </m:e>
                              <m:sub>
                                <m:r>
                                  <a:rPr lang="en-US" sz="3600" b="0" i="1" smtClean="0">
                                    <a:gradFill>
                                      <a:gsLst>
                                        <a:gs pos="2917">
                                          <a:schemeClr val="tx1"/>
                                        </a:gs>
                                        <a:gs pos="30000">
                                          <a:schemeClr val="tx1"/>
                                        </a:gs>
                                      </a:gsLst>
                                      <a:lin ang="5400000" scaled="0"/>
                                    </a:gradFill>
                                    <a:latin typeface="Cambria Math" panose="02040503050406030204" pitchFamily="18" charset="0"/>
                                  </a:rPr>
                                  <m:t>𝑖</m:t>
                                </m:r>
                                <m:r>
                                  <a:rPr lang="en-US" sz="3600" b="0" i="1" smtClean="0">
                                    <a:gradFill>
                                      <a:gsLst>
                                        <a:gs pos="2917">
                                          <a:schemeClr val="tx1"/>
                                        </a:gs>
                                        <a:gs pos="30000">
                                          <a:schemeClr val="tx1"/>
                                        </a:gs>
                                      </a:gsLst>
                                      <a:lin ang="5400000" scaled="0"/>
                                    </a:gradFill>
                                    <a:latin typeface="Cambria Math" panose="02040503050406030204" pitchFamily="18" charset="0"/>
                                  </a:rPr>
                                  <m:t>,</m:t>
                                </m:r>
                                <m:r>
                                  <a:rPr lang="en-US" sz="3600" b="0" i="1" smtClean="0">
                                    <a:gradFill>
                                      <a:gsLst>
                                        <a:gs pos="2917">
                                          <a:schemeClr val="tx1"/>
                                        </a:gs>
                                        <a:gs pos="30000">
                                          <a:schemeClr val="tx1"/>
                                        </a:gs>
                                      </a:gsLst>
                                      <a:lin ang="5400000" scaled="0"/>
                                    </a:gradFill>
                                    <a:latin typeface="Cambria Math" panose="02040503050406030204" pitchFamily="18" charset="0"/>
                                  </a:rPr>
                                  <m:t>𝑡</m:t>
                                </m:r>
                              </m:sub>
                            </m:sSub>
                          </m:e>
                        </m:nary>
                      </m:oMath>
                    </m:oMathPara>
                  </a14:m>
                  <a:endParaRPr lang="en-US" sz="3600" dirty="0">
                    <a:gradFill>
                      <a:gsLst>
                        <a:gs pos="2917">
                          <a:schemeClr val="tx1"/>
                        </a:gs>
                        <a:gs pos="30000">
                          <a:schemeClr val="tx1"/>
                        </a:gs>
                      </a:gsLst>
                      <a:lin ang="5400000" scaled="0"/>
                    </a:gradFill>
                  </a:endParaRPr>
                </a:p>
              </p:txBody>
            </p:sp>
          </mc:Choice>
          <mc:Fallback xmlns="">
            <p:sp>
              <p:nvSpPr>
                <p:cNvPr id="4" name="TextBox 3">
                  <a:extLst>
                    <a:ext uri="{FF2B5EF4-FFF2-40B4-BE49-F238E27FC236}">
                      <a16:creationId xmlns:a16="http://schemas.microsoft.com/office/drawing/2014/main" id="{A183F090-3ABD-5F49-A408-F4A893BDD5F6}"/>
                    </a:ext>
                  </a:extLst>
                </p:cNvPr>
                <p:cNvSpPr txBox="1">
                  <a:spLocks noRot="1" noChangeAspect="1" noMove="1" noResize="1" noEditPoints="1" noAdjustHandles="1" noChangeArrowheads="1" noChangeShapeType="1" noTextEdit="1"/>
                </p:cNvSpPr>
                <p:nvPr/>
              </p:nvSpPr>
              <p:spPr>
                <a:xfrm>
                  <a:off x="5036019" y="4134679"/>
                  <a:ext cx="4558364" cy="1560748"/>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CF411BE3-A9B6-5545-8B42-085218E5F50B}"/>
                </a:ext>
              </a:extLst>
            </p:cNvPr>
            <p:cNvCxnSpPr/>
            <p:nvPr/>
          </p:nvCxnSpPr>
          <p:spPr>
            <a:xfrm>
              <a:off x="5055898" y="3895198"/>
              <a:ext cx="4538485"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67DD177-43F6-DA48-A605-328E2B99A3A5}"/>
                </a:ext>
              </a:extLst>
            </p:cNvPr>
            <p:cNvCxnSpPr/>
            <p:nvPr/>
          </p:nvCxnSpPr>
          <p:spPr>
            <a:xfrm>
              <a:off x="5075777" y="5804453"/>
              <a:ext cx="4538485"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AE2FA38-A093-9E4B-8184-4BDDA92184E5}"/>
              </a:ext>
            </a:extLst>
          </p:cNvPr>
          <p:cNvGrpSpPr/>
          <p:nvPr/>
        </p:nvGrpSpPr>
        <p:grpSpPr>
          <a:xfrm>
            <a:off x="726500" y="3556674"/>
            <a:ext cx="5299890" cy="4033315"/>
            <a:chOff x="7997654" y="3575163"/>
            <a:chExt cx="5299890" cy="4033315"/>
          </a:xfrm>
        </p:grpSpPr>
        <p:cxnSp>
          <p:nvCxnSpPr>
            <p:cNvPr id="15" name="Straight Arrow Connector 14">
              <a:extLst>
                <a:ext uri="{FF2B5EF4-FFF2-40B4-BE49-F238E27FC236}">
                  <a16:creationId xmlns:a16="http://schemas.microsoft.com/office/drawing/2014/main" id="{DE75C8DD-E789-B841-B960-DFD91CB68F53}"/>
                </a:ext>
              </a:extLst>
            </p:cNvPr>
            <p:cNvCxnSpPr>
              <a:cxnSpLocks/>
            </p:cNvCxnSpPr>
            <p:nvPr/>
          </p:nvCxnSpPr>
          <p:spPr>
            <a:xfrm>
              <a:off x="8793910" y="6578237"/>
              <a:ext cx="4503634" cy="0"/>
            </a:xfrm>
            <a:prstGeom prst="straightConnector1">
              <a:avLst/>
            </a:prstGeom>
            <a:ln w="762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0F3C8D-8A48-E54B-B90F-0D2292583C10}"/>
                </a:ext>
              </a:extLst>
            </p:cNvPr>
            <p:cNvCxnSpPr>
              <a:cxnSpLocks/>
            </p:cNvCxnSpPr>
            <p:nvPr/>
          </p:nvCxnSpPr>
          <p:spPr>
            <a:xfrm>
              <a:off x="8793910" y="3575163"/>
              <a:ext cx="0" cy="3028474"/>
            </a:xfrm>
            <a:prstGeom prst="line">
              <a:avLst/>
            </a:prstGeom>
            <a:ln w="762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38B6290-4893-7E41-AC11-51F505B4EEB9}"/>
                </a:ext>
              </a:extLst>
            </p:cNvPr>
            <p:cNvSpPr txBox="1"/>
            <p:nvPr/>
          </p:nvSpPr>
          <p:spPr>
            <a:xfrm>
              <a:off x="9948943" y="6869814"/>
              <a:ext cx="2339423"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solidFill>
                    <a:schemeClr val="accent2">
                      <a:lumMod val="20000"/>
                      <a:lumOff val="80000"/>
                    </a:schemeClr>
                  </a:solidFill>
                  <a:latin typeface="+mj-lt"/>
                </a:rPr>
                <a:t>log(# sold)</a:t>
              </a:r>
            </a:p>
          </p:txBody>
        </p:sp>
        <p:sp>
          <p:nvSpPr>
            <p:cNvPr id="18" name="TextBox 17">
              <a:extLst>
                <a:ext uri="{FF2B5EF4-FFF2-40B4-BE49-F238E27FC236}">
                  <a16:creationId xmlns:a16="http://schemas.microsoft.com/office/drawing/2014/main" id="{9D0258A6-249D-6747-8CF6-3CA786FE09CD}"/>
                </a:ext>
              </a:extLst>
            </p:cNvPr>
            <p:cNvSpPr txBox="1"/>
            <p:nvPr/>
          </p:nvSpPr>
          <p:spPr>
            <a:xfrm rot="16200000">
              <a:off x="7073042" y="4809333"/>
              <a:ext cx="2587888"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solidFill>
                    <a:schemeClr val="accent2">
                      <a:lumMod val="20000"/>
                      <a:lumOff val="80000"/>
                    </a:schemeClr>
                  </a:solidFill>
                  <a:latin typeface="+mj-lt"/>
                </a:rPr>
                <a:t>log(# items)</a:t>
              </a:r>
            </a:p>
          </p:txBody>
        </p:sp>
        <p:pic>
          <p:nvPicPr>
            <p:cNvPr id="19" name="Picture 18">
              <a:extLst>
                <a:ext uri="{FF2B5EF4-FFF2-40B4-BE49-F238E27FC236}">
                  <a16:creationId xmlns:a16="http://schemas.microsoft.com/office/drawing/2014/main" id="{0B6E776E-3CCC-114C-8904-88D2B3D49937}"/>
                </a:ext>
              </a:extLst>
            </p:cNvPr>
            <p:cNvPicPr>
              <a:picLocks noChangeAspect="1"/>
            </p:cNvPicPr>
            <p:nvPr/>
          </p:nvPicPr>
          <p:blipFill rotWithShape="1">
            <a:blip r:embed="rId5">
              <a:clrChange>
                <a:clrFrom>
                  <a:srgbClr val="EAEAF2"/>
                </a:clrFrom>
                <a:clrTo>
                  <a:srgbClr val="EAEAF2">
                    <a:alpha val="0"/>
                  </a:srgbClr>
                </a:clrTo>
              </a:clrChange>
              <a:lum bright="70000" contrast="-70000"/>
            </a:blip>
            <a:srcRect l="3124" t="5491" r="7519" b="7941"/>
            <a:stretch/>
          </p:blipFill>
          <p:spPr>
            <a:xfrm>
              <a:off x="8851503" y="4343828"/>
              <a:ext cx="3798758" cy="2198945"/>
            </a:xfrm>
            <a:prstGeom prst="rect">
              <a:avLst/>
            </a:prstGeom>
          </p:spPr>
        </p:pic>
      </p:grpSp>
      <p:sp>
        <p:nvSpPr>
          <p:cNvPr id="21" name="Rectangle 20">
            <a:extLst>
              <a:ext uri="{FF2B5EF4-FFF2-40B4-BE49-F238E27FC236}">
                <a16:creationId xmlns:a16="http://schemas.microsoft.com/office/drawing/2014/main" id="{AEF3885C-2F6F-824A-8842-4B485C84D71A}"/>
              </a:ext>
            </a:extLst>
          </p:cNvPr>
          <p:cNvSpPr/>
          <p:nvPr/>
        </p:nvSpPr>
        <p:spPr>
          <a:xfrm>
            <a:off x="3774573" y="5070911"/>
            <a:ext cx="1693092" cy="461665"/>
          </a:xfrm>
          <a:prstGeom prst="rect">
            <a:avLst/>
          </a:prstGeom>
        </p:spPr>
        <p:txBody>
          <a:bodyPr wrap="none">
            <a:spAutoFit/>
          </a:bodyPr>
          <a:lstStyle/>
          <a:p>
            <a:r>
              <a:rPr lang="en-US" sz="2400" dirty="0">
                <a:latin typeface="+mj-lt"/>
              </a:rPr>
              <a:t>Power-Law</a:t>
            </a:r>
          </a:p>
        </p:txBody>
      </p:sp>
    </p:spTree>
    <p:extLst>
      <p:ext uri="{BB962C8B-B14F-4D97-AF65-F5344CB8AC3E}">
        <p14:creationId xmlns:p14="http://schemas.microsoft.com/office/powerpoint/2010/main" val="225542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D70A-52C1-0945-A889-F7B3C85495C7}"/>
              </a:ext>
            </a:extLst>
          </p:cNvPr>
          <p:cNvSpPr>
            <a:spLocks noGrp="1"/>
          </p:cNvSpPr>
          <p:nvPr>
            <p:ph type="title"/>
          </p:nvPr>
        </p:nvSpPr>
        <p:spPr/>
        <p:txBody>
          <a:bodyPr/>
          <a:lstStyle/>
          <a:p>
            <a:r>
              <a:rPr lang="en-US" dirty="0"/>
              <a:t>DeepAR: Cold Start Forecasting</a:t>
            </a:r>
          </a:p>
        </p:txBody>
      </p:sp>
      <p:cxnSp>
        <p:nvCxnSpPr>
          <p:cNvPr id="4" name="Straight Connector 3">
            <a:extLst>
              <a:ext uri="{FF2B5EF4-FFF2-40B4-BE49-F238E27FC236}">
                <a16:creationId xmlns:a16="http://schemas.microsoft.com/office/drawing/2014/main" id="{7ACC19A7-1D8A-9744-A6BD-4B8F9C5D32CB}"/>
              </a:ext>
            </a:extLst>
          </p:cNvPr>
          <p:cNvCxnSpPr>
            <a:cxnSpLocks/>
          </p:cNvCxnSpPr>
          <p:nvPr/>
        </p:nvCxnSpPr>
        <p:spPr>
          <a:xfrm>
            <a:off x="9829590" y="2229417"/>
            <a:ext cx="0" cy="3028474"/>
          </a:xfrm>
          <a:prstGeom prst="line">
            <a:avLst/>
          </a:prstGeom>
          <a:ln w="381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F306F67-29DE-6343-B223-DE9B7764AA18}"/>
              </a:ext>
            </a:extLst>
          </p:cNvPr>
          <p:cNvSpPr txBox="1"/>
          <p:nvPr/>
        </p:nvSpPr>
        <p:spPr>
          <a:xfrm>
            <a:off x="9150882" y="5942494"/>
            <a:ext cx="4131580" cy="1625060"/>
          </a:xfrm>
          <a:prstGeom prst="rect">
            <a:avLst/>
          </a:prstGeom>
          <a:noFill/>
        </p:spPr>
        <p:txBody>
          <a:bodyPr wrap="none" lIns="182880" tIns="146304" rIns="182880" bIns="146304" rtlCol="0">
            <a:spAutoFit/>
          </a:bodyPr>
          <a:lstStyle/>
          <a:p>
            <a:pPr algn="ctr">
              <a:lnSpc>
                <a:spcPct val="90000"/>
              </a:lnSpc>
              <a:spcAft>
                <a:spcPts val="1800"/>
              </a:spcAft>
            </a:pPr>
            <a:r>
              <a:rPr lang="en-US" sz="3200" b="1" dirty="0">
                <a:solidFill>
                  <a:schemeClr val="accent3">
                    <a:lumMod val="60000"/>
                    <a:lumOff val="40000"/>
                  </a:schemeClr>
                </a:solidFill>
                <a:latin typeface="+mj-lt"/>
              </a:rPr>
              <a:t>…forecast sales</a:t>
            </a:r>
            <a:br>
              <a:rPr lang="en-US" sz="3200" b="1" dirty="0">
                <a:solidFill>
                  <a:schemeClr val="accent3">
                    <a:lumMod val="60000"/>
                    <a:lumOff val="40000"/>
                  </a:schemeClr>
                </a:solidFill>
                <a:latin typeface="+mj-lt"/>
              </a:rPr>
            </a:br>
            <a:r>
              <a:rPr lang="en-US" sz="3200" b="1" dirty="0">
                <a:solidFill>
                  <a:schemeClr val="accent3">
                    <a:lumMod val="60000"/>
                    <a:lumOff val="40000"/>
                  </a:schemeClr>
                </a:solidFill>
                <a:latin typeface="+mj-lt"/>
              </a:rPr>
              <a:t>of new product with</a:t>
            </a:r>
            <a:br>
              <a:rPr lang="en-US" sz="3200" b="1" dirty="0">
                <a:solidFill>
                  <a:schemeClr val="accent3">
                    <a:lumMod val="60000"/>
                    <a:lumOff val="40000"/>
                  </a:schemeClr>
                </a:solidFill>
                <a:latin typeface="+mj-lt"/>
              </a:rPr>
            </a:br>
            <a:r>
              <a:rPr lang="en-US" sz="3200" b="1" dirty="0">
                <a:solidFill>
                  <a:schemeClr val="accent3">
                    <a:lumMod val="60000"/>
                    <a:lumOff val="40000"/>
                  </a:schemeClr>
                </a:solidFill>
                <a:latin typeface="+mj-lt"/>
              </a:rPr>
              <a:t>little to no history</a:t>
            </a:r>
          </a:p>
        </p:txBody>
      </p:sp>
      <p:sp>
        <p:nvSpPr>
          <p:cNvPr id="12" name="TextBox 11">
            <a:extLst>
              <a:ext uri="{FF2B5EF4-FFF2-40B4-BE49-F238E27FC236}">
                <a16:creationId xmlns:a16="http://schemas.microsoft.com/office/drawing/2014/main" id="{6EF6212D-3C04-1E49-BD6C-D9991ACC015C}"/>
              </a:ext>
            </a:extLst>
          </p:cNvPr>
          <p:cNvSpPr txBox="1"/>
          <p:nvPr/>
        </p:nvSpPr>
        <p:spPr>
          <a:xfrm>
            <a:off x="599906" y="5942494"/>
            <a:ext cx="5242461" cy="1181862"/>
          </a:xfrm>
          <a:prstGeom prst="rect">
            <a:avLst/>
          </a:prstGeom>
          <a:noFill/>
        </p:spPr>
        <p:txBody>
          <a:bodyPr wrap="none" lIns="182880" tIns="146304" rIns="182880" bIns="146304" rtlCol="0">
            <a:spAutoFit/>
          </a:bodyPr>
          <a:lstStyle/>
          <a:p>
            <a:pPr algn="ctr">
              <a:lnSpc>
                <a:spcPct val="90000"/>
              </a:lnSpc>
              <a:spcAft>
                <a:spcPts val="1800"/>
              </a:spcAft>
            </a:pPr>
            <a:r>
              <a:rPr lang="en-US" sz="3200" dirty="0">
                <a:latin typeface="+mj-lt"/>
              </a:rPr>
              <a:t>Historical data from </a:t>
            </a:r>
            <a:br>
              <a:rPr lang="en-US" sz="3200" dirty="0">
                <a:latin typeface="+mj-lt"/>
              </a:rPr>
            </a:br>
            <a:r>
              <a:rPr lang="en-US" sz="3200" dirty="0">
                <a:latin typeface="+mj-lt"/>
              </a:rPr>
              <a:t>similar products used to…</a:t>
            </a:r>
          </a:p>
        </p:txBody>
      </p:sp>
      <p:sp>
        <p:nvSpPr>
          <p:cNvPr id="17" name="Freeform 16">
            <a:extLst>
              <a:ext uri="{FF2B5EF4-FFF2-40B4-BE49-F238E27FC236}">
                <a16:creationId xmlns:a16="http://schemas.microsoft.com/office/drawing/2014/main" id="{A767FB32-8A5E-5E47-ADBB-9272EF47C4D7}"/>
              </a:ext>
            </a:extLst>
          </p:cNvPr>
          <p:cNvSpPr/>
          <p:nvPr/>
        </p:nvSpPr>
        <p:spPr bwMode="auto">
          <a:xfrm>
            <a:off x="1622876" y="2254817"/>
            <a:ext cx="3102629" cy="812800"/>
          </a:xfrm>
          <a:custGeom>
            <a:avLst/>
            <a:gdLst>
              <a:gd name="connsiteX0" fmla="*/ 3829 w 3102629"/>
              <a:gd name="connsiteY0" fmla="*/ 787400 h 812800"/>
              <a:gd name="connsiteX1" fmla="*/ 54629 w 3102629"/>
              <a:gd name="connsiteY1" fmla="*/ 812800 h 812800"/>
              <a:gd name="connsiteX2" fmla="*/ 384829 w 3102629"/>
              <a:gd name="connsiteY2" fmla="*/ 787400 h 812800"/>
              <a:gd name="connsiteX3" fmla="*/ 384829 w 3102629"/>
              <a:gd name="connsiteY3" fmla="*/ 787400 h 812800"/>
              <a:gd name="connsiteX4" fmla="*/ 511829 w 3102629"/>
              <a:gd name="connsiteY4" fmla="*/ 457200 h 812800"/>
              <a:gd name="connsiteX5" fmla="*/ 511829 w 3102629"/>
              <a:gd name="connsiteY5" fmla="*/ 457200 h 812800"/>
              <a:gd name="connsiteX6" fmla="*/ 664229 w 3102629"/>
              <a:gd name="connsiteY6" fmla="*/ 787400 h 812800"/>
              <a:gd name="connsiteX7" fmla="*/ 664229 w 3102629"/>
              <a:gd name="connsiteY7" fmla="*/ 787400 h 812800"/>
              <a:gd name="connsiteX8" fmla="*/ 994429 w 3102629"/>
              <a:gd name="connsiteY8" fmla="*/ 787400 h 812800"/>
              <a:gd name="connsiteX9" fmla="*/ 994429 w 3102629"/>
              <a:gd name="connsiteY9" fmla="*/ 787400 h 812800"/>
              <a:gd name="connsiteX10" fmla="*/ 1096029 w 3102629"/>
              <a:gd name="connsiteY10" fmla="*/ 406400 h 812800"/>
              <a:gd name="connsiteX11" fmla="*/ 1096029 w 3102629"/>
              <a:gd name="connsiteY11" fmla="*/ 406400 h 812800"/>
              <a:gd name="connsiteX12" fmla="*/ 1299229 w 3102629"/>
              <a:gd name="connsiteY12" fmla="*/ 762000 h 812800"/>
              <a:gd name="connsiteX13" fmla="*/ 1299229 w 3102629"/>
              <a:gd name="connsiteY13" fmla="*/ 762000 h 812800"/>
              <a:gd name="connsiteX14" fmla="*/ 1654829 w 3102629"/>
              <a:gd name="connsiteY14" fmla="*/ 762000 h 812800"/>
              <a:gd name="connsiteX15" fmla="*/ 1654829 w 3102629"/>
              <a:gd name="connsiteY15" fmla="*/ 762000 h 812800"/>
              <a:gd name="connsiteX16" fmla="*/ 1680229 w 3102629"/>
              <a:gd name="connsiteY16" fmla="*/ 228600 h 812800"/>
              <a:gd name="connsiteX17" fmla="*/ 1680229 w 3102629"/>
              <a:gd name="connsiteY17" fmla="*/ 228600 h 812800"/>
              <a:gd name="connsiteX18" fmla="*/ 1985029 w 3102629"/>
              <a:gd name="connsiteY18" fmla="*/ 254000 h 812800"/>
              <a:gd name="connsiteX19" fmla="*/ 1985029 w 3102629"/>
              <a:gd name="connsiteY19" fmla="*/ 254000 h 812800"/>
              <a:gd name="connsiteX20" fmla="*/ 2239029 w 3102629"/>
              <a:gd name="connsiteY20" fmla="*/ 787400 h 812800"/>
              <a:gd name="connsiteX21" fmla="*/ 2239029 w 3102629"/>
              <a:gd name="connsiteY21" fmla="*/ 787400 h 812800"/>
              <a:gd name="connsiteX22" fmla="*/ 2391429 w 3102629"/>
              <a:gd name="connsiteY22" fmla="*/ 0 h 812800"/>
              <a:gd name="connsiteX23" fmla="*/ 2391429 w 3102629"/>
              <a:gd name="connsiteY23" fmla="*/ 0 h 812800"/>
              <a:gd name="connsiteX24" fmla="*/ 2645429 w 3102629"/>
              <a:gd name="connsiteY24" fmla="*/ 762000 h 812800"/>
              <a:gd name="connsiteX25" fmla="*/ 2645429 w 3102629"/>
              <a:gd name="connsiteY25" fmla="*/ 762000 h 812800"/>
              <a:gd name="connsiteX26" fmla="*/ 3102629 w 3102629"/>
              <a:gd name="connsiteY26" fmla="*/ 76200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02629" h="812800">
                <a:moveTo>
                  <a:pt x="3829" y="787400"/>
                </a:moveTo>
                <a:cubicBezTo>
                  <a:pt x="-2521" y="800100"/>
                  <a:pt x="-8871" y="812800"/>
                  <a:pt x="54629" y="812800"/>
                </a:cubicBezTo>
                <a:cubicBezTo>
                  <a:pt x="118129" y="812800"/>
                  <a:pt x="384829" y="787400"/>
                  <a:pt x="384829" y="787400"/>
                </a:cubicBezTo>
                <a:lnTo>
                  <a:pt x="384829" y="787400"/>
                </a:lnTo>
                <a:lnTo>
                  <a:pt x="511829" y="457200"/>
                </a:lnTo>
                <a:lnTo>
                  <a:pt x="511829" y="457200"/>
                </a:lnTo>
                <a:lnTo>
                  <a:pt x="664229" y="787400"/>
                </a:lnTo>
                <a:lnTo>
                  <a:pt x="664229" y="787400"/>
                </a:lnTo>
                <a:lnTo>
                  <a:pt x="994429" y="787400"/>
                </a:lnTo>
                <a:lnTo>
                  <a:pt x="994429" y="787400"/>
                </a:lnTo>
                <a:lnTo>
                  <a:pt x="1096029" y="406400"/>
                </a:lnTo>
                <a:lnTo>
                  <a:pt x="1096029" y="406400"/>
                </a:lnTo>
                <a:lnTo>
                  <a:pt x="1299229" y="762000"/>
                </a:lnTo>
                <a:lnTo>
                  <a:pt x="1299229" y="762000"/>
                </a:lnTo>
                <a:lnTo>
                  <a:pt x="1654829" y="762000"/>
                </a:lnTo>
                <a:lnTo>
                  <a:pt x="1654829" y="762000"/>
                </a:lnTo>
                <a:lnTo>
                  <a:pt x="1680229" y="228600"/>
                </a:lnTo>
                <a:lnTo>
                  <a:pt x="1680229" y="228600"/>
                </a:lnTo>
                <a:lnTo>
                  <a:pt x="1985029" y="254000"/>
                </a:lnTo>
                <a:lnTo>
                  <a:pt x="1985029" y="254000"/>
                </a:lnTo>
                <a:lnTo>
                  <a:pt x="2239029" y="787400"/>
                </a:lnTo>
                <a:lnTo>
                  <a:pt x="2239029" y="787400"/>
                </a:lnTo>
                <a:lnTo>
                  <a:pt x="2391429" y="0"/>
                </a:lnTo>
                <a:lnTo>
                  <a:pt x="2391429" y="0"/>
                </a:lnTo>
                <a:lnTo>
                  <a:pt x="2645429" y="762000"/>
                </a:lnTo>
                <a:lnTo>
                  <a:pt x="2645429" y="762000"/>
                </a:lnTo>
                <a:lnTo>
                  <a:pt x="3102629" y="762000"/>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sp>
        <p:nvSpPr>
          <p:cNvPr id="19" name="Freeform 18">
            <a:extLst>
              <a:ext uri="{FF2B5EF4-FFF2-40B4-BE49-F238E27FC236}">
                <a16:creationId xmlns:a16="http://schemas.microsoft.com/office/drawing/2014/main" id="{64EEF822-44F3-6945-AE7F-BA480230D26D}"/>
              </a:ext>
            </a:extLst>
          </p:cNvPr>
          <p:cNvSpPr/>
          <p:nvPr/>
        </p:nvSpPr>
        <p:spPr bwMode="auto">
          <a:xfrm>
            <a:off x="1472390" y="4059683"/>
            <a:ext cx="3403600" cy="1346200"/>
          </a:xfrm>
          <a:custGeom>
            <a:avLst/>
            <a:gdLst>
              <a:gd name="connsiteX0" fmla="*/ 0 w 3403600"/>
              <a:gd name="connsiteY0" fmla="*/ 1295400 h 1346200"/>
              <a:gd name="connsiteX1" fmla="*/ 787400 w 3403600"/>
              <a:gd name="connsiteY1" fmla="*/ 1320800 h 1346200"/>
              <a:gd name="connsiteX2" fmla="*/ 787400 w 3403600"/>
              <a:gd name="connsiteY2" fmla="*/ 1320800 h 1346200"/>
              <a:gd name="connsiteX3" fmla="*/ 990600 w 3403600"/>
              <a:gd name="connsiteY3" fmla="*/ 228600 h 1346200"/>
              <a:gd name="connsiteX4" fmla="*/ 990600 w 3403600"/>
              <a:gd name="connsiteY4" fmla="*/ 228600 h 1346200"/>
              <a:gd name="connsiteX5" fmla="*/ 1092200 w 3403600"/>
              <a:gd name="connsiteY5" fmla="*/ 1320800 h 1346200"/>
              <a:gd name="connsiteX6" fmla="*/ 1092200 w 3403600"/>
              <a:gd name="connsiteY6" fmla="*/ 1320800 h 1346200"/>
              <a:gd name="connsiteX7" fmla="*/ 1219200 w 3403600"/>
              <a:gd name="connsiteY7" fmla="*/ 1320800 h 1346200"/>
              <a:gd name="connsiteX8" fmla="*/ 1219200 w 3403600"/>
              <a:gd name="connsiteY8" fmla="*/ 1320800 h 1346200"/>
              <a:gd name="connsiteX9" fmla="*/ 1320800 w 3403600"/>
              <a:gd name="connsiteY9" fmla="*/ 0 h 1346200"/>
              <a:gd name="connsiteX10" fmla="*/ 1320800 w 3403600"/>
              <a:gd name="connsiteY10" fmla="*/ 0 h 1346200"/>
              <a:gd name="connsiteX11" fmla="*/ 1422400 w 3403600"/>
              <a:gd name="connsiteY11" fmla="*/ 1295400 h 1346200"/>
              <a:gd name="connsiteX12" fmla="*/ 1422400 w 3403600"/>
              <a:gd name="connsiteY12" fmla="*/ 1295400 h 1346200"/>
              <a:gd name="connsiteX13" fmla="*/ 1701800 w 3403600"/>
              <a:gd name="connsiteY13" fmla="*/ 1320800 h 1346200"/>
              <a:gd name="connsiteX14" fmla="*/ 1701800 w 3403600"/>
              <a:gd name="connsiteY14" fmla="*/ 1320800 h 1346200"/>
              <a:gd name="connsiteX15" fmla="*/ 1752600 w 3403600"/>
              <a:gd name="connsiteY15" fmla="*/ 406400 h 1346200"/>
              <a:gd name="connsiteX16" fmla="*/ 1752600 w 3403600"/>
              <a:gd name="connsiteY16" fmla="*/ 406400 h 1346200"/>
              <a:gd name="connsiteX17" fmla="*/ 1879600 w 3403600"/>
              <a:gd name="connsiteY17" fmla="*/ 1346200 h 1346200"/>
              <a:gd name="connsiteX18" fmla="*/ 1879600 w 3403600"/>
              <a:gd name="connsiteY18" fmla="*/ 1346200 h 1346200"/>
              <a:gd name="connsiteX19" fmla="*/ 2387600 w 3403600"/>
              <a:gd name="connsiteY19" fmla="*/ 1320800 h 1346200"/>
              <a:gd name="connsiteX20" fmla="*/ 2387600 w 3403600"/>
              <a:gd name="connsiteY20" fmla="*/ 1320800 h 1346200"/>
              <a:gd name="connsiteX21" fmla="*/ 2463800 w 3403600"/>
              <a:gd name="connsiteY21" fmla="*/ 762000 h 1346200"/>
              <a:gd name="connsiteX22" fmla="*/ 2463800 w 3403600"/>
              <a:gd name="connsiteY22" fmla="*/ 762000 h 1346200"/>
              <a:gd name="connsiteX23" fmla="*/ 2616200 w 3403600"/>
              <a:gd name="connsiteY23" fmla="*/ 1320800 h 1346200"/>
              <a:gd name="connsiteX24" fmla="*/ 2616200 w 3403600"/>
              <a:gd name="connsiteY24" fmla="*/ 1320800 h 1346200"/>
              <a:gd name="connsiteX25" fmla="*/ 2717800 w 3403600"/>
              <a:gd name="connsiteY25" fmla="*/ 635000 h 1346200"/>
              <a:gd name="connsiteX26" fmla="*/ 2717800 w 3403600"/>
              <a:gd name="connsiteY26" fmla="*/ 635000 h 1346200"/>
              <a:gd name="connsiteX27" fmla="*/ 2870200 w 3403600"/>
              <a:gd name="connsiteY27" fmla="*/ 1320800 h 1346200"/>
              <a:gd name="connsiteX28" fmla="*/ 2870200 w 3403600"/>
              <a:gd name="connsiteY28" fmla="*/ 1320800 h 1346200"/>
              <a:gd name="connsiteX29" fmla="*/ 2971800 w 3403600"/>
              <a:gd name="connsiteY29" fmla="*/ 736600 h 1346200"/>
              <a:gd name="connsiteX30" fmla="*/ 2971800 w 3403600"/>
              <a:gd name="connsiteY30" fmla="*/ 736600 h 1346200"/>
              <a:gd name="connsiteX31" fmla="*/ 3200400 w 3403600"/>
              <a:gd name="connsiteY31" fmla="*/ 711200 h 1346200"/>
              <a:gd name="connsiteX32" fmla="*/ 3200400 w 3403600"/>
              <a:gd name="connsiteY32" fmla="*/ 711200 h 1346200"/>
              <a:gd name="connsiteX33" fmla="*/ 3403600 w 3403600"/>
              <a:gd name="connsiteY33" fmla="*/ 132080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03600" h="1346200">
                <a:moveTo>
                  <a:pt x="0" y="1295400"/>
                </a:moveTo>
                <a:lnTo>
                  <a:pt x="787400" y="1320800"/>
                </a:lnTo>
                <a:lnTo>
                  <a:pt x="787400" y="1320800"/>
                </a:lnTo>
                <a:lnTo>
                  <a:pt x="990600" y="228600"/>
                </a:lnTo>
                <a:lnTo>
                  <a:pt x="990600" y="228600"/>
                </a:lnTo>
                <a:lnTo>
                  <a:pt x="1092200" y="1320800"/>
                </a:lnTo>
                <a:lnTo>
                  <a:pt x="1092200" y="1320800"/>
                </a:lnTo>
                <a:lnTo>
                  <a:pt x="1219200" y="1320800"/>
                </a:lnTo>
                <a:lnTo>
                  <a:pt x="1219200" y="1320800"/>
                </a:lnTo>
                <a:lnTo>
                  <a:pt x="1320800" y="0"/>
                </a:lnTo>
                <a:lnTo>
                  <a:pt x="1320800" y="0"/>
                </a:lnTo>
                <a:lnTo>
                  <a:pt x="1422400" y="1295400"/>
                </a:lnTo>
                <a:lnTo>
                  <a:pt x="1422400" y="1295400"/>
                </a:lnTo>
                <a:lnTo>
                  <a:pt x="1701800" y="1320800"/>
                </a:lnTo>
                <a:lnTo>
                  <a:pt x="1701800" y="1320800"/>
                </a:lnTo>
                <a:lnTo>
                  <a:pt x="1752600" y="406400"/>
                </a:lnTo>
                <a:lnTo>
                  <a:pt x="1752600" y="406400"/>
                </a:lnTo>
                <a:lnTo>
                  <a:pt x="1879600" y="1346200"/>
                </a:lnTo>
                <a:lnTo>
                  <a:pt x="1879600" y="1346200"/>
                </a:lnTo>
                <a:lnTo>
                  <a:pt x="2387600" y="1320800"/>
                </a:lnTo>
                <a:lnTo>
                  <a:pt x="2387600" y="1320800"/>
                </a:lnTo>
                <a:lnTo>
                  <a:pt x="2463800" y="762000"/>
                </a:lnTo>
                <a:lnTo>
                  <a:pt x="2463800" y="762000"/>
                </a:lnTo>
                <a:lnTo>
                  <a:pt x="2616200" y="1320800"/>
                </a:lnTo>
                <a:lnTo>
                  <a:pt x="2616200" y="1320800"/>
                </a:lnTo>
                <a:lnTo>
                  <a:pt x="2717800" y="635000"/>
                </a:lnTo>
                <a:lnTo>
                  <a:pt x="2717800" y="635000"/>
                </a:lnTo>
                <a:lnTo>
                  <a:pt x="2870200" y="1320800"/>
                </a:lnTo>
                <a:lnTo>
                  <a:pt x="2870200" y="1320800"/>
                </a:lnTo>
                <a:lnTo>
                  <a:pt x="2971800" y="736600"/>
                </a:lnTo>
                <a:lnTo>
                  <a:pt x="2971800" y="736600"/>
                </a:lnTo>
                <a:lnTo>
                  <a:pt x="3200400" y="711200"/>
                </a:lnTo>
                <a:lnTo>
                  <a:pt x="3200400" y="711200"/>
                </a:lnTo>
                <a:lnTo>
                  <a:pt x="3403600" y="1320800"/>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sp>
        <p:nvSpPr>
          <p:cNvPr id="20" name="Freeform 19">
            <a:extLst>
              <a:ext uri="{FF2B5EF4-FFF2-40B4-BE49-F238E27FC236}">
                <a16:creationId xmlns:a16="http://schemas.microsoft.com/office/drawing/2014/main" id="{44B503BE-FDEA-DC4E-873E-1B72B349847A}"/>
              </a:ext>
            </a:extLst>
          </p:cNvPr>
          <p:cNvSpPr/>
          <p:nvPr/>
        </p:nvSpPr>
        <p:spPr bwMode="auto">
          <a:xfrm>
            <a:off x="9811282" y="2688083"/>
            <a:ext cx="4089400" cy="2286000"/>
          </a:xfrm>
          <a:custGeom>
            <a:avLst/>
            <a:gdLst>
              <a:gd name="connsiteX0" fmla="*/ 0 w 4089400"/>
              <a:gd name="connsiteY0" fmla="*/ 1422400 h 2286000"/>
              <a:gd name="connsiteX1" fmla="*/ 431800 w 4089400"/>
              <a:gd name="connsiteY1" fmla="*/ 2082800 h 2286000"/>
              <a:gd name="connsiteX2" fmla="*/ 431800 w 4089400"/>
              <a:gd name="connsiteY2" fmla="*/ 2082800 h 2286000"/>
              <a:gd name="connsiteX3" fmla="*/ 635000 w 4089400"/>
              <a:gd name="connsiteY3" fmla="*/ 1041400 h 2286000"/>
              <a:gd name="connsiteX4" fmla="*/ 635000 w 4089400"/>
              <a:gd name="connsiteY4" fmla="*/ 1041400 h 2286000"/>
              <a:gd name="connsiteX5" fmla="*/ 812800 w 4089400"/>
              <a:gd name="connsiteY5" fmla="*/ 1752600 h 2286000"/>
              <a:gd name="connsiteX6" fmla="*/ 812800 w 4089400"/>
              <a:gd name="connsiteY6" fmla="*/ 1752600 h 2286000"/>
              <a:gd name="connsiteX7" fmla="*/ 1066800 w 4089400"/>
              <a:gd name="connsiteY7" fmla="*/ 203200 h 2286000"/>
              <a:gd name="connsiteX8" fmla="*/ 1066800 w 4089400"/>
              <a:gd name="connsiteY8" fmla="*/ 203200 h 2286000"/>
              <a:gd name="connsiteX9" fmla="*/ 1117600 w 4089400"/>
              <a:gd name="connsiteY9" fmla="*/ 812800 h 2286000"/>
              <a:gd name="connsiteX10" fmla="*/ 1117600 w 4089400"/>
              <a:gd name="connsiteY10" fmla="*/ 812800 h 2286000"/>
              <a:gd name="connsiteX11" fmla="*/ 1244600 w 4089400"/>
              <a:gd name="connsiteY11" fmla="*/ 0 h 2286000"/>
              <a:gd name="connsiteX12" fmla="*/ 1244600 w 4089400"/>
              <a:gd name="connsiteY12" fmla="*/ 0 h 2286000"/>
              <a:gd name="connsiteX13" fmla="*/ 1524000 w 4089400"/>
              <a:gd name="connsiteY13" fmla="*/ 2108200 h 2286000"/>
              <a:gd name="connsiteX14" fmla="*/ 1524000 w 4089400"/>
              <a:gd name="connsiteY14" fmla="*/ 2108200 h 2286000"/>
              <a:gd name="connsiteX15" fmla="*/ 1651000 w 4089400"/>
              <a:gd name="connsiteY15" fmla="*/ 1828800 h 2286000"/>
              <a:gd name="connsiteX16" fmla="*/ 1651000 w 4089400"/>
              <a:gd name="connsiteY16" fmla="*/ 1828800 h 2286000"/>
              <a:gd name="connsiteX17" fmla="*/ 1778000 w 4089400"/>
              <a:gd name="connsiteY17" fmla="*/ 2133600 h 2286000"/>
              <a:gd name="connsiteX18" fmla="*/ 1778000 w 4089400"/>
              <a:gd name="connsiteY18" fmla="*/ 2133600 h 2286000"/>
              <a:gd name="connsiteX19" fmla="*/ 2006600 w 4089400"/>
              <a:gd name="connsiteY19" fmla="*/ 1549400 h 2286000"/>
              <a:gd name="connsiteX20" fmla="*/ 2006600 w 4089400"/>
              <a:gd name="connsiteY20" fmla="*/ 1549400 h 2286000"/>
              <a:gd name="connsiteX21" fmla="*/ 2209800 w 4089400"/>
              <a:gd name="connsiteY21" fmla="*/ 2184400 h 2286000"/>
              <a:gd name="connsiteX22" fmla="*/ 2209800 w 4089400"/>
              <a:gd name="connsiteY22" fmla="*/ 2184400 h 2286000"/>
              <a:gd name="connsiteX23" fmla="*/ 2463800 w 4089400"/>
              <a:gd name="connsiteY23" fmla="*/ 1651000 h 2286000"/>
              <a:gd name="connsiteX24" fmla="*/ 2463800 w 4089400"/>
              <a:gd name="connsiteY24" fmla="*/ 1651000 h 2286000"/>
              <a:gd name="connsiteX25" fmla="*/ 2590800 w 4089400"/>
              <a:gd name="connsiteY25" fmla="*/ 1651000 h 2286000"/>
              <a:gd name="connsiteX26" fmla="*/ 2590800 w 4089400"/>
              <a:gd name="connsiteY26" fmla="*/ 1651000 h 2286000"/>
              <a:gd name="connsiteX27" fmla="*/ 2870200 w 4089400"/>
              <a:gd name="connsiteY27" fmla="*/ 2184400 h 2286000"/>
              <a:gd name="connsiteX28" fmla="*/ 2870200 w 4089400"/>
              <a:gd name="connsiteY28" fmla="*/ 2184400 h 2286000"/>
              <a:gd name="connsiteX29" fmla="*/ 3073400 w 4089400"/>
              <a:gd name="connsiteY29" fmla="*/ 1346200 h 2286000"/>
              <a:gd name="connsiteX30" fmla="*/ 3073400 w 4089400"/>
              <a:gd name="connsiteY30" fmla="*/ 1346200 h 2286000"/>
              <a:gd name="connsiteX31" fmla="*/ 3302000 w 4089400"/>
              <a:gd name="connsiteY31" fmla="*/ 1854200 h 2286000"/>
              <a:gd name="connsiteX32" fmla="*/ 3302000 w 4089400"/>
              <a:gd name="connsiteY32" fmla="*/ 1854200 h 2286000"/>
              <a:gd name="connsiteX33" fmla="*/ 3479800 w 4089400"/>
              <a:gd name="connsiteY33" fmla="*/ 1854200 h 2286000"/>
              <a:gd name="connsiteX34" fmla="*/ 3479800 w 4089400"/>
              <a:gd name="connsiteY34" fmla="*/ 1854200 h 2286000"/>
              <a:gd name="connsiteX35" fmla="*/ 3683000 w 4089400"/>
              <a:gd name="connsiteY35" fmla="*/ 889000 h 2286000"/>
              <a:gd name="connsiteX36" fmla="*/ 3683000 w 4089400"/>
              <a:gd name="connsiteY36" fmla="*/ 889000 h 2286000"/>
              <a:gd name="connsiteX37" fmla="*/ 4089400 w 4089400"/>
              <a:gd name="connsiteY37"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89400" h="2286000">
                <a:moveTo>
                  <a:pt x="0" y="1422400"/>
                </a:moveTo>
                <a:lnTo>
                  <a:pt x="431800" y="2082800"/>
                </a:lnTo>
                <a:lnTo>
                  <a:pt x="431800" y="2082800"/>
                </a:lnTo>
                <a:lnTo>
                  <a:pt x="635000" y="1041400"/>
                </a:lnTo>
                <a:lnTo>
                  <a:pt x="635000" y="1041400"/>
                </a:lnTo>
                <a:lnTo>
                  <a:pt x="812800" y="1752600"/>
                </a:lnTo>
                <a:lnTo>
                  <a:pt x="812800" y="1752600"/>
                </a:lnTo>
                <a:lnTo>
                  <a:pt x="1066800" y="203200"/>
                </a:lnTo>
                <a:lnTo>
                  <a:pt x="1066800" y="203200"/>
                </a:lnTo>
                <a:lnTo>
                  <a:pt x="1117600" y="812800"/>
                </a:lnTo>
                <a:lnTo>
                  <a:pt x="1117600" y="812800"/>
                </a:lnTo>
                <a:lnTo>
                  <a:pt x="1244600" y="0"/>
                </a:lnTo>
                <a:lnTo>
                  <a:pt x="1244600" y="0"/>
                </a:lnTo>
                <a:lnTo>
                  <a:pt x="1524000" y="2108200"/>
                </a:lnTo>
                <a:lnTo>
                  <a:pt x="1524000" y="2108200"/>
                </a:lnTo>
                <a:lnTo>
                  <a:pt x="1651000" y="1828800"/>
                </a:lnTo>
                <a:lnTo>
                  <a:pt x="1651000" y="1828800"/>
                </a:lnTo>
                <a:lnTo>
                  <a:pt x="1778000" y="2133600"/>
                </a:lnTo>
                <a:lnTo>
                  <a:pt x="1778000" y="2133600"/>
                </a:lnTo>
                <a:lnTo>
                  <a:pt x="2006600" y="1549400"/>
                </a:lnTo>
                <a:lnTo>
                  <a:pt x="2006600" y="1549400"/>
                </a:lnTo>
                <a:lnTo>
                  <a:pt x="2209800" y="2184400"/>
                </a:lnTo>
                <a:lnTo>
                  <a:pt x="2209800" y="2184400"/>
                </a:lnTo>
                <a:lnTo>
                  <a:pt x="2463800" y="1651000"/>
                </a:lnTo>
                <a:lnTo>
                  <a:pt x="2463800" y="1651000"/>
                </a:lnTo>
                <a:lnTo>
                  <a:pt x="2590800" y="1651000"/>
                </a:lnTo>
                <a:lnTo>
                  <a:pt x="2590800" y="1651000"/>
                </a:lnTo>
                <a:lnTo>
                  <a:pt x="2870200" y="2184400"/>
                </a:lnTo>
                <a:lnTo>
                  <a:pt x="2870200" y="2184400"/>
                </a:lnTo>
                <a:lnTo>
                  <a:pt x="3073400" y="1346200"/>
                </a:lnTo>
                <a:lnTo>
                  <a:pt x="3073400" y="1346200"/>
                </a:lnTo>
                <a:lnTo>
                  <a:pt x="3302000" y="1854200"/>
                </a:lnTo>
                <a:lnTo>
                  <a:pt x="3302000" y="1854200"/>
                </a:lnTo>
                <a:lnTo>
                  <a:pt x="3479800" y="1854200"/>
                </a:lnTo>
                <a:lnTo>
                  <a:pt x="3479800" y="1854200"/>
                </a:lnTo>
                <a:lnTo>
                  <a:pt x="3683000" y="889000"/>
                </a:lnTo>
                <a:lnTo>
                  <a:pt x="3683000" y="889000"/>
                </a:lnTo>
                <a:lnTo>
                  <a:pt x="4089400" y="2286000"/>
                </a:lnTo>
              </a:path>
            </a:pathLst>
          </a:cu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sp>
        <p:nvSpPr>
          <p:cNvPr id="21" name="Freeform 20">
            <a:extLst>
              <a:ext uri="{FF2B5EF4-FFF2-40B4-BE49-F238E27FC236}">
                <a16:creationId xmlns:a16="http://schemas.microsoft.com/office/drawing/2014/main" id="{6B305932-CB2F-9F45-966A-41CD7179A105}"/>
              </a:ext>
            </a:extLst>
          </p:cNvPr>
          <p:cNvSpPr/>
          <p:nvPr/>
        </p:nvSpPr>
        <p:spPr bwMode="auto">
          <a:xfrm>
            <a:off x="8432590" y="4135883"/>
            <a:ext cx="1397000" cy="736600"/>
          </a:xfrm>
          <a:custGeom>
            <a:avLst/>
            <a:gdLst>
              <a:gd name="connsiteX0" fmla="*/ 0 w 1397000"/>
              <a:gd name="connsiteY0" fmla="*/ 736600 h 736600"/>
              <a:gd name="connsiteX1" fmla="*/ 330200 w 1397000"/>
              <a:gd name="connsiteY1" fmla="*/ 101600 h 736600"/>
              <a:gd name="connsiteX2" fmla="*/ 330200 w 1397000"/>
              <a:gd name="connsiteY2" fmla="*/ 101600 h 736600"/>
              <a:gd name="connsiteX3" fmla="*/ 609600 w 1397000"/>
              <a:gd name="connsiteY3" fmla="*/ 203200 h 736600"/>
              <a:gd name="connsiteX4" fmla="*/ 609600 w 1397000"/>
              <a:gd name="connsiteY4" fmla="*/ 203200 h 736600"/>
              <a:gd name="connsiteX5" fmla="*/ 863600 w 1397000"/>
              <a:gd name="connsiteY5" fmla="*/ 635000 h 736600"/>
              <a:gd name="connsiteX6" fmla="*/ 863600 w 1397000"/>
              <a:gd name="connsiteY6" fmla="*/ 635000 h 736600"/>
              <a:gd name="connsiteX7" fmla="*/ 1397000 w 1397000"/>
              <a:gd name="connsiteY7"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00" h="736600">
                <a:moveTo>
                  <a:pt x="0" y="736600"/>
                </a:moveTo>
                <a:lnTo>
                  <a:pt x="330200" y="101600"/>
                </a:lnTo>
                <a:lnTo>
                  <a:pt x="330200" y="101600"/>
                </a:lnTo>
                <a:lnTo>
                  <a:pt x="609600" y="203200"/>
                </a:lnTo>
                <a:lnTo>
                  <a:pt x="609600" y="203200"/>
                </a:lnTo>
                <a:lnTo>
                  <a:pt x="863600" y="635000"/>
                </a:lnTo>
                <a:lnTo>
                  <a:pt x="863600" y="635000"/>
                </a:lnTo>
                <a:lnTo>
                  <a:pt x="1397000" y="0"/>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mj-lt"/>
            </a:endParaRPr>
          </a:p>
        </p:txBody>
      </p:sp>
      <p:sp>
        <p:nvSpPr>
          <p:cNvPr id="22" name="TextBox 21">
            <a:extLst>
              <a:ext uri="{FF2B5EF4-FFF2-40B4-BE49-F238E27FC236}">
                <a16:creationId xmlns:a16="http://schemas.microsoft.com/office/drawing/2014/main" id="{581BAC6B-EE56-2344-A749-588799B3EF9E}"/>
              </a:ext>
            </a:extLst>
          </p:cNvPr>
          <p:cNvSpPr txBox="1"/>
          <p:nvPr/>
        </p:nvSpPr>
        <p:spPr>
          <a:xfrm>
            <a:off x="2618831" y="3048712"/>
            <a:ext cx="1061829" cy="627864"/>
          </a:xfrm>
          <a:prstGeom prst="rect">
            <a:avLst/>
          </a:prstGeom>
          <a:noFill/>
        </p:spPr>
        <p:txBody>
          <a:bodyPr wrap="non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latin typeface="+mj-lt"/>
              </a:rPr>
              <a:t>Time</a:t>
            </a:r>
          </a:p>
        </p:txBody>
      </p:sp>
      <p:cxnSp>
        <p:nvCxnSpPr>
          <p:cNvPr id="26" name="Straight Arrow Connector 25">
            <a:extLst>
              <a:ext uri="{FF2B5EF4-FFF2-40B4-BE49-F238E27FC236}">
                <a16:creationId xmlns:a16="http://schemas.microsoft.com/office/drawing/2014/main" id="{30E34CD1-B5FF-4B4E-9E33-9FFA787CB79E}"/>
              </a:ext>
            </a:extLst>
          </p:cNvPr>
          <p:cNvCxnSpPr>
            <a:cxnSpLocks/>
          </p:cNvCxnSpPr>
          <p:nvPr/>
        </p:nvCxnSpPr>
        <p:spPr>
          <a:xfrm>
            <a:off x="1523190" y="3133423"/>
            <a:ext cx="3253115" cy="0"/>
          </a:xfrm>
          <a:prstGeom prst="straightConnector1">
            <a:avLst/>
          </a:prstGeom>
          <a:ln w="381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60CA95F-A7E4-2442-9773-3B575FF881D1}"/>
              </a:ext>
            </a:extLst>
          </p:cNvPr>
          <p:cNvCxnSpPr>
            <a:cxnSpLocks/>
          </p:cNvCxnSpPr>
          <p:nvPr/>
        </p:nvCxnSpPr>
        <p:spPr>
          <a:xfrm>
            <a:off x="1523189" y="5513978"/>
            <a:ext cx="3253115" cy="0"/>
          </a:xfrm>
          <a:prstGeom prst="straightConnector1">
            <a:avLst/>
          </a:prstGeom>
          <a:ln w="381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16CD77-7A48-294C-A98E-52C4398483AE}"/>
              </a:ext>
            </a:extLst>
          </p:cNvPr>
          <p:cNvSpPr txBox="1"/>
          <p:nvPr/>
        </p:nvSpPr>
        <p:spPr>
          <a:xfrm>
            <a:off x="2643275" y="5430527"/>
            <a:ext cx="1061829" cy="627864"/>
          </a:xfrm>
          <a:prstGeom prst="rect">
            <a:avLst/>
          </a:prstGeom>
          <a:noFill/>
        </p:spPr>
        <p:txBody>
          <a:bodyPr wrap="non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latin typeface="+mj-lt"/>
              </a:rPr>
              <a:t>Time</a:t>
            </a:r>
          </a:p>
        </p:txBody>
      </p:sp>
      <p:cxnSp>
        <p:nvCxnSpPr>
          <p:cNvPr id="33" name="Straight Connector 32">
            <a:extLst>
              <a:ext uri="{FF2B5EF4-FFF2-40B4-BE49-F238E27FC236}">
                <a16:creationId xmlns:a16="http://schemas.microsoft.com/office/drawing/2014/main" id="{512321D5-469D-7F4C-A49E-5BBD0409AA70}"/>
              </a:ext>
            </a:extLst>
          </p:cNvPr>
          <p:cNvCxnSpPr/>
          <p:nvPr/>
        </p:nvCxnSpPr>
        <p:spPr>
          <a:xfrm>
            <a:off x="1523190" y="1503211"/>
            <a:ext cx="0" cy="1655612"/>
          </a:xfrm>
          <a:prstGeom prst="line">
            <a:avLst/>
          </a:prstGeom>
          <a:ln w="381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CB6EB9C-D2B7-634F-85D8-88F6CC567D4D}"/>
              </a:ext>
            </a:extLst>
          </p:cNvPr>
          <p:cNvCxnSpPr/>
          <p:nvPr/>
        </p:nvCxnSpPr>
        <p:spPr>
          <a:xfrm>
            <a:off x="1497790" y="3890811"/>
            <a:ext cx="0" cy="1655612"/>
          </a:xfrm>
          <a:prstGeom prst="line">
            <a:avLst/>
          </a:prstGeom>
          <a:ln w="381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4DD148D-FA8A-4940-B10C-69B1B17ECA53}"/>
              </a:ext>
            </a:extLst>
          </p:cNvPr>
          <p:cNvCxnSpPr>
            <a:cxnSpLocks/>
          </p:cNvCxnSpPr>
          <p:nvPr/>
        </p:nvCxnSpPr>
        <p:spPr>
          <a:xfrm>
            <a:off x="8355432" y="5232491"/>
            <a:ext cx="5868568" cy="0"/>
          </a:xfrm>
          <a:prstGeom prst="straightConnector1">
            <a:avLst/>
          </a:prstGeom>
          <a:ln w="38100">
            <a:solidFill>
              <a:schemeClr val="bg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BBC877B-A5F2-6842-955E-B0026E7A469D}"/>
              </a:ext>
            </a:extLst>
          </p:cNvPr>
          <p:cNvCxnSpPr>
            <a:cxnSpLocks/>
          </p:cNvCxnSpPr>
          <p:nvPr/>
        </p:nvCxnSpPr>
        <p:spPr>
          <a:xfrm>
            <a:off x="8355432" y="2229417"/>
            <a:ext cx="0" cy="3028474"/>
          </a:xfrm>
          <a:prstGeom prst="line">
            <a:avLst/>
          </a:prstGeom>
          <a:ln w="3810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E4A24AA-C61F-8D43-96F4-105C3B42CA5A}"/>
              </a:ext>
            </a:extLst>
          </p:cNvPr>
          <p:cNvSpPr txBox="1"/>
          <p:nvPr/>
        </p:nvSpPr>
        <p:spPr>
          <a:xfrm>
            <a:off x="10507912" y="5150800"/>
            <a:ext cx="1061829" cy="627864"/>
          </a:xfrm>
          <a:prstGeom prst="rect">
            <a:avLst/>
          </a:prstGeom>
          <a:noFill/>
        </p:spPr>
        <p:txBody>
          <a:bodyPr wrap="non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latin typeface="+mj-lt"/>
              </a:rPr>
              <a:t>Time</a:t>
            </a:r>
          </a:p>
        </p:txBody>
      </p:sp>
      <p:cxnSp>
        <p:nvCxnSpPr>
          <p:cNvPr id="44" name="Straight Arrow Connector 43">
            <a:extLst>
              <a:ext uri="{FF2B5EF4-FFF2-40B4-BE49-F238E27FC236}">
                <a16:creationId xmlns:a16="http://schemas.microsoft.com/office/drawing/2014/main" id="{0BC9153D-7536-3D40-BB21-FF6D8005BA44}"/>
              </a:ext>
            </a:extLst>
          </p:cNvPr>
          <p:cNvCxnSpPr>
            <a:cxnSpLocks/>
          </p:cNvCxnSpPr>
          <p:nvPr/>
        </p:nvCxnSpPr>
        <p:spPr>
          <a:xfrm>
            <a:off x="5816967" y="6533425"/>
            <a:ext cx="3288723" cy="0"/>
          </a:xfrm>
          <a:prstGeom prst="straightConnector1">
            <a:avLst/>
          </a:prstGeom>
          <a:ln w="762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A2A5047-AABC-184F-8503-17BBF2C05492}"/>
              </a:ext>
            </a:extLst>
          </p:cNvPr>
          <p:cNvSpPr txBox="1"/>
          <p:nvPr/>
        </p:nvSpPr>
        <p:spPr>
          <a:xfrm>
            <a:off x="11777587" y="1138479"/>
            <a:ext cx="2419573" cy="627864"/>
          </a:xfrm>
          <a:prstGeom prst="rect">
            <a:avLst/>
          </a:prstGeom>
          <a:noFill/>
        </p:spPr>
        <p:txBody>
          <a:bodyPr wrap="non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latin typeface="+mj-lt"/>
              </a:rPr>
              <a:t>Historical Data</a:t>
            </a:r>
          </a:p>
        </p:txBody>
      </p:sp>
      <p:sp>
        <p:nvSpPr>
          <p:cNvPr id="46" name="TextBox 45">
            <a:extLst>
              <a:ext uri="{FF2B5EF4-FFF2-40B4-BE49-F238E27FC236}">
                <a16:creationId xmlns:a16="http://schemas.microsoft.com/office/drawing/2014/main" id="{B763BADB-A060-9540-9D66-3DD1F46F0C45}"/>
              </a:ext>
            </a:extLst>
          </p:cNvPr>
          <p:cNvSpPr txBox="1"/>
          <p:nvPr/>
        </p:nvSpPr>
        <p:spPr>
          <a:xfrm>
            <a:off x="11777587" y="1546281"/>
            <a:ext cx="2278509" cy="627864"/>
          </a:xfrm>
          <a:prstGeom prst="rect">
            <a:avLst/>
          </a:prstGeom>
          <a:noFill/>
        </p:spPr>
        <p:txBody>
          <a:bodyPr wrap="none" lIns="182880" tIns="146304" rIns="182880" bIns="146304" rtlCol="0">
            <a:spAutoFit/>
          </a:bodyPr>
          <a:lstStyle/>
          <a:p>
            <a:pPr>
              <a:lnSpc>
                <a:spcPct val="90000"/>
              </a:lnSpc>
              <a:spcAft>
                <a:spcPts val="1800"/>
              </a:spcAft>
            </a:pPr>
            <a:r>
              <a:rPr lang="en-US" sz="2400" dirty="0">
                <a:gradFill>
                  <a:gsLst>
                    <a:gs pos="2917">
                      <a:schemeClr val="tx1"/>
                    </a:gs>
                    <a:gs pos="30000">
                      <a:schemeClr val="tx1"/>
                    </a:gs>
                  </a:gsLst>
                  <a:lin ang="5400000" scaled="0"/>
                </a:gradFill>
                <a:latin typeface="+mj-lt"/>
              </a:rPr>
              <a:t>Forecast Data</a:t>
            </a:r>
          </a:p>
        </p:txBody>
      </p:sp>
      <p:cxnSp>
        <p:nvCxnSpPr>
          <p:cNvPr id="48" name="Straight Connector 47">
            <a:extLst>
              <a:ext uri="{FF2B5EF4-FFF2-40B4-BE49-F238E27FC236}">
                <a16:creationId xmlns:a16="http://schemas.microsoft.com/office/drawing/2014/main" id="{3C2D5AFF-21BC-BC4B-897A-A4DF71AAB3CB}"/>
              </a:ext>
            </a:extLst>
          </p:cNvPr>
          <p:cNvCxnSpPr/>
          <p:nvPr/>
        </p:nvCxnSpPr>
        <p:spPr>
          <a:xfrm>
            <a:off x="10784826" y="1452411"/>
            <a:ext cx="102617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0F6BA9C-5FF8-144F-B351-BBA149C3C0DE}"/>
              </a:ext>
            </a:extLst>
          </p:cNvPr>
          <p:cNvCxnSpPr/>
          <p:nvPr/>
        </p:nvCxnSpPr>
        <p:spPr>
          <a:xfrm>
            <a:off x="10784826" y="1884211"/>
            <a:ext cx="1026174" cy="0"/>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F21E3BA-2F8D-DC48-A6CF-E6009F2218AD}"/>
              </a:ext>
            </a:extLst>
          </p:cNvPr>
          <p:cNvSpPr/>
          <p:nvPr/>
        </p:nvSpPr>
        <p:spPr bwMode="auto">
          <a:xfrm>
            <a:off x="10507912" y="1087679"/>
            <a:ext cx="3716088" cy="109093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3110072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4-05665_ReInvent_2018_Template_Dark">
  <a:themeElements>
    <a:clrScheme name="Re:Invent 2018">
      <a:dk1>
        <a:srgbClr val="000000"/>
      </a:dk1>
      <a:lt1>
        <a:srgbClr val="FFFFFF"/>
      </a:lt1>
      <a:dk2>
        <a:srgbClr val="282828"/>
      </a:dk2>
      <a:lt2>
        <a:srgbClr val="D232AA"/>
      </a:lt2>
      <a:accent1>
        <a:srgbClr val="D232AA"/>
      </a:accent1>
      <a:accent2>
        <a:srgbClr val="000AFF"/>
      </a:accent2>
      <a:accent3>
        <a:srgbClr val="8C28FF"/>
      </a:accent3>
      <a:accent4>
        <a:srgbClr val="FF2850"/>
      </a:accent4>
      <a:accent5>
        <a:srgbClr val="FF9900"/>
      </a:accent5>
      <a:accent6>
        <a:srgbClr val="50AA4B"/>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 2018 template_16x9_dark.potx" id="{EDD7248A-08CE-449B-9BF6-1034CD4510F7}" vid="{80F674BF-8759-4B79-BE2E-04E6EDC12E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ReInvent 2018 template_16x9_dark</Template>
  <TotalTime>39675</TotalTime>
  <Words>3582</Words>
  <Application>Microsoft Macintosh PowerPoint</Application>
  <PresentationFormat>Custom</PresentationFormat>
  <Paragraphs>311</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Amazon Ember</vt:lpstr>
      <vt:lpstr>Amazon Ember Light</vt:lpstr>
      <vt:lpstr>Arial</vt:lpstr>
      <vt:lpstr>Arial Black</vt:lpstr>
      <vt:lpstr>Calibri</vt:lpstr>
      <vt:lpstr>Cambria Math</vt:lpstr>
      <vt:lpstr>Lucida Console</vt:lpstr>
      <vt:lpstr>4-05665_ReInvent_2018_Template_Dark</vt:lpstr>
      <vt:lpstr>DeepAR for Time Series Forecasting</vt:lpstr>
      <vt:lpstr>Topics</vt:lpstr>
      <vt:lpstr>The Seminal Work on DeepAR</vt:lpstr>
      <vt:lpstr>Introduction to Amazon SageMaker DeepAR</vt:lpstr>
      <vt:lpstr>DeepAR: Feature Engineering, Missing Value Support</vt:lpstr>
      <vt:lpstr>DeepAR: Feature Engineering, Custom Feature</vt:lpstr>
      <vt:lpstr>DeepAR: Feature Engineering, Multiple Categories</vt:lpstr>
      <vt:lpstr>DeepAR: Feature Engineering, Scaling</vt:lpstr>
      <vt:lpstr>DeepAR: Cold Start Forecasting</vt:lpstr>
      <vt:lpstr>DeepAR Model</vt:lpstr>
      <vt:lpstr>DeepAR Likelihood Model: Gaussian</vt:lpstr>
      <vt:lpstr>DeepAR Model Architecture: Training</vt:lpstr>
      <vt:lpstr>DeepAR Model Architecture: Forecasting</vt:lpstr>
      <vt:lpstr>Monte Carlo Simulation</vt:lpstr>
      <vt:lpstr>Monte Carlo Simulation</vt:lpstr>
      <vt:lpstr>Monte Carlo Simulation</vt:lpstr>
      <vt:lpstr>Monte Carlo Simulation</vt:lpstr>
      <vt:lpstr>Monte Carlo Simulation</vt:lpstr>
      <vt:lpstr>DeepAR Likelihood Models</vt:lpstr>
      <vt:lpstr>DeepAR Likelihood Models</vt:lpstr>
      <vt:lpstr>Module 2 Topics</vt:lpstr>
      <vt:lpstr>Lab 2: Forecasting with DeepAR</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Lepine, Michael</dc:creator>
  <cp:keywords>ReInvent 2018</cp:keywords>
  <cp:lastModifiedBy>Microsoft Office User</cp:lastModifiedBy>
  <cp:revision>786</cp:revision>
  <dcterms:created xsi:type="dcterms:W3CDTF">2018-10-09T20:15:52Z</dcterms:created>
  <dcterms:modified xsi:type="dcterms:W3CDTF">2020-06-30T10:30:03Z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